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9" r:id="rId2"/>
    <p:sldId id="336" r:id="rId3"/>
    <p:sldId id="341" r:id="rId4"/>
    <p:sldId id="334" r:id="rId5"/>
    <p:sldId id="331" r:id="rId6"/>
    <p:sldId id="342" r:id="rId7"/>
    <p:sldId id="340" r:id="rId8"/>
    <p:sldId id="344" r:id="rId9"/>
    <p:sldId id="346" r:id="rId10"/>
    <p:sldId id="343" r:id="rId11"/>
    <p:sldId id="304" r:id="rId12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6"/>
    <p:restoredTop sz="50000" autoAdjust="0"/>
  </p:normalViewPr>
  <p:slideViewPr>
    <p:cSldViewPr>
      <p:cViewPr varScale="1">
        <p:scale>
          <a:sx n="102" d="100"/>
          <a:sy n="102" d="100"/>
        </p:scale>
        <p:origin x="119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4/22/17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38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4/22/17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3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10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82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05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13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915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035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964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0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4/22/17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4/22/17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4/22/17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4/22/17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4/22/17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4/22/17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4/22/17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4/22/17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4/22/17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4/22/17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4/22/17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4/22/17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4/22/17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/>
              <a:pPr/>
              <a:t>4/22/17</a:t>
            </a:fld>
            <a:endParaRPr lang="en-US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Drag picture to placeholder or click icon to add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4/22/17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4/22/17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4/22/17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4/22/17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Drag picture to placeholder or click icon to add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Drag picture to placeholder or click icon to add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4/22/17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4/22/17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4/22/17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0313970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And the KINGDOM of  GOD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Development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43452" y="873167"/>
            <a:ext cx="11251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Equality</a:t>
            </a:r>
          </a:p>
          <a:p>
            <a:r>
              <a:rPr lang="en-US" dirty="0" smtClean="0"/>
              <a:t>Equity</a:t>
            </a:r>
          </a:p>
          <a:p>
            <a:r>
              <a:rPr lang="en-US" dirty="0" smtClean="0"/>
              <a:t>Justice</a:t>
            </a:r>
          </a:p>
          <a:p>
            <a:r>
              <a:rPr lang="en-US" dirty="0" smtClean="0"/>
              <a:t>Freedom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4166"/>
            <a:ext cx="9217464" cy="498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6254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terfall_j0262353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outerShdw blurRad="63500" dist="38100" dir="540000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419100" y="381000"/>
            <a:ext cx="4640263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smtClean="0"/>
              <a:t>the Beginning</a:t>
            </a:r>
            <a:r>
              <a:rPr lang="en-US" dirty="0" smtClean="0"/>
              <a:t>…</a:t>
            </a:r>
            <a:endParaRPr lang="en-US" dirty="0"/>
          </a:p>
          <a:p>
            <a:r>
              <a:rPr lang="en-US" dirty="0" smtClean="0"/>
              <a:t>If there is no beginning there is no ending, so there is no development.</a:t>
            </a:r>
          </a:p>
          <a:p>
            <a:endParaRPr lang="en-US" dirty="0"/>
          </a:p>
          <a:p>
            <a:r>
              <a:rPr lang="en-US" dirty="0" smtClean="0"/>
              <a:t>HE HOVERED OVER CHAOS, AND FORMED…</a:t>
            </a:r>
          </a:p>
          <a:p>
            <a:endParaRPr lang="en-US" dirty="0"/>
          </a:p>
          <a:p>
            <a:r>
              <a:rPr lang="en-US" dirty="0" smtClean="0"/>
              <a:t>The cycles of Hinduism do not lead to development.  </a:t>
            </a:r>
          </a:p>
          <a:p>
            <a:endParaRPr lang="en-US" dirty="0" smtClean="0"/>
          </a:p>
          <a:p>
            <a:r>
              <a:rPr lang="en-US" dirty="0" smtClean="0"/>
              <a:t>DEVELOPMENT IS PART OF A RATIONALISTIC MODERNITY WHICH BUILDS FROM CHRISTIAN ROOTS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562600" y="381000"/>
            <a:ext cx="297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DEVELOPMENT DEVELOPS FROM THE SCRIPTURES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685800" y="1066800"/>
            <a:ext cx="7772400" cy="838200"/>
          </a:xfrm>
        </p:spPr>
        <p:txBody>
          <a:bodyPr/>
          <a:lstStyle>
            <a:extLst/>
          </a:lstStyle>
          <a:p>
            <a:pPr marL="0" indent="0"/>
            <a:r>
              <a:rPr lang="en-US" dirty="0" smtClean="0"/>
              <a:t>…increasing GDP (Gross Domestic Product)</a:t>
            </a:r>
            <a:endParaRPr lang="en-US" dirty="0"/>
          </a:p>
        </p:txBody>
      </p:sp>
      <p:pic>
        <p:nvPicPr>
          <p:cNvPr id="7" name="sunflower_j0262344.pn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17083" r="17083"/>
          <a:stretch>
            <a:fillRect/>
          </a:stretch>
        </p:blipFill>
        <p:spPr>
          <a:xfrm>
            <a:off x="785813" y="2139950"/>
            <a:ext cx="2286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9" name="j0313979.jpg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/>
          <a:stretch>
            <a:fillRect/>
          </a:stretch>
        </p:blipFill>
        <p:spPr/>
      </p:pic>
      <p:pic>
        <p:nvPicPr>
          <p:cNvPr id="8" name="j0313971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/>
          <a:srcRect t="1667" b="1667"/>
          <a:stretch>
            <a:fillRect/>
          </a:stretch>
        </p:blipFill>
        <p:spPr>
          <a:xfrm>
            <a:off x="6162675" y="2139950"/>
            <a:ext cx="2286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5800" y="76200"/>
            <a:ext cx="778173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Secular Definition of Economic Development</a:t>
            </a:r>
            <a:endParaRPr lang="en-US" dirty="0"/>
          </a:p>
        </p:txBody>
      </p:sp>
      <p:sp>
        <p:nvSpPr>
          <p:cNvPr id="11" name="Rectangle 2"/>
          <p:cNvSpPr txBox="1">
            <a:spLocks/>
          </p:cNvSpPr>
          <p:nvPr/>
        </p:nvSpPr>
        <p:spPr>
          <a:xfrm>
            <a:off x="905070" y="5753100"/>
            <a:ext cx="7772400" cy="838200"/>
          </a:xfrm>
          <a:prstGeom prst="rect">
            <a:avLst/>
          </a:prstGeom>
        </p:spPr>
        <p:txBody>
          <a:bodyPr vert="horz" tIns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/>
            <a:r>
              <a:rPr lang="en-US" dirty="0" smtClean="0"/>
              <a:t>…making life better for </a:t>
            </a:r>
            <a:r>
              <a:rPr lang="en-US" dirty="0" smtClean="0"/>
              <a:t>all</a:t>
            </a:r>
          </a:p>
          <a:p>
            <a:pPr marL="0" indent="0"/>
            <a:r>
              <a:rPr lang="mr-IN" dirty="0" smtClean="0"/>
              <a:t>…</a:t>
            </a:r>
            <a:r>
              <a:rPr lang="en-US" dirty="0" smtClean="0"/>
              <a:t>human flourishing</a:t>
            </a:r>
            <a:endParaRPr lang="en-US" dirty="0"/>
          </a:p>
        </p:txBody>
      </p:sp>
      <p:sp>
        <p:nvSpPr>
          <p:cNvPr id="12" name="Title 9"/>
          <p:cNvSpPr txBox="1">
            <a:spLocks/>
          </p:cNvSpPr>
          <p:nvPr/>
        </p:nvSpPr>
        <p:spPr>
          <a:xfrm>
            <a:off x="533400" y="5181600"/>
            <a:ext cx="8153400" cy="533400"/>
          </a:xfrm>
          <a:prstGeom prst="rect">
            <a:avLst/>
          </a:prstGeom>
        </p:spPr>
        <p:txBody>
          <a:bodyPr vert="horz" bIns="0" anchor="b" anchorCtr="0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cap="all" baseline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en-US" dirty="0" smtClean="0"/>
              <a:t>Secular Definition of Development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ctagon 9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12500" r="12500"/>
          <a:stretch>
            <a:fillRect/>
          </a:stretch>
        </p:blipFill>
        <p:spPr>
          <a:xfrm>
            <a:off x="6172200" y="1066800"/>
            <a:ext cx="2743200" cy="3657600"/>
          </a:xfrm>
          <a:prstGeom prst="rect">
            <a:avLst/>
          </a:prstGeom>
          <a:noFill/>
          <a:ln w="19050" cap="rnd" cmpd="sng" algn="ctr">
            <a:solidFill>
              <a:schemeClr val="tx1"/>
            </a:solidFill>
            <a:prstDash val="solid"/>
            <a:miter lim="800000"/>
          </a:ln>
          <a:effectLst>
            <a:innerShdw blurRad="50800" dist="50800" dir="13500000">
              <a:srgbClr val="000000">
                <a:alpha val="60000"/>
              </a:srgbClr>
            </a:innerShdw>
          </a:effectLst>
        </p:spPr>
      </p:pic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2819400" cy="1752600"/>
          </a:xfrm>
        </p:spPr>
        <p:txBody>
          <a:bodyPr/>
          <a:lstStyle>
            <a:extLst/>
          </a:lstStyle>
          <a:p>
            <a:r>
              <a:rPr lang="en-US" sz="1800" dirty="0" smtClean="0"/>
              <a:t>For all??? Egalitarian, Equity, Equality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Or Benefitting the nations wealthy? </a:t>
            </a:r>
            <a:endParaRPr lang="en-US" dirty="0"/>
          </a:p>
        </p:txBody>
      </p:sp>
      <p:pic>
        <p:nvPicPr>
          <p:cNvPr id="9" name="mnts-sky.png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8600" y="1066800"/>
            <a:ext cx="2743200" cy="3657600"/>
          </a:xfrm>
          <a:prstGeom prst="rect">
            <a:avLst/>
          </a:prstGeom>
          <a:noFill/>
          <a:ln w="3175" cap="sq" cmpd="sng" algn="ctr">
            <a:noFill/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trees_j0202227.png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200400" y="1066800"/>
            <a:ext cx="2743200" cy="3657600"/>
          </a:xfrm>
          <a:prstGeom prst="roundRect">
            <a:avLst>
              <a:gd name="adj" fmla="val 16667"/>
            </a:avLst>
          </a:prstGeom>
          <a:noFill/>
          <a:ln w="38100" cap="sq" cmpd="sng" algn="ctr">
            <a:noFill/>
            <a:prstDash val="solid"/>
            <a:miter lim="800000"/>
          </a:ln>
          <a:effectLst>
            <a:outerShdw blurRad="63500" dist="76200" dir="2700000" algn="tl" rotWithShape="0">
              <a:srgbClr val="000000">
                <a:alpha val="70000"/>
              </a:srgbClr>
            </a:outerShdw>
            <a:softEdge rad="31750"/>
          </a:effectLst>
        </p:spPr>
      </p:pic>
      <p:sp>
        <p:nvSpPr>
          <p:cNvPr id="6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3276600" y="4953000"/>
            <a:ext cx="2819400" cy="1752600"/>
          </a:xfrm>
        </p:spPr>
        <p:txBody>
          <a:bodyPr/>
          <a:lstStyle>
            <a:extLst/>
          </a:lstStyle>
          <a:p>
            <a:r>
              <a:rPr lang="en-US" sz="1800" dirty="0" smtClean="0"/>
              <a:t>An ideal??? Politicians Platitudes?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Or realism? </a:t>
            </a:r>
            <a:endParaRPr lang="en-US" dirty="0"/>
          </a:p>
        </p:txBody>
      </p:sp>
      <p:sp>
        <p:nvSpPr>
          <p:cNvPr id="8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6096000" y="4953000"/>
            <a:ext cx="2819400" cy="1752600"/>
          </a:xfrm>
        </p:spPr>
        <p:txBody>
          <a:bodyPr/>
          <a:lstStyle>
            <a:extLst/>
          </a:lstStyle>
          <a:p>
            <a:r>
              <a:rPr lang="en-US" sz="1800" dirty="0" smtClean="0"/>
              <a:t>A Better Life?</a:t>
            </a:r>
          </a:p>
          <a:p>
            <a:endParaRPr lang="en-US" dirty="0"/>
          </a:p>
          <a:p>
            <a:r>
              <a:rPr lang="en-US" sz="1800" dirty="0" smtClean="0"/>
              <a:t>What does </a:t>
            </a:r>
            <a:r>
              <a:rPr lang="en-US" dirty="0" smtClean="0"/>
              <a:t>a better life look like</a:t>
            </a:r>
            <a:r>
              <a:rPr lang="en-US" sz="1800" dirty="0" smtClean="0"/>
              <a:t>??? </a:t>
            </a:r>
            <a:r>
              <a:rPr lang="en-US" sz="1800" dirty="0" smtClean="0"/>
              <a:t>Like America???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60929" y="542422"/>
            <a:ext cx="3630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DEBATABLE DEVELOPMENT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tangle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lum bright="20000" contrast="10000"/>
          </a:blip>
          <a:stretch>
            <a:fillRect/>
          </a:stretch>
        </p:blipFill>
        <p:spPr>
          <a:xfrm>
            <a:off x="304800" y="304800"/>
            <a:ext cx="1949817" cy="2590800"/>
          </a:xfrm>
          <a:prstGeom prst="rect">
            <a:avLst/>
          </a:prstGeom>
          <a:noFill/>
          <a:ln w="76200" cap="sq" cmpd="sng" algn="ctr">
            <a:solidFill>
              <a:schemeClr val="tx1"/>
            </a:solidFill>
            <a:prstDash val="solid"/>
            <a:miter lim="800000"/>
          </a:ln>
          <a:effectLst/>
        </p:spPr>
      </p:pic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2590800" y="3048000"/>
            <a:ext cx="6172200" cy="3657600"/>
          </a:xfrm>
        </p:spPr>
        <p:txBody>
          <a:bodyPr/>
          <a:lstStyle>
            <a:extLst/>
          </a:lstStyle>
          <a:p>
            <a:r>
              <a:rPr lang="en-US" sz="2400" dirty="0" smtClean="0"/>
              <a:t>The Kingdom of God is the rule and reign of God, for the redemption of humanity and restoration of creation – </a:t>
            </a:r>
            <a:r>
              <a:rPr lang="en-US" sz="2400" dirty="0" smtClean="0"/>
              <a:t>Dyrness</a:t>
            </a:r>
            <a:endParaRPr lang="en-US" sz="2400" dirty="0"/>
          </a:p>
          <a:p>
            <a:r>
              <a:rPr lang="en-US" sz="2400" dirty="0" smtClean="0"/>
              <a:t>The Kingdom of God is the highest good  - Rauschenbusch.</a:t>
            </a:r>
          </a:p>
          <a:p>
            <a:endParaRPr lang="en-US" sz="2400" dirty="0" smtClean="0"/>
          </a:p>
          <a:p>
            <a:r>
              <a:rPr lang="en-US" sz="2400" dirty="0"/>
              <a:t>D</a:t>
            </a:r>
            <a:r>
              <a:rPr lang="en-US" sz="2400" dirty="0" smtClean="0"/>
              <a:t>evelopment </a:t>
            </a:r>
            <a:r>
              <a:rPr lang="en-US" sz="2400" dirty="0" smtClean="0"/>
              <a:t>is the </a:t>
            </a:r>
            <a:r>
              <a:rPr lang="en-US" sz="2400" dirty="0" smtClean="0"/>
              <a:t>reflection </a:t>
            </a:r>
            <a:r>
              <a:rPr lang="en-US" sz="2400" dirty="0" smtClean="0"/>
              <a:t>of </a:t>
            </a:r>
            <a:r>
              <a:rPr lang="en-US" sz="2400" dirty="0" smtClean="0"/>
              <a:t> </a:t>
            </a:r>
            <a:r>
              <a:rPr lang="en-US" sz="2400" dirty="0" smtClean="0"/>
              <a:t>Kingdom </a:t>
            </a:r>
            <a:r>
              <a:rPr lang="en-US" sz="2400" dirty="0" smtClean="0"/>
              <a:t>social-economic-political principles beyond the church demonstrating principles of redemption </a:t>
            </a:r>
            <a:r>
              <a:rPr lang="en-US" sz="2400" dirty="0" smtClean="0"/>
              <a:t>of humanity and restoration of creation. </a:t>
            </a:r>
          </a:p>
          <a:p>
            <a:endParaRPr lang="en-US" sz="2400" dirty="0"/>
          </a:p>
          <a:p>
            <a:r>
              <a:rPr lang="en-US" sz="2400" dirty="0" smtClean="0"/>
              <a:t>Secular Development theory is a </a:t>
            </a:r>
            <a:r>
              <a:rPr lang="en-US" sz="2400" dirty="0" smtClean="0"/>
              <a:t>reflection, a mirror, </a:t>
            </a:r>
            <a:r>
              <a:rPr lang="en-US" sz="2400" dirty="0" smtClean="0"/>
              <a:t>of the principles of the Kingdom of God into societal structures. 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nts-sky.pn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7038" y="384175"/>
            <a:ext cx="4457700" cy="5943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463251" y="568882"/>
            <a:ext cx="32235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Development is a natural belief of the enlightenment.  Rationality can change the world for the better, utilizing all the advances of science and technology, democracy and social organization, rationalized ethics and values.</a:t>
            </a:r>
          </a:p>
          <a:p>
            <a:endParaRPr lang="en-US" dirty="0"/>
          </a:p>
          <a:p>
            <a:r>
              <a:rPr lang="en-US" dirty="0" smtClean="0"/>
              <a:t>Economic growth (GDP) may produce development.  Or it may channel money to the rich – a travesty for </a:t>
            </a:r>
            <a:r>
              <a:rPr lang="en-US" dirty="0" err="1" smtClean="0"/>
              <a:t>developmentalist</a:t>
            </a:r>
            <a:r>
              <a:rPr lang="en-US" dirty="0" smtClean="0"/>
              <a:t> ethics.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47649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aterfall_j0262353.pn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67300" y="3436938"/>
            <a:ext cx="3649663" cy="28892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6" name="sunflower_j0262344.pn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/>
          <a:srcRect l="8307" r="8307"/>
          <a:stretch>
            <a:fillRect/>
          </a:stretch>
        </p:blipFill>
        <p:spPr>
          <a:xfrm>
            <a:off x="5067300" y="388938"/>
            <a:ext cx="3657600" cy="2887662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49759" y="529192"/>
            <a:ext cx="435084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Postmodernist Critiques of Development</a:t>
            </a:r>
          </a:p>
          <a:p>
            <a:endParaRPr lang="en-US" dirty="0"/>
          </a:p>
          <a:p>
            <a:r>
              <a:rPr lang="en-US" dirty="0" smtClean="0"/>
              <a:t>Growth? </a:t>
            </a:r>
          </a:p>
          <a:p>
            <a:endParaRPr lang="en-US" dirty="0"/>
          </a:p>
          <a:p>
            <a:r>
              <a:rPr lang="en-US" dirty="0" smtClean="0"/>
              <a:t>Or the conditions for production and</a:t>
            </a:r>
          </a:p>
          <a:p>
            <a:r>
              <a:rPr lang="en-US" dirty="0" smtClean="0"/>
              <a:t>distribution </a:t>
            </a:r>
            <a:r>
              <a:rPr lang="en-US" dirty="0" smtClean="0"/>
              <a:t>that improve the environment</a:t>
            </a:r>
          </a:p>
          <a:p>
            <a:r>
              <a:rPr lang="en-US" dirty="0" smtClean="0"/>
              <a:t>and </a:t>
            </a:r>
            <a:r>
              <a:rPr lang="en-US" dirty="0" smtClean="0"/>
              <a:t>liberate humanity. </a:t>
            </a:r>
          </a:p>
          <a:p>
            <a:endParaRPr lang="en-US" dirty="0"/>
          </a:p>
          <a:p>
            <a:r>
              <a:rPr lang="en-US" dirty="0" smtClean="0"/>
              <a:t>Human emancipation (Development as Freedom – </a:t>
            </a:r>
            <a:r>
              <a:rPr lang="en-US" dirty="0" err="1" smtClean="0"/>
              <a:t>Sen</a:t>
            </a:r>
            <a:r>
              <a:rPr lang="en-US" dirty="0" smtClean="0"/>
              <a:t>). </a:t>
            </a:r>
            <a:r>
              <a:rPr lang="en-US" i="1" dirty="0" smtClean="0"/>
              <a:t>Or</a:t>
            </a:r>
            <a:r>
              <a:rPr lang="en-US" dirty="0" smtClean="0"/>
              <a:t> increasing control by ruling classes over human production and freedoms.</a:t>
            </a:r>
          </a:p>
          <a:p>
            <a:endParaRPr lang="en-US" dirty="0"/>
          </a:p>
          <a:p>
            <a:r>
              <a:rPr lang="en-US" dirty="0" smtClean="0"/>
              <a:t>But are modernity, reason, consumption good?  </a:t>
            </a:r>
          </a:p>
          <a:p>
            <a:endParaRPr lang="en-US" dirty="0"/>
          </a:p>
          <a:p>
            <a:r>
              <a:rPr lang="en-US" dirty="0" smtClean="0"/>
              <a:t>Is development theory best in terms of theory, but the worst in terms of actuality?  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 b="0"/>
              <a:t>4.3 Definitions of Development</a:t>
            </a:r>
            <a:endParaRPr lang="en-US" altLang="en-US" sz="400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4800600"/>
          </a:xfrm>
        </p:spPr>
        <p:txBody>
          <a:bodyPr/>
          <a:lstStyle/>
          <a:p>
            <a:pPr marL="0" indent="0">
              <a:buFont typeface="Monotype Sorts" charset="2"/>
              <a:buNone/>
            </a:pPr>
            <a:r>
              <a:rPr kumimoji="0" lang="en-US" altLang="en-US" sz="2400"/>
              <a:t>“Development is a process that enables people to consider, choose, and implement alternatives for their lives that are consistent with God’s intentions for mankind...This development process must promote self-reliance in meeting basic individual and community needs; it should progress toward the equitable distribution of human, economic, and material resources; and it should provide each person an opportunity for fuller participation in the economic and political life of his country, providing personal life-experiences which are consistent with God’s intentions for humankind.”</a:t>
            </a:r>
            <a:r>
              <a:rPr kumimoji="0" lang="en-US" altLang="en-US" sz="1600"/>
              <a:t>  </a:t>
            </a:r>
            <a:br>
              <a:rPr kumimoji="0" lang="en-US" altLang="en-US" sz="1600"/>
            </a:br>
            <a:r>
              <a:rPr kumimoji="0" lang="en-US" altLang="en-US" sz="1600"/>
              <a:t>		Dr. Art Beals, former President of World Concern </a:t>
            </a:r>
            <a:br>
              <a:rPr kumimoji="0" lang="en-US" altLang="en-US" sz="1600"/>
            </a:br>
            <a:r>
              <a:rPr kumimoji="0" lang="en-US" altLang="en-US" sz="1600"/>
              <a:t>		</a:t>
            </a:r>
            <a:r>
              <a:rPr kumimoji="0" lang="en-US" altLang="en-US" sz="1600" i="1"/>
              <a:t>Beyond Hunger.  </a:t>
            </a:r>
            <a:r>
              <a:rPr kumimoji="0" lang="en-US" altLang="en-US" sz="1600"/>
              <a:t>Portland: Multnomah Press, 1985 (p.87).</a:t>
            </a:r>
          </a:p>
          <a:p>
            <a:pPr marL="0" indent="0">
              <a:buFont typeface="Monotype Sorts" charset="2"/>
              <a:buNone/>
            </a:pPr>
            <a:endParaRPr kumimoji="0"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78335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altLang="en-US" sz="3600" b="0" smtClean="0"/>
              <a:t>The </a:t>
            </a:r>
            <a:r>
              <a:rPr lang="en-US" altLang="en-US" sz="3600" b="0" dirty="0"/>
              <a:t>process of </a:t>
            </a:r>
            <a:r>
              <a:rPr lang="en-US" altLang="en-US" sz="3600" dirty="0">
                <a:solidFill>
                  <a:srgbClr val="FFFF00"/>
                </a:solidFill>
              </a:rPr>
              <a:t>Appreciative Inquiry</a:t>
            </a:r>
            <a:r>
              <a:rPr lang="en-US" altLang="en-US" sz="3600" b="0" dirty="0"/>
              <a:t> </a:t>
            </a:r>
            <a:endParaRPr lang="en-US" altLang="en-US" sz="3600" b="0" i="1" dirty="0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57350"/>
            <a:ext cx="8153400" cy="4114800"/>
          </a:xfrm>
        </p:spPr>
        <p:txBody>
          <a:bodyPr/>
          <a:lstStyle/>
          <a:p>
            <a:pPr>
              <a:buFont typeface="Monotype Sorts" charset="2"/>
              <a:buNone/>
            </a:pPr>
            <a:endParaRPr lang="en-US" altLang="en-US" b="1"/>
          </a:p>
          <a:p>
            <a:pPr>
              <a:buFont typeface="Monotype Sorts" charset="2"/>
              <a:buNone/>
            </a:pPr>
            <a:endParaRPr lang="en-US" altLang="en-US"/>
          </a:p>
        </p:txBody>
      </p:sp>
      <p:sp>
        <p:nvSpPr>
          <p:cNvPr id="253956" name="Oval 4"/>
          <p:cNvSpPr>
            <a:spLocks noChangeArrowheads="1"/>
          </p:cNvSpPr>
          <p:nvPr/>
        </p:nvSpPr>
        <p:spPr bwMode="auto">
          <a:xfrm>
            <a:off x="2971800" y="2667000"/>
            <a:ext cx="2971800" cy="2819400"/>
          </a:xfrm>
          <a:prstGeom prst="ellips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4876800" y="2497138"/>
            <a:ext cx="411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b="1">
                <a:effectLst/>
                <a:latin typeface="Tahoma" charset="0"/>
              </a:rPr>
              <a:t>     2  </a:t>
            </a:r>
            <a:r>
              <a:rPr lang="en-US" altLang="en-US" sz="2800" b="1">
                <a:solidFill>
                  <a:srgbClr val="FFFF00"/>
                </a:solidFill>
                <a:effectLst/>
                <a:latin typeface="Tahoma" charset="0"/>
              </a:rPr>
              <a:t>Dream</a:t>
            </a:r>
            <a:endParaRPr lang="en-US" altLang="en-US" b="1">
              <a:solidFill>
                <a:srgbClr val="FFFF00"/>
              </a:solidFill>
              <a:effectLst/>
            </a:endParaRPr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5486400" y="5043488"/>
            <a:ext cx="3124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b="1">
                <a:effectLst/>
                <a:latin typeface="Tahoma" charset="0"/>
              </a:rPr>
              <a:t> 1  </a:t>
            </a:r>
            <a:r>
              <a:rPr lang="en-US" altLang="en-US" sz="2800" b="1">
                <a:solidFill>
                  <a:srgbClr val="FFFF00"/>
                </a:solidFill>
                <a:effectLst/>
                <a:latin typeface="Tahoma" charset="0"/>
              </a:rPr>
              <a:t>Discovery</a:t>
            </a:r>
            <a:endParaRPr lang="en-US" altLang="en-US" b="1">
              <a:solidFill>
                <a:srgbClr val="FFFF00"/>
              </a:solidFill>
              <a:effectLst/>
            </a:endParaRPr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914400" y="27432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b="1">
                <a:effectLst/>
                <a:latin typeface="Tahoma" charset="0"/>
              </a:rPr>
              <a:t>3  </a:t>
            </a:r>
            <a:r>
              <a:rPr lang="en-US" altLang="en-US" sz="2800" b="1">
                <a:solidFill>
                  <a:srgbClr val="FFFF00"/>
                </a:solidFill>
                <a:effectLst/>
                <a:latin typeface="Tahoma" charset="0"/>
              </a:rPr>
              <a:t>Dialogue</a:t>
            </a:r>
            <a:endParaRPr lang="en-US" altLang="en-US" b="1">
              <a:effectLst/>
            </a:endParaRPr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1143000" y="5043488"/>
            <a:ext cx="2286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b="1">
                <a:effectLst/>
                <a:latin typeface="Tahoma" charset="0"/>
              </a:rPr>
              <a:t>4  </a:t>
            </a:r>
            <a:r>
              <a:rPr lang="en-US" altLang="en-US" sz="2800" b="1">
                <a:solidFill>
                  <a:srgbClr val="FFFF00"/>
                </a:solidFill>
                <a:effectLst/>
                <a:latin typeface="Tahoma" charset="0"/>
              </a:rPr>
              <a:t>Delivery</a:t>
            </a:r>
            <a:endParaRPr lang="en-US" altLang="en-US" b="1">
              <a:effectLst/>
            </a:endParaRPr>
          </a:p>
        </p:txBody>
      </p:sp>
      <p:sp>
        <p:nvSpPr>
          <p:cNvPr id="253961" name="Text Box 9"/>
          <p:cNvSpPr txBox="1">
            <a:spLocks noChangeArrowheads="1"/>
          </p:cNvSpPr>
          <p:nvPr/>
        </p:nvSpPr>
        <p:spPr bwMode="auto">
          <a:xfrm>
            <a:off x="3048000" y="3343275"/>
            <a:ext cx="2667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>
                <a:solidFill>
                  <a:srgbClr val="99CCFF"/>
                </a:solidFill>
                <a:effectLst/>
                <a:latin typeface="Technic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3463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7" grpId="0" autoUpdateAnimBg="0"/>
      <p:bldP spid="253958" grpId="0" autoUpdateAnimBg="0"/>
      <p:bldP spid="253959" grpId="0" autoUpdateAnimBg="0"/>
      <p:bldP spid="253960" grpId="0" autoUpdateAnimBg="0"/>
      <p:bldP spid="253961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 Photo 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Photo Album.potx</Template>
  <TotalTime>0</TotalTime>
  <Words>458</Words>
  <Application>Microsoft Macintosh PowerPoint</Application>
  <PresentationFormat>On-screen Show (4:3)</PresentationFormat>
  <Paragraphs>75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Century Schoolbook</vt:lpstr>
      <vt:lpstr>Mangal</vt:lpstr>
      <vt:lpstr>Calibri</vt:lpstr>
      <vt:lpstr>Monotype Sorts</vt:lpstr>
      <vt:lpstr>Tahoma</vt:lpstr>
      <vt:lpstr>Technical</vt:lpstr>
      <vt:lpstr>Classic Photo Album</vt:lpstr>
      <vt:lpstr>International Development</vt:lpstr>
      <vt:lpstr>PowerPoint Presentation</vt:lpstr>
      <vt:lpstr>Secular Definition of Economic Development</vt:lpstr>
      <vt:lpstr>PowerPoint Presentation</vt:lpstr>
      <vt:lpstr>PowerPoint Presentation</vt:lpstr>
      <vt:lpstr>PowerPoint Presentation</vt:lpstr>
      <vt:lpstr>PowerPoint Presentation</vt:lpstr>
      <vt:lpstr>4.3 Definitions of Development</vt:lpstr>
      <vt:lpstr>The process of Appreciative Inquiry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2010-02-01T21:16:09Z</dcterms:created>
  <dcterms:modified xsi:type="dcterms:W3CDTF">2017-04-23T16:56:19Z</dcterms:modified>
</cp:coreProperties>
</file>