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Layouts/slideLayout13.xml" ContentType="application/vnd.openxmlformats-officedocument.presentationml.slideLayout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02" r:id="rId1"/>
  </p:sldMasterIdLst>
  <p:sldIdLst>
    <p:sldId id="256" r:id="rId2"/>
    <p:sldId id="257" r:id="rId3"/>
    <p:sldId id="258" r:id="rId4"/>
    <p:sldId id="261" r:id="rId5"/>
    <p:sldId id="260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6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10" Type="http://schemas.openxmlformats.org/officeDocument/2006/relationships/viewProps" Target="viewProps.xml"/><Relationship Id="rId5" Type="http://schemas.openxmlformats.org/officeDocument/2006/relationships/slide" Target="slides/slide4.xml"/><Relationship Id="rId7" Type="http://schemas.openxmlformats.org/officeDocument/2006/relationships/slide" Target="slides/slide6.xml"/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presProps" Target="pres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/>
          <p:cNvSpPr/>
          <p:nvPr/>
        </p:nvSpPr>
        <p:spPr>
          <a:xfrm>
            <a:off x="341086" y="928914"/>
            <a:ext cx="8432800" cy="177074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07" y="968189"/>
            <a:ext cx="7799387" cy="1237130"/>
          </a:xfrm>
        </p:spPr>
        <p:txBody>
          <a:bodyPr anchor="b" anchorCtr="0"/>
          <a:lstStyle>
            <a:lvl1pPr algn="r">
              <a:lnSpc>
                <a:spcPts val="5000"/>
              </a:lnSpc>
              <a:defRPr sz="460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07" y="2209799"/>
            <a:ext cx="7799387" cy="466165"/>
          </a:xfr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30D24-3C50-554F-953A-DC4E85A3C57E}" type="datetimeFigureOut">
              <a:rPr lang="en-US" smtClean="0"/>
              <a:pPr/>
              <a:t>11/23/11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5300" y="6492875"/>
            <a:ext cx="5334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fld id="{1DEA1A22-B13B-C141-956A-176076F0C0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457200" y="816802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Picture 8" descr="TitleSlideTo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57200"/>
            <a:ext cx="8229600" cy="356646"/>
          </a:xfrm>
          <a:prstGeom prst="rect">
            <a:avLst/>
          </a:prstGeom>
        </p:spPr>
      </p:pic>
      <p:pic>
        <p:nvPicPr>
          <p:cNvPr id="10" name="Picture 9" descr="TitleSlideBotto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700601"/>
            <a:ext cx="8229600" cy="3700199"/>
          </a:xfrm>
          <a:prstGeom prst="rect">
            <a:avLst/>
          </a:prstGeom>
        </p:spPr>
      </p:pic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247" y="6492875"/>
            <a:ext cx="3415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/>
          <p:cNvSpPr/>
          <p:nvPr/>
        </p:nvSpPr>
        <p:spPr>
          <a:xfrm>
            <a:off x="355600" y="566057"/>
            <a:ext cx="8396514" cy="259805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Rectangle 4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457200" y="45720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30D24-3C50-554F-953A-DC4E85A3C57E}" type="datetimeFigureOut">
              <a:rPr lang="en-US" smtClean="0"/>
              <a:pPr/>
              <a:t>11/23/11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1A22-B13B-C141-956A-176076F0C0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33828" y="566057"/>
            <a:ext cx="8454571" cy="21335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457200" y="45720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1644868"/>
            <a:ext cx="3657600" cy="1098332"/>
          </a:xfrm>
        </p:spPr>
        <p:txBody>
          <a:bodyPr anchor="b"/>
          <a:lstStyle>
            <a:lvl1pPr algn="l">
              <a:defRPr sz="36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8032" y="654268"/>
            <a:ext cx="3657600" cy="5486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368" y="2774731"/>
            <a:ext cx="3657600" cy="31688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30D24-3C50-554F-953A-DC4E85A3C57E}" type="datetimeFigureOut">
              <a:rPr lang="en-US" smtClean="0"/>
              <a:pPr/>
              <a:t>11/23/11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1A22-B13B-C141-956A-176076F0C0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55600" y="348343"/>
            <a:ext cx="8432800" cy="23513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 rot="5400000">
            <a:off x="5598058" y="3310469"/>
            <a:ext cx="5943600" cy="237061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1644868"/>
            <a:ext cx="3657600" cy="1098332"/>
          </a:xfrm>
        </p:spPr>
        <p:txBody>
          <a:bodyPr anchor="b"/>
          <a:lstStyle>
            <a:lvl1pPr algn="l">
              <a:defRPr sz="36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368" y="2774731"/>
            <a:ext cx="3657600" cy="31688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30D24-3C50-554F-953A-DC4E85A3C57E}" type="datetimeFigureOut">
              <a:rPr lang="en-US" smtClean="0"/>
              <a:pPr/>
              <a:t>11/23/11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1A22-B13B-C141-956A-176076F0C0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828032" y="457200"/>
            <a:ext cx="3621024" cy="59436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0"/>
            <a:ext cx="7874000" cy="3840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30D24-3C50-554F-953A-DC4E85A3C57E}" type="datetimeFigureOut">
              <a:rPr lang="en-US" smtClean="0"/>
              <a:pPr/>
              <a:t>11/23/11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1A22-B13B-C141-956A-176076F0C0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/>
          <p:cNvSpPr/>
          <p:nvPr/>
        </p:nvSpPr>
        <p:spPr>
          <a:xfrm>
            <a:off x="348342" y="362857"/>
            <a:ext cx="8440057" cy="2336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Picture 8" descr="VerticalRigh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1668" y="457200"/>
            <a:ext cx="1546230" cy="59436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 rot="5400000">
            <a:off x="4074414" y="3369564"/>
            <a:ext cx="5943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9582" y="693738"/>
            <a:ext cx="1491018" cy="5432425"/>
          </a:xfrm>
        </p:spPr>
        <p:txBody>
          <a:bodyPr vert="eaVert" tIns="45720" bIns="4572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93738"/>
            <a:ext cx="6019800" cy="54324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30D24-3C50-554F-953A-DC4E85A3C57E}" type="datetimeFigureOut">
              <a:rPr lang="en-US" smtClean="0"/>
              <a:pPr/>
              <a:t>11/23/11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1A22-B13B-C141-956A-176076F0C0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30D24-3C50-554F-953A-DC4E85A3C57E}" type="datetimeFigureOut">
              <a:rPr lang="en-US" smtClean="0"/>
              <a:pPr/>
              <a:t>11/23/11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1A22-B13B-C141-956A-176076F0C0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26571" y="362857"/>
            <a:ext cx="8440058" cy="251822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8041" y="3575712"/>
            <a:ext cx="5396671" cy="1340467"/>
          </a:xfrm>
        </p:spPr>
        <p:txBody>
          <a:bodyPr tIns="0" bIns="0" anchor="b" anchorCtr="0"/>
          <a:lstStyle>
            <a:lvl1pPr algn="r">
              <a:defRPr sz="4600" b="0" cap="none" baseline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98041" y="4980297"/>
            <a:ext cx="5396671" cy="810904"/>
          </a:xfrm>
        </p:spPr>
        <p:txBody>
          <a:bodyPr tIns="0" bIns="0" anchor="t" anchorCtr="0">
            <a:normAutofit/>
          </a:bodyPr>
          <a:lstStyle>
            <a:lvl1pPr marL="0" indent="0" algn="r">
              <a:spcBef>
                <a:spcPts val="300"/>
              </a:spcBef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30D24-3C50-554F-953A-DC4E85A3C57E}" type="datetimeFigureOut">
              <a:rPr lang="en-US" smtClean="0"/>
              <a:pPr/>
              <a:t>11/23/11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6824" y="6492240"/>
            <a:ext cx="5334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fld id="{B1AA4845-A08A-4DF4-8D99-E2E7B6D41C6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SectionHeaderLef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647" y="457200"/>
            <a:ext cx="2216561" cy="59436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 rot="5400000">
            <a:off x="-222366" y="3369564"/>
            <a:ext cx="5943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8904" y="2286000"/>
            <a:ext cx="36576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1308" y="2286000"/>
            <a:ext cx="3657600" cy="384016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30D24-3C50-554F-953A-DC4E85A3C57E}" type="datetimeFigureOut">
              <a:rPr lang="en-US" smtClean="0"/>
              <a:pPr/>
              <a:t>11/23/11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1A22-B13B-C141-956A-176076F0C0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388" y="2040081"/>
            <a:ext cx="3657600" cy="730415"/>
          </a:xfrm>
        </p:spPr>
        <p:txBody>
          <a:bodyPr tIns="0" bIns="0" anchor="ctr" anchorCtr="0">
            <a:noAutofit/>
          </a:bodyPr>
          <a:lstStyle>
            <a:lvl1pPr marL="0" indent="0" algn="ctr">
              <a:lnSpc>
                <a:spcPts val="3000"/>
              </a:lnSpc>
              <a:spcBef>
                <a:spcPts val="30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3388" y="2797175"/>
            <a:ext cx="3657600" cy="33289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8032" y="2040081"/>
            <a:ext cx="3657600" cy="730415"/>
          </a:xfrm>
        </p:spPr>
        <p:txBody>
          <a:bodyPr tIns="0" bIns="0" anchor="ctr" anchorCtr="0">
            <a:noAutofit/>
          </a:bodyPr>
          <a:lstStyle>
            <a:lvl1pPr marL="0" indent="0" algn="ctr">
              <a:lnSpc>
                <a:spcPts val="3000"/>
              </a:lnSpc>
              <a:spcBef>
                <a:spcPts val="30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8032" y="2797175"/>
            <a:ext cx="3657600" cy="33289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30D24-3C50-554F-953A-DC4E85A3C57E}" type="datetimeFigureOut">
              <a:rPr lang="en-US" smtClean="0"/>
              <a:pPr/>
              <a:t>11/23/11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1A22-B13B-C141-956A-176076F0C02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84488" y="4484687"/>
            <a:ext cx="3375025" cy="1588"/>
          </a:xfrm>
          <a:prstGeom prst="line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4050" y="2286001"/>
            <a:ext cx="7848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30D24-3C50-554F-953A-DC4E85A3C57E}" type="datetimeFigureOut">
              <a:rPr lang="en-US" smtClean="0"/>
              <a:pPr/>
              <a:t>11/23/11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1A22-B13B-C141-956A-176076F0C0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654050" y="4302966"/>
            <a:ext cx="7848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30D24-3C50-554F-953A-DC4E85A3C57E}" type="datetimeFigureOut">
              <a:rPr lang="en-US" smtClean="0"/>
              <a:pPr/>
              <a:t>11/23/11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1A22-B13B-C141-956A-176076F0C0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Content Placeholder 2"/>
          <p:cNvSpPr>
            <a:spLocks noGrp="1"/>
          </p:cNvSpPr>
          <p:nvPr>
            <p:ph sz="half" idx="14"/>
          </p:nvPr>
        </p:nvSpPr>
        <p:spPr>
          <a:xfrm>
            <a:off x="654085" y="2286000"/>
            <a:ext cx="36576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30D24-3C50-554F-953A-DC4E85A3C57E}" type="datetimeFigureOut">
              <a:rPr lang="en-US" smtClean="0"/>
              <a:pPr/>
              <a:t>11/23/11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1A22-B13B-C141-956A-176076F0C0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658906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658906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30D24-3C50-554F-953A-DC4E85A3C57E}" type="datetimeFigureOut">
              <a:rPr lang="en-US" smtClean="0"/>
              <a:pPr/>
              <a:t>11/23/11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1A22-B13B-C141-956A-176076F0C0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14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6" Type="http://schemas.openxmlformats.org/officeDocument/2006/relationships/image" Target="../media/image1.jpeg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RunningTop-R.jp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57200" y="457200"/>
            <a:ext cx="8229600" cy="138200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8813" y="456252"/>
            <a:ext cx="7824788" cy="1323041"/>
          </a:xfrm>
          <a:prstGeom prst="rect">
            <a:avLst/>
          </a:prstGeom>
          <a:effectLst/>
        </p:spPr>
        <p:txBody>
          <a:bodyPr vert="horz" lIns="91440" tIns="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2286000"/>
            <a:ext cx="61976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9036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  <a:latin typeface="Calibri" pitchFamily="34" charset="0"/>
              </a:defRPr>
            </a:lvl1pPr>
          </a:lstStyle>
          <a:p>
            <a:fld id="{8CB30D24-3C50-554F-953A-DC4E85A3C57E}" type="datetimeFigureOut">
              <a:rPr lang="en-US" smtClean="0"/>
              <a:pPr/>
              <a:t>11/23/11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247" y="6492875"/>
            <a:ext cx="3415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8666" y="6149788"/>
            <a:ext cx="533400" cy="365125"/>
          </a:xfrm>
          <a:prstGeom prst="rect">
            <a:avLst/>
          </a:prstGeom>
        </p:spPr>
        <p:txBody>
          <a:bodyPr vert="horz" lIns="91440" tIns="91440" rIns="91440" bIns="91440" rtlCol="0" anchor="ctr"/>
          <a:lstStyle>
            <a:lvl1pPr algn="l">
              <a:defRPr sz="1800" b="0">
                <a:solidFill>
                  <a:schemeClr val="accent1"/>
                </a:solidFill>
                <a:latin typeface="Calibri" pitchFamily="34" charset="0"/>
              </a:defRPr>
            </a:lvl1pPr>
          </a:lstStyle>
          <a:p>
            <a:fld id="{1DEA1A22-B13B-C141-956A-176076F0C0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57200" y="184096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</p:sldLayoutIdLst>
  <p:txStyles>
    <p:titleStyle>
      <a:lvl1pPr algn="r" defTabSz="914400" rtl="0" eaLnBrk="1" latinLnBrk="0" hangingPunct="1">
        <a:lnSpc>
          <a:spcPts val="5400"/>
        </a:lnSpc>
        <a:spcBef>
          <a:spcPct val="0"/>
        </a:spcBef>
        <a:buNone/>
        <a:defRPr sz="52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18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theplaceswelive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vizedhtmlcontent.next.ecollege.com/CurrentCourse/KindlingCommCapacity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vizedhtmlcontent.next.ecollege.com/CurrentCourse/The%20Kingdom%20and%20Community%20Development.ppt" TargetMode="External"/><Relationship Id="rId3" Type="http://schemas.openxmlformats.org/officeDocument/2006/relationships/hyperlink" Target="http://vizedhtmlcontent.next.ecollege.com/CurrentCourse/Ashirvad%20Kanti3.pp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Biblical Basis for Diaconal Ministry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Expanded into 21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r>
              <a:rPr lang="en-US" dirty="0" err="1" smtClean="0"/>
              <a:t>Centruy</a:t>
            </a:r>
            <a:r>
              <a:rPr lang="en-US" dirty="0" smtClean="0"/>
              <a:t> roles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/>
              <a:t>The Context of the Urban Diaconate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813" y="2286000"/>
            <a:ext cx="7824787" cy="425059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Review the video presentations at  </a:t>
            </a:r>
            <a:r>
              <a:rPr lang="en-US" sz="2400" dirty="0" smtClean="0">
                <a:hlinkClick r:id="rId2"/>
              </a:rPr>
              <a:t>The Places We Live</a:t>
            </a:r>
            <a:r>
              <a:rPr lang="en-US" sz="2400" dirty="0" smtClean="0"/>
              <a:t>  </a:t>
            </a:r>
          </a:p>
          <a:p>
            <a:r>
              <a:rPr lang="en-US" sz="2400" b="1" dirty="0" smtClean="0"/>
              <a:t>Diaconal Leadership models</a:t>
            </a:r>
            <a:r>
              <a:rPr lang="en-US" sz="2400" dirty="0" smtClean="0"/>
              <a:t> </a:t>
            </a:r>
          </a:p>
          <a:p>
            <a:pPr lvl="1">
              <a:buNone/>
            </a:pPr>
            <a:r>
              <a:rPr lang="en-US" sz="2000" dirty="0" smtClean="0"/>
              <a:t>The Pastoral Epistles have much to say about leadership emergence, both ministry leadership (dealing with the spiritual) and </a:t>
            </a:r>
            <a:r>
              <a:rPr lang="en-US" sz="2000" i="1" dirty="0" smtClean="0"/>
              <a:t>diaconal</a:t>
            </a:r>
            <a:r>
              <a:rPr lang="en-US" sz="2000" dirty="0" smtClean="0"/>
              <a:t> leadership (dealing with the economic needs). There has been a perennial tension between these two sides of ministry throughout history, the most recent being within the </a:t>
            </a:r>
            <a:r>
              <a:rPr lang="en-US" sz="2000" dirty="0" err="1" smtClean="0"/>
              <a:t>Laussanne</a:t>
            </a:r>
            <a:r>
              <a:rPr lang="en-US" sz="2000" dirty="0" smtClean="0"/>
              <a:t> Movement which holds many world evangelicals together.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80" y="456252"/>
            <a:ext cx="7976557" cy="1323041"/>
          </a:xfrm>
        </p:spPr>
        <p:txBody>
          <a:bodyPr/>
          <a:lstStyle/>
          <a:p>
            <a:r>
              <a:rPr lang="en-US" sz="4000" dirty="0" smtClean="0"/>
              <a:t>The Biblical Material – the Deacon/</a:t>
            </a:r>
            <a:r>
              <a:rPr lang="en-US" sz="4000" dirty="0" err="1" smtClean="0"/>
              <a:t>ess</a:t>
            </a:r>
            <a:r>
              <a:rPr lang="en-US" sz="4000" dirty="0" smtClean="0"/>
              <a:t> in the Local Church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837" y="2286000"/>
            <a:ext cx="8658051" cy="4572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Review the passages in the pastoral epistles (Acts 6:1-6; Phil 1:1;1 Tim 3:8-12) on the qualities, functions and roles of deacons and deaconesses in the local church.  </a:t>
            </a:r>
          </a:p>
          <a:p>
            <a:r>
              <a:rPr lang="en-US" sz="2400" dirty="0" smtClean="0"/>
              <a:t>How do these roles contrast with those of an elder or overseer (cc Acts 20:17-28; Titus 1:5-7; 1 Peter 5:1-2; 1 Timothy 3:1-7)</a:t>
            </a:r>
          </a:p>
          <a:p>
            <a:pPr lvl="1"/>
            <a:r>
              <a:rPr lang="en-US" sz="2000" dirty="0" smtClean="0"/>
              <a:t>a. teach and preach(1 Tim 3:2;5:17) </a:t>
            </a:r>
          </a:p>
          <a:p>
            <a:pPr lvl="1"/>
            <a:r>
              <a:rPr lang="en-US" sz="2000" dirty="0" err="1" smtClean="0"/>
              <a:t>b</a:t>
            </a:r>
            <a:r>
              <a:rPr lang="en-US" sz="2000" dirty="0" smtClean="0"/>
              <a:t>. direct the affairs of the church (1 Tim 3:5; 5:17) </a:t>
            </a:r>
          </a:p>
          <a:p>
            <a:pPr lvl="1"/>
            <a:r>
              <a:rPr lang="en-US" sz="2000" dirty="0" err="1" smtClean="0"/>
              <a:t>c</a:t>
            </a:r>
            <a:r>
              <a:rPr lang="en-US" sz="2000" dirty="0" smtClean="0"/>
              <a:t>. shepherd the flock (Acts 20:28) </a:t>
            </a:r>
          </a:p>
          <a:p>
            <a:pPr lvl="1"/>
            <a:r>
              <a:rPr lang="en-US" sz="2000" dirty="0" err="1" smtClean="0"/>
              <a:t>d</a:t>
            </a:r>
            <a:r>
              <a:rPr lang="en-US" sz="2000" dirty="0" smtClean="0"/>
              <a:t>. guard the church from error (Acts 20:28-31) 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Poor and Poverty in Church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summary of De Santa Ana.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 Diaconates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813" y="2286000"/>
            <a:ext cx="7824787" cy="4343529"/>
          </a:xfrm>
        </p:spPr>
        <p:txBody>
          <a:bodyPr/>
          <a:lstStyle/>
          <a:p>
            <a:r>
              <a:rPr lang="en-US" sz="2400" dirty="0" smtClean="0"/>
              <a:t>In modern culture, a deacon is equivalent to a social worker or community development worker or economic development specialist.  Review the list of qualities of development workers in Bellingham.</a:t>
            </a:r>
          </a:p>
          <a:p>
            <a:r>
              <a:rPr lang="en-US" sz="2400" dirty="0" smtClean="0"/>
              <a:t>Discuss Rich </a:t>
            </a:r>
            <a:r>
              <a:rPr lang="en-US" sz="2400" dirty="0" err="1" smtClean="0"/>
              <a:t>Slimbach's</a:t>
            </a:r>
            <a:r>
              <a:rPr lang="en-US" sz="2400" dirty="0" smtClean="0"/>
              <a:t> contrast of church-based community organization and community development in his article  </a:t>
            </a:r>
            <a:r>
              <a:rPr lang="en-US" sz="2400" dirty="0" smtClean="0">
                <a:hlinkClick r:id="rId2"/>
              </a:rPr>
              <a:t>Kindling Community Capacity</a:t>
            </a:r>
            <a:r>
              <a:rPr lang="en-US" sz="2400" dirty="0" smtClean="0"/>
              <a:t> .  What is the role of deacon/</a:t>
            </a:r>
            <a:r>
              <a:rPr lang="en-US" sz="2400" dirty="0" err="1" smtClean="0"/>
              <a:t>ess</a:t>
            </a:r>
            <a:r>
              <a:rPr lang="en-US" sz="2400" dirty="0" smtClean="0"/>
              <a:t> in each of these?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21</a:t>
            </a:r>
            <a:r>
              <a:rPr lang="en-US" baseline="30000" dirty="0" smtClean="0"/>
              <a:t>st</a:t>
            </a:r>
            <a:r>
              <a:rPr lang="en-US" dirty="0" smtClean="0"/>
              <a:t> Century diaconal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813" y="2286000"/>
            <a:ext cx="7824787" cy="431255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Review Power Point on  </a:t>
            </a:r>
            <a:r>
              <a:rPr lang="en-US" sz="2400" dirty="0" smtClean="0">
                <a:hlinkClick r:id="rId2"/>
              </a:rPr>
              <a:t>The Kingdom &amp; Community Development</a:t>
            </a:r>
            <a:r>
              <a:rPr lang="en-US" sz="2400" dirty="0" smtClean="0"/>
              <a:t>  and consider, What are the characteristics and roles of a deacon/</a:t>
            </a:r>
            <a:r>
              <a:rPr lang="en-US" sz="2400" dirty="0" err="1" smtClean="0"/>
              <a:t>ess</a:t>
            </a:r>
            <a:r>
              <a:rPr lang="en-US" sz="2400" dirty="0" smtClean="0"/>
              <a:t>?</a:t>
            </a:r>
          </a:p>
          <a:p>
            <a:r>
              <a:rPr lang="en-US" sz="2400" dirty="0" smtClean="0"/>
              <a:t>Review the  </a:t>
            </a:r>
            <a:r>
              <a:rPr lang="en-US" sz="2400" dirty="0" smtClean="0">
                <a:hlinkClick r:id="rId3"/>
              </a:rPr>
              <a:t>Arshivad Kanti</a:t>
            </a:r>
            <a:r>
              <a:rPr lang="en-US" sz="2400" dirty="0" smtClean="0"/>
              <a:t>  Power Point and consider, What are the characteristics and roles of a deacon/</a:t>
            </a:r>
            <a:r>
              <a:rPr lang="en-US" sz="2400" dirty="0" err="1" smtClean="0"/>
              <a:t>ess</a:t>
            </a:r>
            <a:r>
              <a:rPr lang="en-US" sz="2400" dirty="0" smtClean="0"/>
              <a:t>?</a:t>
            </a:r>
          </a:p>
          <a:p>
            <a:r>
              <a:rPr lang="en-US" sz="2400" dirty="0" smtClean="0"/>
              <a:t>Are the roles and qualities of deacons and deaconess outside the local church, in NGO's or globally the same or different?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dex">
  <a:themeElements>
    <a:clrScheme name="Codex">
      <a:dk1>
        <a:sysClr val="windowText" lastClr="000000"/>
      </a:dk1>
      <a:lt1>
        <a:sysClr val="window" lastClr="FFFFFF"/>
      </a:lt1>
      <a:dk2>
        <a:srgbClr val="59564B"/>
      </a:dk2>
      <a:lt2>
        <a:srgbClr val="DFDAC7"/>
      </a:lt2>
      <a:accent1>
        <a:srgbClr val="990000"/>
      </a:accent1>
      <a:accent2>
        <a:srgbClr val="EFAB16"/>
      </a:accent2>
      <a:accent3>
        <a:srgbClr val="78AC35"/>
      </a:accent3>
      <a:accent4>
        <a:srgbClr val="35ACA2"/>
      </a:accent4>
      <a:accent5>
        <a:srgbClr val="4083CF"/>
      </a:accent5>
      <a:accent6>
        <a:srgbClr val="0D335E"/>
      </a:accent6>
      <a:hlink>
        <a:srgbClr val="EF8E1C"/>
      </a:hlink>
      <a:folHlink>
        <a:srgbClr val="FEC60B"/>
      </a:folHlink>
    </a:clrScheme>
    <a:fontScheme name="Codex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odex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alpha val="90000"/>
                <a:satMod val="115000"/>
              </a:schemeClr>
            </a:gs>
            <a:gs pos="100000">
              <a:schemeClr val="phClr">
                <a:shade val="94000"/>
                <a:alpha val="90000"/>
                <a:satMod val="135000"/>
              </a:schemeClr>
            </a:gs>
          </a:gsLst>
          <a:lin ang="5400000" scaled="1"/>
        </a:gradFill>
      </a:fillStyleLst>
      <a:lnStyleLst>
        <a:ln w="1587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12700" dir="5400000" rotWithShape="0">
              <a:srgbClr val="525252">
                <a:alpha val="85000"/>
              </a:srgbClr>
            </a:outerShdw>
          </a:effectLst>
          <a:scene3d>
            <a:camera prst="orthographicFront">
              <a:rot lat="0" lon="0" rev="0"/>
            </a:camera>
            <a:lightRig rig="sunrise" dir="t">
              <a:rot lat="0" lon="0" rev="6000000"/>
            </a:lightRig>
          </a:scene3d>
          <a:sp3d prstMaterial="matte">
            <a:bevelT w="50800" h="4445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Codex.thmx</Template>
  <TotalTime>1625</TotalTime>
  <Words>421</Words>
  <Application>Microsoft Macintosh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Codex</vt:lpstr>
      <vt:lpstr>The Biblical Basis for Diaconal Ministry</vt:lpstr>
      <vt:lpstr>The Context of the Urban Diaconate</vt:lpstr>
      <vt:lpstr>The Biblical Material – the Deacon/ess in the Local Church</vt:lpstr>
      <vt:lpstr>The Poor and Poverty in Church History</vt:lpstr>
      <vt:lpstr>Modern Diaconates</vt:lpstr>
      <vt:lpstr>21st Century diaconal roles</vt:lpstr>
    </vt:vector>
  </TitlesOfParts>
  <Company>Azusa Pacific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Biblical Basis for Diaconal Ministry</dc:title>
  <dc:creator>Viv Grigg</dc:creator>
  <cp:lastModifiedBy>Viv Grigg</cp:lastModifiedBy>
  <cp:revision>2</cp:revision>
  <dcterms:created xsi:type="dcterms:W3CDTF">2011-11-23T14:38:59Z</dcterms:created>
  <dcterms:modified xsi:type="dcterms:W3CDTF">2011-11-24T17:33:18Z</dcterms:modified>
</cp:coreProperties>
</file>