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9" r:id="rId3"/>
    <p:sldId id="272" r:id="rId4"/>
    <p:sldId id="260" r:id="rId5"/>
    <p:sldId id="274" r:id="rId6"/>
    <p:sldId id="276" r:id="rId7"/>
    <p:sldId id="277" r:id="rId8"/>
    <p:sldId id="262" r:id="rId9"/>
    <p:sldId id="270" r:id="rId10"/>
    <p:sldId id="273" r:id="rId11"/>
    <p:sldId id="280" r:id="rId12"/>
    <p:sldId id="269" r:id="rId13"/>
    <p:sldId id="278" r:id="rId14"/>
    <p:sldId id="279" r:id="rId15"/>
    <p:sldId id="281" r:id="rId16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62" autoAdjust="0"/>
    <p:restoredTop sz="93969" autoAdjust="0"/>
  </p:normalViewPr>
  <p:slideViewPr>
    <p:cSldViewPr>
      <p:cViewPr varScale="1">
        <p:scale>
          <a:sx n="88" d="100"/>
          <a:sy n="88" d="100"/>
        </p:scale>
        <p:origin x="-13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54D4857D-62A5-486B-9129-468003D7E020}" type="datetimeFigureOut">
              <a:rPr lang="en-US" smtClean="0"/>
              <a:pPr/>
              <a:t>4/18/13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2EBE4566-6F3A-4CC1-BD6C-9C510D05F1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76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2D2EF2CE-B28C-4ED4-8FD0-48BB3F48846A}" type="datetimeFigureOut">
              <a:rPr lang="en-US" smtClean="0"/>
              <a:pPr/>
              <a:t>4/18/13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61807874-5299-41B2-A37A-6AA3547857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858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>
              <a:buNone/>
              <a:defRPr sz="14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4/18/13</a:t>
            </a:fld>
            <a:endParaRPr lang="en-US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>
              <a:lnSpc>
                <a:spcPct val="100000"/>
              </a:lnSpc>
              <a:defRPr kumimoji="0" lang="en-US" sz="7200" b="1" i="0" u="none" strike="noStrike" kern="0" cap="none" spc="0" normalizeH="0" baseline="0" noProof="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Show Title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4/18/13</a:t>
            </a:fld>
            <a:endParaRPr lang="en-US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4/18/13</a:t>
            </a:fld>
            <a:endParaRPr lang="en-US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Click to add section title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mple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4/18/13</a:t>
            </a:fld>
            <a:endParaRPr lang="en-US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dirty="0" smtClean="0"/>
              <a:t>Click to add answer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xmlns:p14="http://schemas.microsoft.com/office/powerpoint/2010/main"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tailed Question &amp;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4/18/13</a:t>
            </a:fld>
            <a:endParaRPr lang="en-US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>
              <a:buFontTx/>
              <a:buNone/>
              <a:defRPr kumimoji="0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lang="en-US" dirty="0" smtClean="0"/>
              <a:t>Click to add answer</a:t>
            </a:r>
            <a:endParaRPr lang="en-US" dirty="0"/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>
              <a:buFontTx/>
              <a:buNone/>
              <a:defRPr i="1" baseline="0"/>
            </a:lvl1pPr>
            <a:extLst/>
          </a:lstStyle>
          <a:p>
            <a:pPr lvl="0"/>
            <a:r>
              <a:rPr lang="en-US" dirty="0" smtClean="0"/>
              <a:t>Click to add detail to the answer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xmlns:p14="http://schemas.microsoft.com/office/powerpoint/2010/main"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xmlns:p14="http://schemas.microsoft.com/office/powerpoint/2010/main"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Tr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4/18/13</a:t>
            </a:fld>
            <a:endParaRPr lang="en-US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rtl="0" latinLnBrk="0">
              <a:spcBef>
                <a:spcPct val="20000"/>
              </a:spcBef>
              <a:buNone/>
            </a:pP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TRUE</a:t>
            </a:r>
            <a:r>
              <a:rPr lang="en-US" sz="7200" baseline="0" dirty="0" smtClean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or FALSE?</a:t>
            </a:r>
            <a:endParaRPr lang="en-US" sz="7200" dirty="0">
              <a:solidFill>
                <a:schemeClr val="tx1">
                  <a:alpha val="40000"/>
                </a:schemeClr>
              </a:solidFill>
            </a:endParaRP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indent="0" algn="ctr" latinLnBrk="0">
              <a:spcBef>
                <a:spcPct val="20000"/>
              </a:spcBef>
              <a:buNone/>
            </a:pPr>
            <a:r>
              <a:rPr lang="en-US" sz="720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TRUE </a:t>
            </a:r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or FALSE?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 Question (Answer: Fal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4/18/13</a:t>
            </a:fld>
            <a:endParaRPr lang="en-US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>
              <a:defRPr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rtl="0" latinLnBrk="0">
              <a:spcBef>
                <a:spcPct val="20000"/>
              </a:spcBef>
              <a:buNone/>
            </a:pP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TRUE</a:t>
            </a:r>
            <a:r>
              <a:rPr lang="en-US" sz="7200" baseline="0" dirty="0" smtClean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lang="en-US" sz="7200" dirty="0" smtClean="0">
                <a:solidFill>
                  <a:schemeClr val="tx1">
                    <a:alpha val="40000"/>
                  </a:schemeClr>
                </a:solidFill>
              </a:rPr>
              <a:t>or FALSE?</a:t>
            </a:r>
            <a:endParaRPr lang="en-US" sz="7200" dirty="0">
              <a:solidFill>
                <a:schemeClr val="tx1">
                  <a:alpha val="40000"/>
                </a:schemeClr>
              </a:solidFill>
            </a:endParaRP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TRUE or </a:t>
            </a:r>
            <a:r>
              <a:rPr lang="en-US" sz="7200" dirty="0" smtClean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FALSE</a:t>
            </a:r>
            <a:r>
              <a:rPr lang="en-US" sz="7200" dirty="0" smtClean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ultiple Cho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>
          <a:xfrm>
            <a:off x="685800" y="228600"/>
            <a:ext cx="7696200" cy="1371600"/>
          </a:xfrm>
        </p:spPr>
        <p:txBody>
          <a:bodyPr vert="horz"/>
          <a:lstStyle>
            <a:lvl1pPr algn="l">
              <a:defRPr i="1" baseline="0"/>
            </a:lvl1pPr>
            <a:extLst/>
          </a:lstStyle>
          <a:p>
            <a:r>
              <a:rPr lang="en-US" dirty="0" smtClean="0"/>
              <a:t>Click to add question</a:t>
            </a:r>
            <a:endParaRPr lang="en-US" dirty="0"/>
          </a:p>
        </p:txBody>
      </p:sp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4/18/13</a:t>
            </a:fld>
            <a:endParaRPr lang="en-US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9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10"/>
          <p:cNvSpPr txBox="1"/>
          <p:nvPr userDrawn="1"/>
        </p:nvSpPr>
        <p:spPr>
          <a:xfrm>
            <a:off x="457200" y="20574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lang="en-US" sz="2000" b="1" dirty="0" smtClean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A.</a:t>
            </a:r>
          </a:p>
        </p:txBody>
      </p:sp>
      <p:sp>
        <p:nvSpPr>
          <p:cNvPr id="15" name="Rectangle 13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8006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 smtClean="0"/>
              <a:t>Click to add an incorrect answer</a:t>
            </a:r>
            <a:endParaRPr lang="en-US" dirty="0"/>
          </a:p>
        </p:txBody>
      </p:sp>
      <p:sp>
        <p:nvSpPr>
          <p:cNvPr id="16" name="Rectangle 13"/>
          <p:cNvSpPr>
            <a:spLocks noGrp="1"/>
          </p:cNvSpPr>
          <p:nvPr>
            <p:ph type="body" sz="quarter" idx="18" hasCustomPrompt="1"/>
          </p:nvPr>
        </p:nvSpPr>
        <p:spPr>
          <a:xfrm>
            <a:off x="1143000" y="41148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 smtClean="0"/>
              <a:t>Click to add an incorrect answer</a:t>
            </a:r>
            <a:endParaRPr lang="en-US" dirty="0"/>
          </a:p>
        </p:txBody>
      </p:sp>
      <p:sp>
        <p:nvSpPr>
          <p:cNvPr id="17" name="Rectangle 13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34290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 smtClean="0"/>
              <a:t>Click to add an incorrect answer</a:t>
            </a:r>
            <a:endParaRPr lang="en-US" dirty="0"/>
          </a:p>
        </p:txBody>
      </p:sp>
      <p:sp>
        <p:nvSpPr>
          <p:cNvPr id="18" name="Rectangle 13"/>
          <p:cNvSpPr>
            <a:spLocks noGrp="1"/>
          </p:cNvSpPr>
          <p:nvPr>
            <p:ph type="body" sz="quarter" idx="20" hasCustomPrompt="1"/>
          </p:nvPr>
        </p:nvSpPr>
        <p:spPr>
          <a:xfrm>
            <a:off x="1143000" y="27432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 smtClean="0"/>
              <a:t>Click to add an incorrect answer</a:t>
            </a:r>
            <a:endParaRPr lang="en-US" dirty="0"/>
          </a:p>
        </p:txBody>
      </p:sp>
      <p:sp>
        <p:nvSpPr>
          <p:cNvPr id="19" name="Rectangle 13"/>
          <p:cNvSpPr>
            <a:spLocks noGrp="1"/>
          </p:cNvSpPr>
          <p:nvPr>
            <p:ph type="body" sz="quarter" idx="21" hasCustomPrompt="1"/>
          </p:nvPr>
        </p:nvSpPr>
        <p:spPr>
          <a:xfrm>
            <a:off x="1143000" y="2057400"/>
            <a:ext cx="7086600" cy="457200"/>
          </a:xfrm>
        </p:spPr>
        <p:txBody>
          <a:bodyPr rtlCol="0" anchor="ctr"/>
          <a:lstStyle>
            <a:lvl1pPr marL="0" indent="0">
              <a:buFontTx/>
              <a:buNone/>
              <a:defRPr i="0" baseline="0"/>
            </a:lvl1pPr>
            <a:extLst/>
          </a:lstStyle>
          <a:p>
            <a:pPr lvl="0"/>
            <a:r>
              <a:rPr lang="en-US" dirty="0" smtClean="0"/>
              <a:t>Click to add a correct answer (then rearrange the choices)</a:t>
            </a:r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>
            <a:off x="457200" y="2707957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lang="en-US" sz="2000" b="1" dirty="0" smtClean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B.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457200" y="34290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lang="en-US" sz="2000" b="1" dirty="0" smtClean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C.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457200" y="41148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lang="en-US" sz="2000" b="1" dirty="0" smtClean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D.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457200" y="48006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lang="en-US" sz="2000" b="1" dirty="0" smtClean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>
        <p:tmplLst>
          <p:tmpl lvl="1">
            <p:tnLst>
              <p:par>
                <p:cTn xmlns:p14="http://schemas.microsoft.com/office/powerpoint/2010/main"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5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xmlns:p14="http://schemas.microsoft.com/office/powerpoint/2010/main"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6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xmlns:p14="http://schemas.microsoft.com/office/powerpoint/2010/main"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7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xmlns:p14="http://schemas.microsoft.com/office/powerpoint/2010/main" presetID="10" presetClass="exit" presetSubtype="0" fill="hold" nodeType="click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8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tem Match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1</a:t>
            </a:r>
            <a:endParaRPr lang="en-US" dirty="0"/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2</a:t>
            </a:r>
            <a:endParaRPr lang="en-US" dirty="0"/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3</a:t>
            </a:r>
            <a:endParaRPr lang="en-US" dirty="0"/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4</a:t>
            </a:r>
            <a:endParaRPr lang="en-US" dirty="0"/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item 5</a:t>
            </a:r>
            <a:endParaRPr lang="en-US" dirty="0"/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>
              <a:defRPr/>
            </a:lvl1pPr>
            <a:extLst/>
          </a:lstStyle>
          <a:p>
            <a:fld id="{1BEBB2CB-903D-46EF-8227-E770ED8FF514}" type="datetimeFigureOut">
              <a:rPr lang="en-US" smtClean="0"/>
              <a:pPr/>
              <a:t>4/18/13</a:t>
            </a:fld>
            <a:endParaRPr lang="en-US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5</a:t>
            </a:r>
            <a:endParaRPr lang="en-US" dirty="0"/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3</a:t>
            </a:r>
            <a:endParaRPr lang="en-US" dirty="0"/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1</a:t>
            </a:r>
            <a:endParaRPr lang="en-US" dirty="0"/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2</a:t>
            </a:r>
            <a:endParaRPr lang="en-US" dirty="0"/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>
              <a:buFontTx/>
              <a:buNone/>
              <a:defRPr/>
            </a:lvl1pPr>
            <a:lvl2pPr>
              <a:buFontTx/>
              <a:buChar char="•"/>
              <a:defRPr/>
            </a:lvl2pPr>
            <a:lvl3pPr>
              <a:buFontTx/>
              <a:buChar char="•"/>
              <a:defRPr/>
            </a:lvl3pPr>
            <a:lvl4pPr>
              <a:buFontTx/>
              <a:buChar char="•"/>
              <a:defRPr/>
            </a:lvl4pPr>
            <a:lvl5pPr>
              <a:buFontTx/>
              <a:buChar char="•"/>
              <a:defRPr/>
            </a:lvl5pPr>
            <a:extLst/>
          </a:lstStyle>
          <a:p>
            <a:pPr lvl="0"/>
            <a:r>
              <a:rPr lang="en-US" dirty="0" smtClean="0"/>
              <a:t>Click to add match 4</a:t>
            </a:r>
            <a:endParaRPr lang="en-US" dirty="0"/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>
              <a:defRPr i="1" baseline="0"/>
            </a:lvl1pPr>
            <a:extLst/>
          </a:lstStyle>
          <a:p>
            <a:r>
              <a:rPr lang="en-US" dirty="0" smtClean="0"/>
              <a:t>Click to type your question</a:t>
            </a:r>
            <a:endParaRPr lang="en-US" dirty="0"/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>
              <a:defRPr sz="1100"/>
            </a:lvl1pPr>
            <a:extLst/>
          </a:lstStyle>
          <a:p>
            <a:pPr algn="r"/>
            <a:fld id="{8F67D422-08A8-451B-9A67-21962FC4B660}" type="datetimeFigureOut">
              <a:rPr lang="en-US" sz="1100" smtClean="0"/>
              <a:pPr algn="r"/>
              <a:t>4/18/13</a:t>
            </a:fld>
            <a:endParaRPr lang="en-US" sz="1050" dirty="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  <a:extLst/>
          </a:lstStyle>
          <a:p>
            <a:endParaRPr lang="en-US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>
              <a:defRPr sz="1200"/>
            </a:lvl1pPr>
            <a:extLst/>
          </a:lstStyle>
          <a:p>
            <a:fld id="{169B2101-2E9F-420A-91A3-890890D84497}" type="slidenum">
              <a:rPr lang="en-US" sz="1200" smtClean="0"/>
              <a:pPr/>
              <a:t>‹#›</a:t>
            </a:fld>
            <a:endParaRPr lang="en-US" sz="1200" dirty="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 dirty="0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lang="en-US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7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4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2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>
            <a:extLst/>
          </a:lstStyle>
          <a:p>
            <a:r>
              <a:rPr lang="en-US" dirty="0" smtClean="0"/>
              <a:t>Quiz on Gender Issues in Global Development</a:t>
            </a:r>
            <a:endParaRPr lang="en-US" dirty="0"/>
          </a:p>
        </p:txBody>
      </p:sp>
      <p:sp>
        <p:nvSpPr>
          <p:cNvPr id="18" name="Rectangle 25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extLst/>
          </a:lstStyle>
          <a:p>
            <a:r>
              <a:rPr lang="en-US"/>
              <a:t>Question and Answer </a:t>
            </a:r>
          </a:p>
          <a:p>
            <a:r>
              <a:rPr lang="en-US"/>
              <a:t>Samples and Techniques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philosophic reasons for lack of governmental commitment to full access to education?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Leaving it to educators rather than a holistic emphasis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Development theory that fails to address gender imbalance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Development a economic growth not people growth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/>
              <a:t>Education is a good thing but not essential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/>
              <a:t>All of the following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098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cultural resistance factors to education for girls?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Lack of Accessible Schools: it is too far to walk to the school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Future: Lack of employment opportunities for women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Opportunity Cost: she is needed for the family business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/>
              <a:t>Violence: Its not safe to be in public or with boys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/>
              <a:t>All of the following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013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>
            <a:extLst/>
          </a:lstStyle>
          <a:p>
            <a:r>
              <a:rPr lang="en-US" dirty="0" smtClean="0"/>
              <a:t>Match the </a:t>
            </a:r>
            <a:r>
              <a:rPr lang="en-US" dirty="0" smtClean="0"/>
              <a:t>outcome </a:t>
            </a:r>
            <a:r>
              <a:rPr lang="en-US" dirty="0" smtClean="0"/>
              <a:t>to </a:t>
            </a:r>
            <a:r>
              <a:rPr lang="en-US" dirty="0" smtClean="0"/>
              <a:t>the educational input: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Basic arithmetic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Ability to read</a:t>
            </a:r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Health Education</a:t>
            </a:r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62500" lnSpcReduction="20000"/>
          </a:bodyPr>
          <a:lstStyle>
            <a:extLst/>
          </a:lstStyle>
          <a:p>
            <a:r>
              <a:rPr lang="en-US" dirty="0" smtClean="0"/>
              <a:t>More resources through knowledge</a:t>
            </a:r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body" sz="quarter" idx="17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Secondary Education</a:t>
            </a:r>
            <a:endParaRPr lang="en-US" dirty="0"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85000" lnSpcReduction="10000"/>
          </a:bodyPr>
          <a:lstStyle>
            <a:extLst/>
          </a:lstStyle>
          <a:p>
            <a:r>
              <a:rPr lang="en-US" dirty="0" smtClean="0"/>
              <a:t>National economic growth</a:t>
            </a:r>
            <a:endParaRPr lang="en-US" dirty="0"/>
          </a:p>
        </p:txBody>
      </p:sp>
      <p:sp>
        <p:nvSpPr>
          <p:cNvPr id="9" name="Rectangle 9"/>
          <p:cNvSpPr>
            <a:spLocks noGrp="1"/>
          </p:cNvSpPr>
          <p:nvPr>
            <p:ph type="body" sz="quarter" idx="19"/>
          </p:nvPr>
        </p:nvSpPr>
        <p:spPr/>
        <p:txBody>
          <a:bodyPr>
            <a:normAutofit fontScale="92500"/>
          </a:bodyPr>
          <a:lstStyle>
            <a:extLst/>
          </a:lstStyle>
          <a:p>
            <a:r>
              <a:rPr lang="en-US" dirty="0" smtClean="0"/>
              <a:t>Decreased mortality rate</a:t>
            </a:r>
            <a:endParaRPr lang="en-US" dirty="0"/>
          </a:p>
        </p:txBody>
      </p:sp>
      <p:sp>
        <p:nvSpPr>
          <p:cNvPr id="10" name="Rectangle 10"/>
          <p:cNvSpPr>
            <a:spLocks noGrp="1"/>
          </p:cNvSpPr>
          <p:nvPr>
            <p:ph type="body" sz="quarter" idx="20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Enhanced Business skills</a:t>
            </a:r>
            <a:endParaRPr lang="en-US" dirty="0"/>
          </a:p>
        </p:txBody>
      </p:sp>
      <p:sp>
        <p:nvSpPr>
          <p:cNvPr id="11" name="Rectangle 11"/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fontScale="77500" lnSpcReduction="20000"/>
          </a:bodyPr>
          <a:lstStyle>
            <a:extLst/>
          </a:lstStyle>
          <a:p>
            <a:r>
              <a:rPr lang="en-US" dirty="0" smtClean="0"/>
              <a:t>Education for next generation</a:t>
            </a:r>
            <a:endParaRPr lang="en-US" dirty="0"/>
          </a:p>
        </p:txBody>
      </p:sp>
      <p:sp>
        <p:nvSpPr>
          <p:cNvPr id="12" name="Rectangle 12"/>
          <p:cNvSpPr>
            <a:spLocks noGrp="1"/>
          </p:cNvSpPr>
          <p:nvPr>
            <p:ph type="body" sz="quarter" idx="22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Healthier families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229600" cy="1752600"/>
          </a:xfrm>
        </p:spPr>
        <p:txBody>
          <a:bodyPr>
            <a:normAutofit/>
          </a:bodyPr>
          <a:lstStyle>
            <a:extLst/>
          </a:lstStyle>
          <a:p>
            <a:r>
              <a:rPr lang="en-US" sz="4000" dirty="0" smtClean="0"/>
              <a:t>The failed 1980’s structural adjustment development model </a:t>
            </a:r>
            <a:endParaRPr lang="en-US" sz="4000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381000" y="2971800"/>
            <a:ext cx="8305800" cy="36576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>
              <a:spcBef>
                <a:spcPct val="20000"/>
              </a:spcBef>
              <a:defRPr/>
            </a:pPr>
            <a:r>
              <a:rPr lang="en-US" sz="2900" kern="0" dirty="0"/>
              <a:t>By the 1990s, the assumption that </a:t>
            </a:r>
            <a:r>
              <a:rPr lang="en-US" sz="2900" kern="0" dirty="0" smtClean="0"/>
              <a:t>economic</a:t>
            </a:r>
            <a:endParaRPr lang="en-US" sz="2900" kern="0" dirty="0"/>
          </a:p>
          <a:p>
            <a:pPr lvl="0">
              <a:spcBef>
                <a:spcPct val="20000"/>
              </a:spcBef>
              <a:defRPr/>
            </a:pPr>
            <a:r>
              <a:rPr lang="en-US" sz="2900" kern="0" dirty="0"/>
              <a:t>growth alone would deliver human </a:t>
            </a:r>
            <a:r>
              <a:rPr lang="en-US" sz="2900" kern="0" dirty="0" smtClean="0"/>
              <a:t>development</a:t>
            </a:r>
            <a:endParaRPr lang="en-US" sz="2900" kern="0" dirty="0"/>
          </a:p>
          <a:p>
            <a:pPr lvl="0">
              <a:spcBef>
                <a:spcPct val="20000"/>
              </a:spcBef>
              <a:defRPr/>
            </a:pPr>
            <a:r>
              <a:rPr lang="en-US" sz="2900" kern="0" dirty="0"/>
              <a:t>was recognized as flawed. The opposite </a:t>
            </a:r>
            <a:r>
              <a:rPr lang="en-US" sz="2900" kern="0" dirty="0" smtClean="0"/>
              <a:t>seems</a:t>
            </a:r>
            <a:endParaRPr lang="en-US" sz="2900" kern="0" dirty="0"/>
          </a:p>
          <a:p>
            <a:pPr lvl="0">
              <a:spcBef>
                <a:spcPct val="20000"/>
              </a:spcBef>
              <a:defRPr/>
            </a:pPr>
            <a:r>
              <a:rPr lang="en-US" sz="2900" kern="0" dirty="0"/>
              <a:t>to be true: human development can </a:t>
            </a:r>
            <a:r>
              <a:rPr lang="en-US" sz="2900" kern="0" dirty="0" smtClean="0"/>
              <a:t>foster</a:t>
            </a:r>
            <a:endParaRPr lang="en-US" sz="2900" kern="0" dirty="0"/>
          </a:p>
          <a:p>
            <a:pPr lvl="0">
              <a:spcBef>
                <a:spcPct val="20000"/>
              </a:spcBef>
              <a:defRPr/>
            </a:pPr>
            <a:r>
              <a:rPr lang="en-US" sz="2900" kern="0" dirty="0"/>
              <a:t>economic growth</a:t>
            </a:r>
            <a:r>
              <a:rPr lang="en-US" sz="2900" kern="0" dirty="0" smtClean="0"/>
              <a:t>.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1895" y="1032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134589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Milestones in the Education for All Movement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09169" y="3290108"/>
            <a:ext cx="6406031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 global movement, what were the markers and milestones?</a:t>
            </a:r>
          </a:p>
          <a:p>
            <a:endParaRPr lang="en-US" sz="2800" dirty="0"/>
          </a:p>
          <a:p>
            <a:r>
              <a:rPr lang="en-US" sz="2800" dirty="0" smtClean="0"/>
              <a:t>Read the document and identify these.  Research the key movers and forces that have made this social movement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461520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>
            <a:extLst/>
          </a:lstStyle>
          <a:p>
            <a:r>
              <a:rPr lang="en-US" dirty="0" smtClean="0"/>
              <a:t>What are the cultural elements of girl-friendly schools?</a:t>
            </a:r>
            <a:endParaRPr lang="en-US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Four </a:t>
            </a:r>
            <a:r>
              <a:rPr lang="en-US" dirty="0" smtClean="0"/>
              <a:t>elements.</a:t>
            </a:r>
            <a:endParaRPr lang="en-US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5"/>
          </p:nvPr>
        </p:nvSpPr>
        <p:spPr>
          <a:xfrm>
            <a:off x="990600" y="3124200"/>
            <a:ext cx="7010400" cy="3200400"/>
          </a:xfrm>
        </p:spPr>
        <p:txBody>
          <a:bodyPr>
            <a:normAutofit/>
          </a:bodyPr>
          <a:lstStyle>
            <a:extLst/>
          </a:lstStyle>
          <a:p>
            <a:pPr marL="0" indent="0"/>
            <a:r>
              <a:rPr lang="en-US" sz="2800" dirty="0" smtClean="0"/>
              <a:t>Violence Free:</a:t>
            </a:r>
          </a:p>
          <a:p>
            <a:pPr marL="0" indent="0"/>
            <a:r>
              <a:rPr lang="en-US" sz="2800" dirty="0" smtClean="0"/>
              <a:t>Latrines:</a:t>
            </a:r>
          </a:p>
          <a:p>
            <a:pPr marL="0" indent="0"/>
            <a:r>
              <a:rPr lang="en-US" sz="2800" dirty="0" smtClean="0"/>
              <a:t>Flexible hours: working to the rhythm of family employment</a:t>
            </a:r>
          </a:p>
          <a:p>
            <a:pPr marL="0" indent="0"/>
            <a:r>
              <a:rPr lang="en-US" sz="2800" dirty="0" err="1" smtClean="0"/>
              <a:t>Accessiblity</a:t>
            </a:r>
            <a:r>
              <a:rPr lang="en-US" sz="2800" dirty="0" smtClean="0"/>
              <a:t>: Located close to homes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6594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en-US" dirty="0" smtClean="0"/>
              <a:t>Review of Readings</a:t>
            </a:r>
            <a:endParaRPr lang="en-US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838200" y="2971800"/>
            <a:ext cx="7086600" cy="3657600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extLst/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The UN Development article defines global commitments to: 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900" kern="0" dirty="0" smtClean="0"/>
              <a:t>Gender equality in education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900" kern="0" dirty="0" smtClean="0"/>
              <a:t>Access to education for all</a:t>
            </a:r>
            <a:endParaRPr kumimoji="0" lang="en-US" sz="29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800100" lvl="1" indent="-342900">
              <a:spcBef>
                <a:spcPct val="20000"/>
              </a:spcBef>
              <a:buFont typeface="Arial"/>
              <a:buChar char="•"/>
              <a:defRPr/>
            </a:pPr>
            <a:endParaRPr lang="en-US" sz="2900" kern="0" dirty="0" smtClean="0"/>
          </a:p>
          <a:p>
            <a:pPr lvl="1">
              <a:spcBef>
                <a:spcPct val="20000"/>
              </a:spcBef>
              <a:defRPr/>
            </a:pPr>
            <a:r>
              <a:rPr lang="en-US" sz="2900" kern="0" dirty="0"/>
              <a:t>“...there is no tool</a:t>
            </a:r>
          </a:p>
          <a:p>
            <a:pPr lvl="1">
              <a:spcBef>
                <a:spcPct val="20000"/>
              </a:spcBef>
              <a:defRPr/>
            </a:pPr>
            <a:r>
              <a:rPr lang="en-US" sz="2900" kern="0" dirty="0" smtClean="0"/>
              <a:t>for </a:t>
            </a:r>
            <a:r>
              <a:rPr lang="en-US" sz="2900" kern="0" dirty="0"/>
              <a:t>development</a:t>
            </a:r>
          </a:p>
          <a:p>
            <a:pPr lvl="1">
              <a:spcBef>
                <a:spcPct val="20000"/>
              </a:spcBef>
              <a:defRPr/>
            </a:pPr>
            <a:r>
              <a:rPr lang="en-US" sz="2900" kern="0" dirty="0" smtClean="0"/>
              <a:t>more </a:t>
            </a:r>
            <a:r>
              <a:rPr lang="en-US" sz="2900" kern="0" dirty="0"/>
              <a:t>effective</a:t>
            </a:r>
          </a:p>
          <a:p>
            <a:pPr lvl="1">
              <a:spcBef>
                <a:spcPct val="20000"/>
              </a:spcBef>
              <a:defRPr/>
            </a:pPr>
            <a:r>
              <a:rPr lang="en-US" sz="2900" kern="0" dirty="0" smtClean="0"/>
              <a:t>than </a:t>
            </a:r>
            <a:r>
              <a:rPr lang="en-US" sz="2900" kern="0" dirty="0"/>
              <a:t>the education</a:t>
            </a:r>
          </a:p>
          <a:p>
            <a:pPr lvl="1">
              <a:spcBef>
                <a:spcPct val="20000"/>
              </a:spcBef>
              <a:defRPr/>
            </a:pPr>
            <a:r>
              <a:rPr lang="en-US" sz="2900" kern="0" dirty="0" smtClean="0"/>
              <a:t>of </a:t>
            </a:r>
            <a:r>
              <a:rPr lang="en-US" sz="2900" kern="0" dirty="0"/>
              <a:t>girls.”</a:t>
            </a:r>
          </a:p>
          <a:p>
            <a:pPr lvl="1">
              <a:spcBef>
                <a:spcPct val="20000"/>
              </a:spcBef>
              <a:defRPr/>
            </a:pPr>
            <a:r>
              <a:rPr lang="en-US" sz="2900" kern="0" dirty="0" smtClean="0"/>
              <a:t>Kofi </a:t>
            </a:r>
            <a:r>
              <a:rPr lang="en-US" sz="2900" kern="0" dirty="0"/>
              <a:t>A. Annan</a:t>
            </a:r>
            <a:endParaRPr kumimoji="0" lang="en-US" sz="29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1895" y="1032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>
            <a:extLst/>
          </a:lstStyle>
          <a:p>
            <a:r>
              <a:rPr lang="en-US" dirty="0" smtClean="0"/>
              <a:t>Education for women destroys marriage.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>
            <a:extLst/>
          </a:lstStyle>
          <a:p>
            <a:r>
              <a:rPr lang="en-US" dirty="0" smtClean="0"/>
              <a:t>What is the effect of lack of education for girls?</a:t>
            </a:r>
            <a:endParaRPr lang="en-US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228600" y="1676400"/>
            <a:ext cx="8229600" cy="3810000"/>
          </a:xfrm>
        </p:spPr>
        <p:txBody>
          <a:bodyPr>
            <a:normAutofit/>
          </a:bodyPr>
          <a:lstStyle>
            <a:extLst/>
          </a:lstStyle>
          <a:p>
            <a:r>
              <a:rPr lang="en-US" dirty="0"/>
              <a:t>If the mother had learned basic literacy</a:t>
            </a:r>
          </a:p>
          <a:p>
            <a:pPr lvl="1"/>
            <a:r>
              <a:rPr lang="en-US" dirty="0"/>
              <a:t>The children would not have died for lack of knowledge</a:t>
            </a:r>
          </a:p>
          <a:p>
            <a:pPr lvl="1"/>
            <a:r>
              <a:rPr lang="en-US" dirty="0"/>
              <a:t>She could run the simple business </a:t>
            </a:r>
            <a:r>
              <a:rPr lang="en-US" dirty="0" smtClean="0"/>
              <a:t>accounts</a:t>
            </a:r>
          </a:p>
          <a:p>
            <a:pPr lvl="1"/>
            <a:r>
              <a:rPr lang="en-US" dirty="0" smtClean="0"/>
              <a:t>She would have had dignity</a:t>
            </a:r>
          </a:p>
          <a:p>
            <a:pPr lvl="1"/>
            <a:r>
              <a:rPr lang="en-US" dirty="0" smtClean="0"/>
              <a:t>She would have had identity beyond that of just being a wife.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25 by 2005?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228600" y="1371600"/>
            <a:ext cx="8229600" cy="5105400"/>
          </a:xfrm>
        </p:spPr>
        <p:txBody>
          <a:bodyPr numCol="3">
            <a:normAutofit fontScale="25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6400" dirty="0" smtClean="0"/>
              <a:t>The </a:t>
            </a:r>
            <a:r>
              <a:rPr lang="en-US" sz="6400" dirty="0"/>
              <a:t>25 selected countries fulfilled one or more of the following five criteria:</a:t>
            </a:r>
          </a:p>
          <a:p>
            <a:endParaRPr lang="en-US" sz="6400" dirty="0"/>
          </a:p>
          <a:p>
            <a:r>
              <a:rPr lang="en-US" sz="6400" dirty="0"/>
              <a:t>low enrolment rates for girls; gender gaps of more than 10 per cent </a:t>
            </a:r>
            <a:r>
              <a:rPr lang="en-US" sz="6400" dirty="0" smtClean="0"/>
              <a:t>in primary </a:t>
            </a:r>
            <a:r>
              <a:rPr lang="en-US" sz="6400" dirty="0"/>
              <a:t>education; countries with more than 1 million girls out of school</a:t>
            </a:r>
            <a:r>
              <a:rPr lang="en-US" sz="6400" dirty="0" smtClean="0"/>
              <a:t>;</a:t>
            </a:r>
            <a:endParaRPr lang="en-US" sz="6400" dirty="0"/>
          </a:p>
          <a:p>
            <a:r>
              <a:rPr lang="en-US" sz="6400" dirty="0"/>
              <a:t>countries included on the World Bank’s Education For All Fast </a:t>
            </a:r>
            <a:r>
              <a:rPr lang="en-US" sz="6400" dirty="0" smtClean="0"/>
              <a:t>Track</a:t>
            </a:r>
            <a:endParaRPr lang="en-US" sz="6400" dirty="0"/>
          </a:p>
          <a:p>
            <a:r>
              <a:rPr lang="en-US" sz="6400" dirty="0"/>
              <a:t>Initiative; and countries hard hit by a range of crises that affect </a:t>
            </a:r>
            <a:r>
              <a:rPr lang="en-US" sz="6400" dirty="0" smtClean="0"/>
              <a:t>school</a:t>
            </a:r>
            <a:endParaRPr lang="en-US" sz="6400" dirty="0"/>
          </a:p>
          <a:p>
            <a:r>
              <a:rPr lang="en-US" sz="6400" dirty="0"/>
              <a:t>opportunities for girls, such as HIV/AIDS and conflict.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Afghanistan</a:t>
            </a:r>
            <a:endParaRPr lang="en-US" dirty="0"/>
          </a:p>
          <a:p>
            <a:endParaRPr lang="en-US" dirty="0"/>
          </a:p>
          <a:p>
            <a:r>
              <a:rPr lang="en-US" dirty="0"/>
              <a:t>Bangladesh</a:t>
            </a:r>
          </a:p>
          <a:p>
            <a:endParaRPr lang="en-US" dirty="0"/>
          </a:p>
          <a:p>
            <a:r>
              <a:rPr lang="en-US" dirty="0"/>
              <a:t>Benin</a:t>
            </a:r>
          </a:p>
          <a:p>
            <a:endParaRPr lang="en-US" dirty="0"/>
          </a:p>
          <a:p>
            <a:r>
              <a:rPr lang="en-US" dirty="0"/>
              <a:t>Bhutan</a:t>
            </a:r>
          </a:p>
          <a:p>
            <a:endParaRPr lang="en-US" dirty="0"/>
          </a:p>
          <a:p>
            <a:r>
              <a:rPr lang="en-US" dirty="0"/>
              <a:t>Bolivia</a:t>
            </a:r>
          </a:p>
          <a:p>
            <a:endParaRPr lang="en-US" dirty="0"/>
          </a:p>
          <a:p>
            <a:r>
              <a:rPr lang="en-US" dirty="0"/>
              <a:t>Burkina Faso</a:t>
            </a:r>
          </a:p>
          <a:p>
            <a:endParaRPr lang="en-US" dirty="0"/>
          </a:p>
          <a:p>
            <a:r>
              <a:rPr lang="en-US" dirty="0"/>
              <a:t>Central African</a:t>
            </a:r>
          </a:p>
          <a:p>
            <a:endParaRPr lang="en-US" dirty="0"/>
          </a:p>
          <a:p>
            <a:r>
              <a:rPr lang="en-US" dirty="0"/>
              <a:t>Republic</a:t>
            </a:r>
          </a:p>
          <a:p>
            <a:endParaRPr lang="en-US" dirty="0"/>
          </a:p>
          <a:p>
            <a:r>
              <a:rPr lang="en-US" dirty="0"/>
              <a:t>Chad</a:t>
            </a:r>
          </a:p>
          <a:p>
            <a:endParaRPr lang="en-US" dirty="0"/>
          </a:p>
          <a:p>
            <a:r>
              <a:rPr lang="en-US" dirty="0"/>
              <a:t>Democratic </a:t>
            </a:r>
            <a:r>
              <a:rPr lang="en-US" dirty="0" smtClean="0"/>
              <a:t>Republic</a:t>
            </a:r>
            <a:endParaRPr lang="en-US" dirty="0"/>
          </a:p>
          <a:p>
            <a:r>
              <a:rPr lang="en-US" dirty="0"/>
              <a:t>of the Congo</a:t>
            </a:r>
          </a:p>
          <a:p>
            <a:endParaRPr lang="en-US" dirty="0"/>
          </a:p>
          <a:p>
            <a:r>
              <a:rPr lang="en-US" dirty="0"/>
              <a:t>Djibouti</a:t>
            </a:r>
          </a:p>
          <a:p>
            <a:r>
              <a:rPr lang="en-US" dirty="0" smtClean="0"/>
              <a:t>Eritrea</a:t>
            </a:r>
            <a:endParaRPr lang="en-US" dirty="0"/>
          </a:p>
          <a:p>
            <a:r>
              <a:rPr lang="en-US" dirty="0" smtClean="0"/>
              <a:t>Ethiopia</a:t>
            </a:r>
            <a:endParaRPr lang="en-US" dirty="0"/>
          </a:p>
          <a:p>
            <a:endParaRPr lang="en-US" dirty="0"/>
          </a:p>
          <a:p>
            <a:r>
              <a:rPr lang="en-US" dirty="0"/>
              <a:t>Guinea</a:t>
            </a:r>
          </a:p>
          <a:p>
            <a:endParaRPr lang="en-US" dirty="0"/>
          </a:p>
          <a:p>
            <a:r>
              <a:rPr lang="en-US" dirty="0"/>
              <a:t>India</a:t>
            </a:r>
          </a:p>
          <a:p>
            <a:endParaRPr lang="en-US" dirty="0"/>
          </a:p>
          <a:p>
            <a:r>
              <a:rPr lang="en-US" dirty="0"/>
              <a:t>Malawi</a:t>
            </a:r>
          </a:p>
          <a:p>
            <a:endParaRPr lang="en-US" dirty="0"/>
          </a:p>
          <a:p>
            <a:r>
              <a:rPr lang="en-US" dirty="0"/>
              <a:t>Mali</a:t>
            </a:r>
          </a:p>
          <a:p>
            <a:endParaRPr lang="en-US" dirty="0"/>
          </a:p>
          <a:p>
            <a:r>
              <a:rPr lang="en-US" dirty="0"/>
              <a:t>Nepal</a:t>
            </a:r>
          </a:p>
          <a:p>
            <a:endParaRPr lang="en-US" dirty="0"/>
          </a:p>
          <a:p>
            <a:r>
              <a:rPr lang="en-US" dirty="0"/>
              <a:t>Nigeria</a:t>
            </a:r>
          </a:p>
          <a:p>
            <a:endParaRPr lang="en-US" dirty="0"/>
          </a:p>
          <a:p>
            <a:r>
              <a:rPr lang="en-US" dirty="0"/>
              <a:t>Pakistan</a:t>
            </a:r>
          </a:p>
          <a:p>
            <a:endParaRPr lang="en-US" dirty="0"/>
          </a:p>
          <a:p>
            <a:r>
              <a:rPr lang="en-US" dirty="0"/>
              <a:t>Papua New Guinea</a:t>
            </a:r>
          </a:p>
          <a:p>
            <a:endParaRPr lang="en-US" dirty="0"/>
          </a:p>
          <a:p>
            <a:r>
              <a:rPr lang="en-US" dirty="0"/>
              <a:t>Sudan </a:t>
            </a:r>
          </a:p>
          <a:p>
            <a:endParaRPr lang="en-US" dirty="0"/>
          </a:p>
          <a:p>
            <a:r>
              <a:rPr lang="en-US" dirty="0"/>
              <a:t>Turkey</a:t>
            </a:r>
          </a:p>
          <a:p>
            <a:endParaRPr lang="en-US" dirty="0"/>
          </a:p>
          <a:p>
            <a:r>
              <a:rPr lang="en-US" dirty="0"/>
              <a:t>United Republic</a:t>
            </a:r>
          </a:p>
          <a:p>
            <a:endParaRPr lang="en-US" dirty="0"/>
          </a:p>
          <a:p>
            <a:r>
              <a:rPr lang="en-US" dirty="0"/>
              <a:t>of Tanzania</a:t>
            </a:r>
          </a:p>
          <a:p>
            <a:endParaRPr lang="en-US" dirty="0"/>
          </a:p>
          <a:p>
            <a:r>
              <a:rPr lang="en-US" dirty="0"/>
              <a:t>Yemen</a:t>
            </a:r>
          </a:p>
          <a:p>
            <a:endParaRPr lang="en-US" dirty="0"/>
          </a:p>
          <a:p>
            <a:r>
              <a:rPr lang="en-US" dirty="0"/>
              <a:t>Zambia</a:t>
            </a:r>
          </a:p>
        </p:txBody>
      </p:sp>
    </p:spTree>
    <p:extLst>
      <p:ext uri="{BB962C8B-B14F-4D97-AF65-F5344CB8AC3E}">
        <p14:creationId xmlns:p14="http://schemas.microsoft.com/office/powerpoint/2010/main" val="411415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en-US" dirty="0" smtClean="0"/>
              <a:t>Review of Readings</a:t>
            </a:r>
            <a:endParaRPr lang="en-US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838200" y="2971800"/>
            <a:ext cx="7086600" cy="3657600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extLst/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The UN Development article defines global commitments to: 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900" kern="0" dirty="0" smtClean="0"/>
              <a:t>Gender equality in education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en-US" sz="2900" kern="0" dirty="0" smtClean="0"/>
              <a:t>Access to education for all</a:t>
            </a:r>
            <a:endParaRPr kumimoji="0" lang="en-US" sz="29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800100" lvl="1" indent="-342900">
              <a:spcBef>
                <a:spcPct val="20000"/>
              </a:spcBef>
              <a:buFont typeface="Arial"/>
              <a:buChar char="•"/>
              <a:defRPr/>
            </a:pPr>
            <a:endParaRPr lang="en-US" sz="2900" kern="0" dirty="0" smtClean="0"/>
          </a:p>
          <a:p>
            <a:pPr lvl="1">
              <a:spcBef>
                <a:spcPct val="20000"/>
              </a:spcBef>
              <a:defRPr/>
            </a:pPr>
            <a:r>
              <a:rPr lang="en-US" sz="2900" kern="0" dirty="0"/>
              <a:t>“...there is no tool</a:t>
            </a:r>
          </a:p>
          <a:p>
            <a:pPr lvl="1">
              <a:spcBef>
                <a:spcPct val="20000"/>
              </a:spcBef>
              <a:defRPr/>
            </a:pPr>
            <a:r>
              <a:rPr lang="en-US" sz="2900" kern="0" dirty="0" smtClean="0"/>
              <a:t>for </a:t>
            </a:r>
            <a:r>
              <a:rPr lang="en-US" sz="2900" kern="0" dirty="0"/>
              <a:t>development</a:t>
            </a:r>
          </a:p>
          <a:p>
            <a:pPr lvl="1">
              <a:spcBef>
                <a:spcPct val="20000"/>
              </a:spcBef>
              <a:defRPr/>
            </a:pPr>
            <a:r>
              <a:rPr lang="en-US" sz="2900" kern="0" dirty="0" smtClean="0"/>
              <a:t>more </a:t>
            </a:r>
            <a:r>
              <a:rPr lang="en-US" sz="2900" kern="0" dirty="0"/>
              <a:t>effective</a:t>
            </a:r>
          </a:p>
          <a:p>
            <a:pPr lvl="1">
              <a:spcBef>
                <a:spcPct val="20000"/>
              </a:spcBef>
              <a:defRPr/>
            </a:pPr>
            <a:r>
              <a:rPr lang="en-US" sz="2900" kern="0" dirty="0" smtClean="0"/>
              <a:t>than </a:t>
            </a:r>
            <a:r>
              <a:rPr lang="en-US" sz="2900" kern="0" dirty="0"/>
              <a:t>the education</a:t>
            </a:r>
          </a:p>
          <a:p>
            <a:pPr lvl="1">
              <a:spcBef>
                <a:spcPct val="20000"/>
              </a:spcBef>
              <a:defRPr/>
            </a:pPr>
            <a:r>
              <a:rPr lang="en-US" sz="2900" kern="0" dirty="0" smtClean="0"/>
              <a:t>of </a:t>
            </a:r>
            <a:r>
              <a:rPr lang="en-US" sz="2900" kern="0" dirty="0"/>
              <a:t>girls.”</a:t>
            </a:r>
          </a:p>
          <a:p>
            <a:pPr lvl="1">
              <a:spcBef>
                <a:spcPct val="20000"/>
              </a:spcBef>
              <a:defRPr/>
            </a:pPr>
            <a:r>
              <a:rPr lang="en-US" sz="2900" kern="0" dirty="0" smtClean="0"/>
              <a:t>Kofi </a:t>
            </a:r>
            <a:r>
              <a:rPr lang="en-US" sz="2900" kern="0" dirty="0"/>
              <a:t>A. Annan</a:t>
            </a:r>
            <a:endParaRPr kumimoji="0" lang="en-US" sz="29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1895" y="1032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22531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5"/>
          <p:cNvSpPr txBox="1">
            <a:spLocks/>
          </p:cNvSpPr>
          <p:nvPr/>
        </p:nvSpPr>
        <p:spPr>
          <a:xfrm>
            <a:off x="762000" y="457200"/>
            <a:ext cx="7162800" cy="6172200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>
            <a:extLst/>
          </a:lstStyle>
          <a:p>
            <a:pPr lvl="0">
              <a:spcBef>
                <a:spcPct val="20000"/>
              </a:spcBef>
              <a:defRPr/>
            </a:pPr>
            <a:r>
              <a:rPr lang="en-US" sz="4500" kern="0" dirty="0"/>
              <a:t>Investing in girls’</a:t>
            </a:r>
          </a:p>
          <a:p>
            <a:pPr lvl="0">
              <a:spcBef>
                <a:spcPct val="20000"/>
              </a:spcBef>
              <a:defRPr/>
            </a:pPr>
            <a:endParaRPr lang="en-US" sz="4500" kern="0" dirty="0"/>
          </a:p>
          <a:p>
            <a:pPr lvl="0">
              <a:spcBef>
                <a:spcPct val="20000"/>
              </a:spcBef>
              <a:defRPr/>
            </a:pPr>
            <a:r>
              <a:rPr lang="en-US" sz="4500" kern="0" dirty="0"/>
              <a:t>education today… </a:t>
            </a:r>
          </a:p>
          <a:p>
            <a:pPr lvl="0">
              <a:spcBef>
                <a:spcPct val="20000"/>
              </a:spcBef>
              <a:defRPr/>
            </a:pPr>
            <a:endParaRPr lang="en-US" sz="4500" kern="0" dirty="0"/>
          </a:p>
          <a:p>
            <a:pPr lvl="0">
              <a:spcBef>
                <a:spcPct val="20000"/>
              </a:spcBef>
              <a:defRPr/>
            </a:pPr>
            <a:r>
              <a:rPr lang="en-US" sz="4500" kern="0" dirty="0"/>
              <a:t>is a strategy that will</a:t>
            </a:r>
          </a:p>
          <a:p>
            <a:pPr lvl="0">
              <a:spcBef>
                <a:spcPct val="20000"/>
              </a:spcBef>
              <a:defRPr/>
            </a:pPr>
            <a:endParaRPr lang="en-US" sz="4500" kern="0" dirty="0"/>
          </a:p>
          <a:p>
            <a:pPr lvl="0">
              <a:spcBef>
                <a:spcPct val="20000"/>
              </a:spcBef>
              <a:defRPr/>
            </a:pPr>
            <a:r>
              <a:rPr lang="en-US" sz="4500" kern="0" dirty="0"/>
              <a:t>protect the rights of</a:t>
            </a:r>
          </a:p>
          <a:p>
            <a:pPr lvl="0">
              <a:spcBef>
                <a:spcPct val="20000"/>
              </a:spcBef>
              <a:defRPr/>
            </a:pPr>
            <a:endParaRPr lang="en-US" sz="4500" kern="0" dirty="0"/>
          </a:p>
          <a:p>
            <a:pPr lvl="0">
              <a:spcBef>
                <a:spcPct val="20000"/>
              </a:spcBef>
              <a:defRPr/>
            </a:pPr>
            <a:r>
              <a:rPr lang="en-US" sz="4500" kern="0" dirty="0"/>
              <a:t>all children to quality</a:t>
            </a:r>
          </a:p>
          <a:p>
            <a:pPr lvl="0">
              <a:spcBef>
                <a:spcPct val="20000"/>
              </a:spcBef>
              <a:defRPr/>
            </a:pPr>
            <a:endParaRPr lang="en-US" sz="4500" kern="0" dirty="0"/>
          </a:p>
          <a:p>
            <a:pPr lvl="0">
              <a:spcBef>
                <a:spcPct val="20000"/>
              </a:spcBef>
              <a:defRPr/>
            </a:pPr>
            <a:r>
              <a:rPr lang="en-US" sz="4500" kern="0" dirty="0"/>
              <a:t>education…and a</a:t>
            </a:r>
          </a:p>
          <a:p>
            <a:pPr lvl="0">
              <a:spcBef>
                <a:spcPct val="20000"/>
              </a:spcBef>
              <a:defRPr/>
            </a:pPr>
            <a:endParaRPr lang="en-US" sz="4500" kern="0" dirty="0"/>
          </a:p>
          <a:p>
            <a:pPr lvl="0">
              <a:spcBef>
                <a:spcPct val="20000"/>
              </a:spcBef>
              <a:defRPr/>
            </a:pPr>
            <a:r>
              <a:rPr lang="en-US" sz="4500" kern="0" dirty="0"/>
              <a:t>strategy that will</a:t>
            </a:r>
          </a:p>
          <a:p>
            <a:pPr lvl="0">
              <a:spcBef>
                <a:spcPct val="20000"/>
              </a:spcBef>
              <a:defRPr/>
            </a:pPr>
            <a:endParaRPr lang="en-US" sz="4500" kern="0" dirty="0"/>
          </a:p>
          <a:p>
            <a:pPr lvl="0">
              <a:spcBef>
                <a:spcPct val="20000"/>
              </a:spcBef>
              <a:defRPr/>
            </a:pPr>
            <a:r>
              <a:rPr lang="en-US" sz="4500" kern="0" dirty="0"/>
              <a:t>jump-start all other</a:t>
            </a:r>
          </a:p>
          <a:p>
            <a:pPr lvl="0">
              <a:spcBef>
                <a:spcPct val="20000"/>
              </a:spcBef>
              <a:defRPr/>
            </a:pPr>
            <a:endParaRPr lang="en-US" sz="4500" kern="0" dirty="0"/>
          </a:p>
          <a:p>
            <a:pPr lvl="0">
              <a:spcBef>
                <a:spcPct val="20000"/>
              </a:spcBef>
              <a:defRPr/>
            </a:pPr>
            <a:r>
              <a:rPr lang="en-US" sz="4500" kern="0" dirty="0"/>
              <a:t>development goals.</a:t>
            </a:r>
            <a:endParaRPr kumimoji="0" lang="en-US" sz="4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1895" y="1032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43441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>
            <a:extLst/>
          </a:lstStyle>
          <a:p>
            <a:r>
              <a:rPr lang="en-US" dirty="0" smtClean="0"/>
              <a:t>What are the cultural taboos that hinder girls getting an education?</a:t>
            </a:r>
            <a:endParaRPr lang="en-US" dirty="0"/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Four </a:t>
            </a:r>
            <a:r>
              <a:rPr lang="en-US" dirty="0" smtClean="0"/>
              <a:t>elements.</a:t>
            </a:r>
            <a:endParaRPr lang="en-US" dirty="0"/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5"/>
          </p:nvPr>
        </p:nvSpPr>
        <p:spPr>
          <a:xfrm>
            <a:off x="990600" y="3124200"/>
            <a:ext cx="7010400" cy="3200400"/>
          </a:xfrm>
        </p:spPr>
        <p:txBody>
          <a:bodyPr>
            <a:normAutofit/>
          </a:bodyPr>
          <a:lstStyle>
            <a:extLst/>
          </a:lstStyle>
          <a:p>
            <a:pPr marL="0" indent="0"/>
            <a:r>
              <a:rPr lang="en-US" dirty="0" smtClean="0"/>
              <a:t>Economic: The role of women for clan/tribal survival</a:t>
            </a:r>
          </a:p>
          <a:p>
            <a:pPr marL="0" indent="0"/>
            <a:r>
              <a:rPr lang="en-US" dirty="0" smtClean="0"/>
              <a:t>Social Structure: The relationship of women to their husbands</a:t>
            </a:r>
          </a:p>
          <a:p>
            <a:pPr marL="0" indent="0"/>
            <a:r>
              <a:rPr lang="en-US" dirty="0" smtClean="0"/>
              <a:t>Religion: The religious validation of these roles</a:t>
            </a:r>
          </a:p>
          <a:p>
            <a:pPr marL="0" indent="0"/>
            <a:r>
              <a:rPr lang="en-US" dirty="0" smtClean="0"/>
              <a:t>History/Tradition: What has been modeled over the generations?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dirty="0"/>
              <a:t>What is </a:t>
            </a:r>
            <a:r>
              <a:rPr lang="en-US" dirty="0" smtClean="0"/>
              <a:t>gender parity?</a:t>
            </a:r>
            <a:endParaRPr lang="en-US" dirty="0"/>
          </a:p>
        </p:txBody>
      </p:sp>
      <p:sp>
        <p:nvSpPr>
          <p:cNvPr id="11" name="Rectangle 11"/>
          <p:cNvSpPr>
            <a:spLocks noGrp="1"/>
          </p:cNvSpPr>
          <p:nvPr>
            <p:ph type="body" sz="quarter" idx="17"/>
          </p:nvPr>
        </p:nvSpPr>
        <p:spPr>
          <a:xfrm>
            <a:off x="1143000" y="3429000"/>
            <a:ext cx="6705600" cy="457200"/>
          </a:xfrm>
        </p:spPr>
        <p:txBody>
          <a:bodyPr/>
          <a:lstStyle>
            <a:extLst/>
          </a:lstStyle>
          <a:p>
            <a:r>
              <a:rPr lang="en-US" dirty="0" smtClean="0"/>
              <a:t> Gender relevant content</a:t>
            </a:r>
            <a:endParaRPr lang="en-US" dirty="0"/>
          </a:p>
        </p:txBody>
      </p:sp>
      <p:sp>
        <p:nvSpPr>
          <p:cNvPr id="12" name="Rectangle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Completion of education</a:t>
            </a:r>
            <a:endParaRPr lang="en-US" dirty="0"/>
          </a:p>
        </p:txBody>
      </p:sp>
      <p:sp>
        <p:nvSpPr>
          <p:cNvPr id="15" name="Rectangle 15"/>
          <p:cNvSpPr>
            <a:spLocks noGrp="1"/>
          </p:cNvSpPr>
          <p:nvPr>
            <p:ph type="body" sz="quarter" idx="19"/>
          </p:nvPr>
        </p:nvSpPr>
        <p:spPr>
          <a:xfrm>
            <a:off x="1143000" y="2057400"/>
            <a:ext cx="7086600" cy="457200"/>
          </a:xfrm>
        </p:spPr>
        <p:txBody>
          <a:bodyPr>
            <a:normAutofit/>
          </a:bodyPr>
          <a:lstStyle>
            <a:extLst/>
          </a:lstStyle>
          <a:p>
            <a:r>
              <a:rPr lang="en-US" dirty="0"/>
              <a:t>S</a:t>
            </a:r>
            <a:r>
              <a:rPr lang="en-US" dirty="0" smtClean="0"/>
              <a:t>uccessful achievement</a:t>
            </a:r>
            <a:endParaRPr lang="en-US" dirty="0"/>
          </a:p>
        </p:txBody>
      </p:sp>
      <p:sp>
        <p:nvSpPr>
          <p:cNvPr id="16" name="Rectangle 16"/>
          <p:cNvSpPr>
            <a:spLocks noGrp="1"/>
          </p:cNvSpPr>
          <p:nvPr>
            <p:ph type="body" sz="quarter" idx="20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Access </a:t>
            </a:r>
            <a:r>
              <a:rPr lang="en-US" dirty="0"/>
              <a:t>to </a:t>
            </a:r>
            <a:r>
              <a:rPr lang="en-US" dirty="0" smtClean="0"/>
              <a:t>school</a:t>
            </a:r>
            <a:endParaRPr lang="en-US" dirty="0"/>
          </a:p>
        </p:txBody>
      </p:sp>
      <p:sp>
        <p:nvSpPr>
          <p:cNvPr id="17" name="Rectangle 17"/>
          <p:cNvSpPr>
            <a:spLocks noGrp="1"/>
          </p:cNvSpPr>
          <p:nvPr>
            <p:ph type="body" sz="quarter" idx="21"/>
          </p:nvPr>
        </p:nvSpPr>
        <p:spPr>
          <a:xfrm>
            <a:off x="1143000" y="4800600"/>
            <a:ext cx="6400800" cy="457200"/>
          </a:xfrm>
        </p:spPr>
        <p:txBody>
          <a:bodyPr/>
          <a:lstStyle>
            <a:extLst/>
          </a:lstStyle>
          <a:p>
            <a:r>
              <a:rPr lang="en-US" dirty="0" smtClean="0"/>
              <a:t>All of the above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iz Sh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Quiz Show.potx</Template>
  <TotalTime>0</TotalTime>
  <Words>666</Words>
  <Application>Microsoft Macintosh PowerPoint</Application>
  <PresentationFormat>On-screen Show (4:3)</PresentationFormat>
  <Paragraphs>176</Paragraphs>
  <Slides>15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Quiz Show</vt:lpstr>
      <vt:lpstr>Quiz on Gender Issues in Global Development</vt:lpstr>
      <vt:lpstr>Review of Readings</vt:lpstr>
      <vt:lpstr>Education for women destroys marriage.</vt:lpstr>
      <vt:lpstr>What is the effect of lack of education for girls?</vt:lpstr>
      <vt:lpstr>What is 25 by 2005?</vt:lpstr>
      <vt:lpstr>Review of Readings</vt:lpstr>
      <vt:lpstr>PowerPoint Presentation</vt:lpstr>
      <vt:lpstr>What are the cultural taboos that hinder girls getting an education?</vt:lpstr>
      <vt:lpstr>What is gender parity?</vt:lpstr>
      <vt:lpstr>What are the philosophic reasons for lack of governmental commitment to full access to education?</vt:lpstr>
      <vt:lpstr>What are cultural resistance factors to education for girls?</vt:lpstr>
      <vt:lpstr>Match the outcome to the educational input:</vt:lpstr>
      <vt:lpstr>The failed 1980’s structural adjustment development model </vt:lpstr>
      <vt:lpstr>Milestones in the Education for All Movement</vt:lpstr>
      <vt:lpstr>What are the cultural elements of girl-friendly schools?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2010-04-19T20:49:56Z</dcterms:created>
  <dcterms:modified xsi:type="dcterms:W3CDTF">2013-04-19T02:07:35Z</dcterms:modified>
</cp:coreProperties>
</file>