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media/image7.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06" r:id="rId2"/>
    <p:sldId id="310" r:id="rId3"/>
    <p:sldId id="258" r:id="rId4"/>
    <p:sldId id="308" r:id="rId5"/>
    <p:sldId id="309" r:id="rId6"/>
    <p:sldId id="263" r:id="rId7"/>
    <p:sldId id="314" r:id="rId8"/>
    <p:sldId id="262" r:id="rId9"/>
    <p:sldId id="312" r:id="rId10"/>
    <p:sldId id="299" r:id="rId11"/>
    <p:sldId id="293" r:id="rId12"/>
    <p:sldId id="3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7368" autoAdjust="0"/>
  </p:normalViewPr>
  <p:slideViewPr>
    <p:cSldViewPr>
      <p:cViewPr varScale="1">
        <p:scale>
          <a:sx n="87" d="100"/>
          <a:sy n="87" d="100"/>
        </p:scale>
        <p:origin x="-1152" y="-112"/>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5AAD8-A605-AD48-A920-18B73B67E0D5}"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0675ED3A-5A69-F745-99D0-8A54D37F65A4}">
      <dgm:prSet phldrT="[Text]"/>
      <dgm:spPr/>
      <dgm:t>
        <a:bodyPr/>
        <a:lstStyle/>
        <a:p>
          <a:r>
            <a:rPr lang="en-US" dirty="0" smtClean="0"/>
            <a:t>Serve the most </a:t>
          </a:r>
          <a:r>
            <a:rPr lang="en-US" b="1" dirty="0" smtClean="0"/>
            <a:t>marginalized and disadvantaged</a:t>
          </a:r>
          <a:r>
            <a:rPr lang="en-US" dirty="0" smtClean="0"/>
            <a:t> students</a:t>
          </a:r>
          <a:endParaRPr lang="en-US" dirty="0"/>
        </a:p>
      </dgm:t>
    </dgm:pt>
    <dgm:pt modelId="{954804C2-604B-7449-88A5-7AC0D96F0993}" type="parTrans" cxnId="{F949A0B9-D6F8-7D41-819F-B83B67DF1ECD}">
      <dgm:prSet/>
      <dgm:spPr/>
      <dgm:t>
        <a:bodyPr/>
        <a:lstStyle/>
        <a:p>
          <a:endParaRPr lang="en-US"/>
        </a:p>
      </dgm:t>
    </dgm:pt>
    <dgm:pt modelId="{0268E812-B8F6-9145-A572-6FDEF25CB063}" type="sibTrans" cxnId="{F949A0B9-D6F8-7D41-819F-B83B67DF1ECD}">
      <dgm:prSet/>
      <dgm:spPr/>
      <dgm:t>
        <a:bodyPr/>
        <a:lstStyle/>
        <a:p>
          <a:endParaRPr lang="en-US"/>
        </a:p>
      </dgm:t>
    </dgm:pt>
    <dgm:pt modelId="{ECDAC733-AB1B-E540-9ABA-FCB112F326E6}">
      <dgm:prSet phldrT="[Text]"/>
      <dgm:spPr/>
      <dgm:t>
        <a:bodyPr/>
        <a:lstStyle/>
        <a:p>
          <a:r>
            <a:rPr lang="en-US" dirty="0" smtClean="0"/>
            <a:t>Help students grow in their </a:t>
          </a:r>
          <a:r>
            <a:rPr lang="en-US" b="1" dirty="0" smtClean="0"/>
            <a:t>relationship with Christ</a:t>
          </a:r>
          <a:endParaRPr lang="en-US" b="1" dirty="0"/>
        </a:p>
      </dgm:t>
    </dgm:pt>
    <dgm:pt modelId="{DD31000C-75D3-A144-B5CC-8B16CEFAEE18}" type="parTrans" cxnId="{8B7CA287-DE66-2D40-91DF-23A7D56B04B9}">
      <dgm:prSet/>
      <dgm:spPr/>
      <dgm:t>
        <a:bodyPr/>
        <a:lstStyle/>
        <a:p>
          <a:endParaRPr lang="en-US"/>
        </a:p>
      </dgm:t>
    </dgm:pt>
    <dgm:pt modelId="{388F0738-B62E-1549-B174-140DA6738765}" type="sibTrans" cxnId="{8B7CA287-DE66-2D40-91DF-23A7D56B04B9}">
      <dgm:prSet/>
      <dgm:spPr/>
      <dgm:t>
        <a:bodyPr/>
        <a:lstStyle/>
        <a:p>
          <a:endParaRPr lang="en-US"/>
        </a:p>
      </dgm:t>
    </dgm:pt>
    <dgm:pt modelId="{9CEDA1AC-1CE5-414C-9FB3-8CCC71836E2E}">
      <dgm:prSet phldrT="[Text]"/>
      <dgm:spPr/>
      <dgm:t>
        <a:bodyPr/>
        <a:lstStyle/>
        <a:p>
          <a:r>
            <a:rPr lang="en-US" dirty="0" smtClean="0"/>
            <a:t>Encourage a learning process that emphasizes </a:t>
          </a:r>
          <a:r>
            <a:rPr lang="en-US" b="1" dirty="0" smtClean="0"/>
            <a:t>growing in Christlikeness</a:t>
          </a:r>
          <a:endParaRPr lang="en-US" b="1" dirty="0"/>
        </a:p>
      </dgm:t>
    </dgm:pt>
    <dgm:pt modelId="{0399F496-48DC-C348-800F-E13FC9CB58E8}" type="parTrans" cxnId="{98A03FAA-4A50-014B-956A-1D9962F0B789}">
      <dgm:prSet/>
      <dgm:spPr/>
      <dgm:t>
        <a:bodyPr/>
        <a:lstStyle/>
        <a:p>
          <a:endParaRPr lang="en-US"/>
        </a:p>
      </dgm:t>
    </dgm:pt>
    <dgm:pt modelId="{38D026CA-EB40-A14F-8CBE-5865D32AE62B}" type="sibTrans" cxnId="{98A03FAA-4A50-014B-956A-1D9962F0B789}">
      <dgm:prSet/>
      <dgm:spPr/>
      <dgm:t>
        <a:bodyPr/>
        <a:lstStyle/>
        <a:p>
          <a:endParaRPr lang="en-US"/>
        </a:p>
      </dgm:t>
    </dgm:pt>
    <dgm:pt modelId="{366EAAC4-C213-F644-ADDF-A98A93A725F3}">
      <dgm:prSet phldrT="[Text]"/>
      <dgm:spPr/>
      <dgm:t>
        <a:bodyPr/>
        <a:lstStyle/>
        <a:p>
          <a:r>
            <a:rPr lang="en-US" dirty="0" smtClean="0"/>
            <a:t>Point learning back to how it can be used for God’s </a:t>
          </a:r>
          <a:r>
            <a:rPr lang="en-US" b="1" dirty="0" smtClean="0"/>
            <a:t>Kingdom purposes </a:t>
          </a:r>
          <a:r>
            <a:rPr lang="en-US" dirty="0" smtClean="0"/>
            <a:t>in the world</a:t>
          </a:r>
          <a:endParaRPr lang="en-US" dirty="0"/>
        </a:p>
      </dgm:t>
    </dgm:pt>
    <dgm:pt modelId="{BE8E7C6D-4179-B647-87E8-6CEAA1D5F785}" type="parTrans" cxnId="{A8F46D7F-FB2B-8F40-8B77-74928F0B9920}">
      <dgm:prSet/>
      <dgm:spPr/>
      <dgm:t>
        <a:bodyPr/>
        <a:lstStyle/>
        <a:p>
          <a:endParaRPr lang="en-US"/>
        </a:p>
      </dgm:t>
    </dgm:pt>
    <dgm:pt modelId="{28CC750D-07D7-0946-9E18-40F200524083}" type="sibTrans" cxnId="{A8F46D7F-FB2B-8F40-8B77-74928F0B9920}">
      <dgm:prSet/>
      <dgm:spPr/>
      <dgm:t>
        <a:bodyPr/>
        <a:lstStyle/>
        <a:p>
          <a:endParaRPr lang="en-US"/>
        </a:p>
      </dgm:t>
    </dgm:pt>
    <dgm:pt modelId="{A447AEF4-F17E-AC45-9B26-BB0A4CDBAFB2}">
      <dgm:prSet phldrT="[Text]"/>
      <dgm:spPr/>
      <dgm:t>
        <a:bodyPr/>
        <a:lstStyle/>
        <a:p>
          <a:r>
            <a:rPr lang="en-US" dirty="0" smtClean="0"/>
            <a:t>Prepare </a:t>
          </a:r>
          <a:r>
            <a:rPr lang="en-US" b="1" dirty="0" smtClean="0"/>
            <a:t>servant-leaders </a:t>
          </a:r>
          <a:r>
            <a:rPr lang="en-US" dirty="0" smtClean="0"/>
            <a:t>who go back into their communities to make a difference  </a:t>
          </a:r>
          <a:endParaRPr lang="en-US" dirty="0"/>
        </a:p>
      </dgm:t>
    </dgm:pt>
    <dgm:pt modelId="{1199CC97-05D9-2745-A8BB-510EE8106722}" type="parTrans" cxnId="{3CDF183B-C3FF-AB46-B9E8-4CBD9E88EFFA}">
      <dgm:prSet/>
      <dgm:spPr/>
      <dgm:t>
        <a:bodyPr/>
        <a:lstStyle/>
        <a:p>
          <a:endParaRPr lang="en-US"/>
        </a:p>
      </dgm:t>
    </dgm:pt>
    <dgm:pt modelId="{D430DFB8-5338-B946-8823-B0E2EDBFDFB2}" type="sibTrans" cxnId="{3CDF183B-C3FF-AB46-B9E8-4CBD9E88EFFA}">
      <dgm:prSet/>
      <dgm:spPr/>
      <dgm:t>
        <a:bodyPr/>
        <a:lstStyle/>
        <a:p>
          <a:endParaRPr lang="en-US"/>
        </a:p>
      </dgm:t>
    </dgm:pt>
    <dgm:pt modelId="{81F44AD9-D931-3643-B5E6-8323F8287DE3}" type="pres">
      <dgm:prSet presAssocID="{4085AAD8-A605-AD48-A920-18B73B67E0D5}" presName="Name0" presStyleCnt="0">
        <dgm:presLayoutVars>
          <dgm:dir/>
          <dgm:resizeHandles val="exact"/>
        </dgm:presLayoutVars>
      </dgm:prSet>
      <dgm:spPr/>
    </dgm:pt>
    <dgm:pt modelId="{FFFC0FF1-A6C8-174C-80AD-3B6145F31929}" type="pres">
      <dgm:prSet presAssocID="{4085AAD8-A605-AD48-A920-18B73B67E0D5}" presName="cycle" presStyleCnt="0"/>
      <dgm:spPr/>
    </dgm:pt>
    <dgm:pt modelId="{758A808C-0B7E-3948-91DB-0ACBF7A4A6D6}" type="pres">
      <dgm:prSet presAssocID="{0675ED3A-5A69-F745-99D0-8A54D37F65A4}" presName="nodeFirstNode" presStyleLbl="node1" presStyleIdx="0" presStyleCnt="5">
        <dgm:presLayoutVars>
          <dgm:bulletEnabled val="1"/>
        </dgm:presLayoutVars>
      </dgm:prSet>
      <dgm:spPr/>
      <dgm:t>
        <a:bodyPr/>
        <a:lstStyle/>
        <a:p>
          <a:endParaRPr lang="en-US"/>
        </a:p>
      </dgm:t>
    </dgm:pt>
    <dgm:pt modelId="{68048F9D-4745-8A40-918D-0A77CFB614BD}" type="pres">
      <dgm:prSet presAssocID="{0268E812-B8F6-9145-A572-6FDEF25CB063}" presName="sibTransFirstNode" presStyleLbl="bgShp" presStyleIdx="0" presStyleCnt="1"/>
      <dgm:spPr/>
    </dgm:pt>
    <dgm:pt modelId="{4DBBA9A2-CC81-7F4E-ADE9-5C769D100BF3}" type="pres">
      <dgm:prSet presAssocID="{ECDAC733-AB1B-E540-9ABA-FCB112F326E6}" presName="nodeFollowingNodes" presStyleLbl="node1" presStyleIdx="1" presStyleCnt="5">
        <dgm:presLayoutVars>
          <dgm:bulletEnabled val="1"/>
        </dgm:presLayoutVars>
      </dgm:prSet>
      <dgm:spPr/>
    </dgm:pt>
    <dgm:pt modelId="{7865F94B-F1F8-4846-B420-19A6DD741C2D}" type="pres">
      <dgm:prSet presAssocID="{9CEDA1AC-1CE5-414C-9FB3-8CCC71836E2E}" presName="nodeFollowingNodes" presStyleLbl="node1" presStyleIdx="2" presStyleCnt="5">
        <dgm:presLayoutVars>
          <dgm:bulletEnabled val="1"/>
        </dgm:presLayoutVars>
      </dgm:prSet>
      <dgm:spPr/>
      <dgm:t>
        <a:bodyPr/>
        <a:lstStyle/>
        <a:p>
          <a:endParaRPr lang="en-US"/>
        </a:p>
      </dgm:t>
    </dgm:pt>
    <dgm:pt modelId="{E5581BB5-8BCE-D74E-A18E-2AD1E0D48B26}" type="pres">
      <dgm:prSet presAssocID="{366EAAC4-C213-F644-ADDF-A98A93A725F3}" presName="nodeFollowingNodes" presStyleLbl="node1" presStyleIdx="3" presStyleCnt="5">
        <dgm:presLayoutVars>
          <dgm:bulletEnabled val="1"/>
        </dgm:presLayoutVars>
      </dgm:prSet>
      <dgm:spPr/>
      <dgm:t>
        <a:bodyPr/>
        <a:lstStyle/>
        <a:p>
          <a:endParaRPr lang="en-US"/>
        </a:p>
      </dgm:t>
    </dgm:pt>
    <dgm:pt modelId="{5263E766-0EF6-B942-91B0-00553D9C7EA2}" type="pres">
      <dgm:prSet presAssocID="{A447AEF4-F17E-AC45-9B26-BB0A4CDBAFB2}" presName="nodeFollowingNodes" presStyleLbl="node1" presStyleIdx="4" presStyleCnt="5">
        <dgm:presLayoutVars>
          <dgm:bulletEnabled val="1"/>
        </dgm:presLayoutVars>
      </dgm:prSet>
      <dgm:spPr/>
      <dgm:t>
        <a:bodyPr/>
        <a:lstStyle/>
        <a:p>
          <a:endParaRPr lang="en-US"/>
        </a:p>
      </dgm:t>
    </dgm:pt>
  </dgm:ptLst>
  <dgm:cxnLst>
    <dgm:cxn modelId="{DF4C361E-FBD3-3C47-93AF-D35CBFB7179B}" type="presOf" srcId="{ECDAC733-AB1B-E540-9ABA-FCB112F326E6}" destId="{4DBBA9A2-CC81-7F4E-ADE9-5C769D100BF3}" srcOrd="0" destOrd="0" presId="urn:microsoft.com/office/officeart/2005/8/layout/cycle3"/>
    <dgm:cxn modelId="{ABBC3B64-6251-B943-8A08-CCE9B977536D}" type="presOf" srcId="{A447AEF4-F17E-AC45-9B26-BB0A4CDBAFB2}" destId="{5263E766-0EF6-B942-91B0-00553D9C7EA2}" srcOrd="0" destOrd="0" presId="urn:microsoft.com/office/officeart/2005/8/layout/cycle3"/>
    <dgm:cxn modelId="{0192442D-30FD-5A4E-9291-01E957960DF5}" type="presOf" srcId="{0675ED3A-5A69-F745-99D0-8A54D37F65A4}" destId="{758A808C-0B7E-3948-91DB-0ACBF7A4A6D6}" srcOrd="0" destOrd="0" presId="urn:microsoft.com/office/officeart/2005/8/layout/cycle3"/>
    <dgm:cxn modelId="{F949A0B9-D6F8-7D41-819F-B83B67DF1ECD}" srcId="{4085AAD8-A605-AD48-A920-18B73B67E0D5}" destId="{0675ED3A-5A69-F745-99D0-8A54D37F65A4}" srcOrd="0" destOrd="0" parTransId="{954804C2-604B-7449-88A5-7AC0D96F0993}" sibTransId="{0268E812-B8F6-9145-A572-6FDEF25CB063}"/>
    <dgm:cxn modelId="{8B7CA287-DE66-2D40-91DF-23A7D56B04B9}" srcId="{4085AAD8-A605-AD48-A920-18B73B67E0D5}" destId="{ECDAC733-AB1B-E540-9ABA-FCB112F326E6}" srcOrd="1" destOrd="0" parTransId="{DD31000C-75D3-A144-B5CC-8B16CEFAEE18}" sibTransId="{388F0738-B62E-1549-B174-140DA6738765}"/>
    <dgm:cxn modelId="{3CDF183B-C3FF-AB46-B9E8-4CBD9E88EFFA}" srcId="{4085AAD8-A605-AD48-A920-18B73B67E0D5}" destId="{A447AEF4-F17E-AC45-9B26-BB0A4CDBAFB2}" srcOrd="4" destOrd="0" parTransId="{1199CC97-05D9-2745-A8BB-510EE8106722}" sibTransId="{D430DFB8-5338-B946-8823-B0E2EDBFDFB2}"/>
    <dgm:cxn modelId="{CF855AC2-1866-6B40-8C09-F352AF378805}" type="presOf" srcId="{0268E812-B8F6-9145-A572-6FDEF25CB063}" destId="{68048F9D-4745-8A40-918D-0A77CFB614BD}" srcOrd="0" destOrd="0" presId="urn:microsoft.com/office/officeart/2005/8/layout/cycle3"/>
    <dgm:cxn modelId="{E1762E8A-053B-2747-8B7B-DE2236D377CB}" type="presOf" srcId="{4085AAD8-A605-AD48-A920-18B73B67E0D5}" destId="{81F44AD9-D931-3643-B5E6-8323F8287DE3}" srcOrd="0" destOrd="0" presId="urn:microsoft.com/office/officeart/2005/8/layout/cycle3"/>
    <dgm:cxn modelId="{98A03FAA-4A50-014B-956A-1D9962F0B789}" srcId="{4085AAD8-A605-AD48-A920-18B73B67E0D5}" destId="{9CEDA1AC-1CE5-414C-9FB3-8CCC71836E2E}" srcOrd="2" destOrd="0" parTransId="{0399F496-48DC-C348-800F-E13FC9CB58E8}" sibTransId="{38D026CA-EB40-A14F-8CBE-5865D32AE62B}"/>
    <dgm:cxn modelId="{A8F46D7F-FB2B-8F40-8B77-74928F0B9920}" srcId="{4085AAD8-A605-AD48-A920-18B73B67E0D5}" destId="{366EAAC4-C213-F644-ADDF-A98A93A725F3}" srcOrd="3" destOrd="0" parTransId="{BE8E7C6D-4179-B647-87E8-6CEAA1D5F785}" sibTransId="{28CC750D-07D7-0946-9E18-40F200524083}"/>
    <dgm:cxn modelId="{B9380384-A42F-5948-89AC-E5503FCEEDDB}" type="presOf" srcId="{366EAAC4-C213-F644-ADDF-A98A93A725F3}" destId="{E5581BB5-8BCE-D74E-A18E-2AD1E0D48B26}" srcOrd="0" destOrd="0" presId="urn:microsoft.com/office/officeart/2005/8/layout/cycle3"/>
    <dgm:cxn modelId="{86FB992C-7C4F-0A40-BCB2-6E514BD08C3E}" type="presOf" srcId="{9CEDA1AC-1CE5-414C-9FB3-8CCC71836E2E}" destId="{7865F94B-F1F8-4846-B420-19A6DD741C2D}" srcOrd="0" destOrd="0" presId="urn:microsoft.com/office/officeart/2005/8/layout/cycle3"/>
    <dgm:cxn modelId="{5BD10FD2-1829-D040-8EED-56969A4C7E8D}" type="presParOf" srcId="{81F44AD9-D931-3643-B5E6-8323F8287DE3}" destId="{FFFC0FF1-A6C8-174C-80AD-3B6145F31929}" srcOrd="0" destOrd="0" presId="urn:microsoft.com/office/officeart/2005/8/layout/cycle3"/>
    <dgm:cxn modelId="{E1AB4192-283C-7F4F-8E64-4DBC1D704435}" type="presParOf" srcId="{FFFC0FF1-A6C8-174C-80AD-3B6145F31929}" destId="{758A808C-0B7E-3948-91DB-0ACBF7A4A6D6}" srcOrd="0" destOrd="0" presId="urn:microsoft.com/office/officeart/2005/8/layout/cycle3"/>
    <dgm:cxn modelId="{AB83F8B6-F08A-EA48-A66E-C0DEF09ABD57}" type="presParOf" srcId="{FFFC0FF1-A6C8-174C-80AD-3B6145F31929}" destId="{68048F9D-4745-8A40-918D-0A77CFB614BD}" srcOrd="1" destOrd="0" presId="urn:microsoft.com/office/officeart/2005/8/layout/cycle3"/>
    <dgm:cxn modelId="{9503D6CC-50E9-3341-88BB-48E1C31EB4AB}" type="presParOf" srcId="{FFFC0FF1-A6C8-174C-80AD-3B6145F31929}" destId="{4DBBA9A2-CC81-7F4E-ADE9-5C769D100BF3}" srcOrd="2" destOrd="0" presId="urn:microsoft.com/office/officeart/2005/8/layout/cycle3"/>
    <dgm:cxn modelId="{E1F9B1D9-CB03-3945-BD10-C289785D3672}" type="presParOf" srcId="{FFFC0FF1-A6C8-174C-80AD-3B6145F31929}" destId="{7865F94B-F1F8-4846-B420-19A6DD741C2D}" srcOrd="3" destOrd="0" presId="urn:microsoft.com/office/officeart/2005/8/layout/cycle3"/>
    <dgm:cxn modelId="{65FC075A-3822-B340-9651-945BD627BF32}" type="presParOf" srcId="{FFFC0FF1-A6C8-174C-80AD-3B6145F31929}" destId="{E5581BB5-8BCE-D74E-A18E-2AD1E0D48B26}" srcOrd="4" destOrd="0" presId="urn:microsoft.com/office/officeart/2005/8/layout/cycle3"/>
    <dgm:cxn modelId="{5120C29D-C896-DC45-A085-463963799D99}" type="presParOf" srcId="{FFFC0FF1-A6C8-174C-80AD-3B6145F31929}" destId="{5263E766-0EF6-B942-91B0-00553D9C7EA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48F9D-4745-8A40-918D-0A77CFB614BD}">
      <dsp:nvSpPr>
        <dsp:cNvPr id="0" name=""/>
        <dsp:cNvSpPr/>
      </dsp:nvSpPr>
      <dsp:spPr>
        <a:xfrm>
          <a:off x="1046171" y="-32965"/>
          <a:ext cx="5603856" cy="5603856"/>
        </a:xfrm>
        <a:prstGeom prst="circularArrow">
          <a:avLst>
            <a:gd name="adj1" fmla="val 5544"/>
            <a:gd name="adj2" fmla="val 330680"/>
            <a:gd name="adj3" fmla="val 13776861"/>
            <a:gd name="adj4" fmla="val 17385395"/>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8A808C-0B7E-3948-91DB-0ACBF7A4A6D6}">
      <dsp:nvSpPr>
        <dsp:cNvPr id="0" name=""/>
        <dsp:cNvSpPr/>
      </dsp:nvSpPr>
      <dsp:spPr>
        <a:xfrm>
          <a:off x="2536589" y="2136"/>
          <a:ext cx="2623021" cy="13115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Serve the most </a:t>
          </a:r>
          <a:r>
            <a:rPr lang="en-US" sz="1800" b="1" kern="1200" dirty="0" smtClean="0"/>
            <a:t>marginalized and disadvantaged</a:t>
          </a:r>
          <a:r>
            <a:rPr lang="en-US" sz="1800" kern="1200" dirty="0" smtClean="0"/>
            <a:t> students</a:t>
          </a:r>
          <a:endParaRPr lang="en-US" sz="1800" kern="1200" dirty="0"/>
        </a:p>
      </dsp:txBody>
      <dsp:txXfrm>
        <a:off x="2600612" y="66159"/>
        <a:ext cx="2494975" cy="1183464"/>
      </dsp:txXfrm>
    </dsp:sp>
    <dsp:sp modelId="{4DBBA9A2-CC81-7F4E-ADE9-5C769D100BF3}">
      <dsp:nvSpPr>
        <dsp:cNvPr id="0" name=""/>
        <dsp:cNvSpPr/>
      </dsp:nvSpPr>
      <dsp:spPr>
        <a:xfrm>
          <a:off x="4809333" y="1653381"/>
          <a:ext cx="2623021" cy="13115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Help students grow in their </a:t>
          </a:r>
          <a:r>
            <a:rPr lang="en-US" sz="1800" b="1" kern="1200" dirty="0" smtClean="0"/>
            <a:t>relationship with Christ</a:t>
          </a:r>
          <a:endParaRPr lang="en-US" sz="1800" b="1" kern="1200" dirty="0"/>
        </a:p>
      </dsp:txBody>
      <dsp:txXfrm>
        <a:off x="4873356" y="1717404"/>
        <a:ext cx="2494975" cy="1183464"/>
      </dsp:txXfrm>
    </dsp:sp>
    <dsp:sp modelId="{7865F94B-F1F8-4846-B420-19A6DD741C2D}">
      <dsp:nvSpPr>
        <dsp:cNvPr id="0" name=""/>
        <dsp:cNvSpPr/>
      </dsp:nvSpPr>
      <dsp:spPr>
        <a:xfrm>
          <a:off x="3941222" y="4325152"/>
          <a:ext cx="2623021" cy="13115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Encourage a learning process that emphasizes </a:t>
          </a:r>
          <a:r>
            <a:rPr lang="en-US" sz="1800" b="1" kern="1200" dirty="0" smtClean="0"/>
            <a:t>growing in Christlikeness</a:t>
          </a:r>
          <a:endParaRPr lang="en-US" sz="1800" b="1" kern="1200" dirty="0"/>
        </a:p>
      </dsp:txBody>
      <dsp:txXfrm>
        <a:off x="4005245" y="4389175"/>
        <a:ext cx="2494975" cy="1183464"/>
      </dsp:txXfrm>
    </dsp:sp>
    <dsp:sp modelId="{E5581BB5-8BCE-D74E-A18E-2AD1E0D48B26}">
      <dsp:nvSpPr>
        <dsp:cNvPr id="0" name=""/>
        <dsp:cNvSpPr/>
      </dsp:nvSpPr>
      <dsp:spPr>
        <a:xfrm>
          <a:off x="1131956" y="4325152"/>
          <a:ext cx="2623021" cy="13115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Point learning back to how it can be used for God’s </a:t>
          </a:r>
          <a:r>
            <a:rPr lang="en-US" sz="1800" b="1" kern="1200" dirty="0" smtClean="0"/>
            <a:t>Kingdom purposes </a:t>
          </a:r>
          <a:r>
            <a:rPr lang="en-US" sz="1800" kern="1200" dirty="0" smtClean="0"/>
            <a:t>in the world</a:t>
          </a:r>
          <a:endParaRPr lang="en-US" sz="1800" kern="1200" dirty="0"/>
        </a:p>
      </dsp:txBody>
      <dsp:txXfrm>
        <a:off x="1195979" y="4389175"/>
        <a:ext cx="2494975" cy="1183464"/>
      </dsp:txXfrm>
    </dsp:sp>
    <dsp:sp modelId="{5263E766-0EF6-B942-91B0-00553D9C7EA2}">
      <dsp:nvSpPr>
        <dsp:cNvPr id="0" name=""/>
        <dsp:cNvSpPr/>
      </dsp:nvSpPr>
      <dsp:spPr>
        <a:xfrm>
          <a:off x="263845" y="1653381"/>
          <a:ext cx="2623021" cy="13115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Prepare </a:t>
          </a:r>
          <a:r>
            <a:rPr lang="en-US" sz="1800" b="1" kern="1200" dirty="0" smtClean="0"/>
            <a:t>servant-leaders </a:t>
          </a:r>
          <a:r>
            <a:rPr lang="en-US" sz="1800" kern="1200" dirty="0" smtClean="0"/>
            <a:t>who go back into their communities to make a difference  </a:t>
          </a:r>
          <a:endParaRPr lang="en-US" sz="1800" kern="1200" dirty="0"/>
        </a:p>
      </dsp:txBody>
      <dsp:txXfrm>
        <a:off x="327868" y="1717404"/>
        <a:ext cx="2494975" cy="11834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1/18/15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26843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21983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-Grew up with a heart for international missions and envisioned myself serving long-term on</a:t>
            </a:r>
            <a:r>
              <a:rPr lang="en-US" baseline="0" dirty="0" smtClean="0"/>
              <a:t> a foreign field. </a:t>
            </a:r>
          </a:p>
          <a:p>
            <a:r>
              <a:rPr lang="en-US" baseline="0" dirty="0" smtClean="0"/>
              <a:t>-God providentially opened doors educationally for me, enabling me to finish my Ph.D. in International Development and Education at age 24. I also have a masters degree in Elementary Education and a Bachelor’s in Music Education. </a:t>
            </a:r>
          </a:p>
          <a:p>
            <a:r>
              <a:rPr lang="en-US" baseline="0" dirty="0" smtClean="0"/>
              <a:t>-Over the course of my journey, God has transformed my thinking to recognize that it’s not just missionaries or full-time Christian workers who make his glory known in the world, but all of us through the different capacities in which we serve him in the world. I’ve learned that God’s ways are far more expansive than I ever imagined. This transformation in my thinking has direct implications for the way we approach education, especially education in the most marginalized and impoverished parts of the world. </a:t>
            </a:r>
          </a:p>
          <a:p>
            <a:r>
              <a:rPr lang="en-US" baseline="0" dirty="0" smtClean="0"/>
              <a:t>-In the remainder of this presentation, I want to share what those implications are and how they might affect what we do with education in urban slums. </a:t>
            </a:r>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extLst>
      <p:ext uri="{BB962C8B-B14F-4D97-AF65-F5344CB8AC3E}">
        <p14:creationId xmlns:p14="http://schemas.microsoft.com/office/powerpoint/2010/main" val="14798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we saw in the previous slide, it is biblically true that there</a:t>
            </a:r>
            <a:r>
              <a:rPr lang="en-US" baseline="0" dirty="0" smtClean="0"/>
              <a:t> is no fragmentation between the sacred and the secular. God rules over everything and it’s all his. Ultimately, everything that exists is meant to reveal more of his beauty in the world. However, our modern education system often contradicts this fact by commoditizing people as if they were cogs in a machine rather than complex and capable human beings. I think the picture on the slide highlights this reality. It’s as if we have a distant memory implanted in us of being created for something more, but this longing is torn to pieces by the way we’re educated and by the way we view work. We need to start with helping our students become re-acquainted with why they were made and what their purpose on earth is. </a:t>
            </a:r>
          </a:p>
          <a:p>
            <a:pPr marL="171450" indent="-171450">
              <a:buFontTx/>
              <a:buChar char="-"/>
            </a:pPr>
            <a:r>
              <a:rPr lang="en-US" baseline="0" dirty="0" smtClean="0"/>
              <a:t>This starts with introducing them to their Creator </a:t>
            </a:r>
          </a:p>
          <a:p>
            <a:pPr marL="171450" indent="-171450">
              <a:buFontTx/>
              <a:buChar char="-"/>
            </a:pPr>
            <a:endParaRPr lang="en-US" dirty="0" smtClean="0"/>
          </a:p>
          <a:p>
            <a:r>
              <a:rPr lang="en-US" dirty="0" smtClean="0"/>
              <a:t>Education today often</a:t>
            </a:r>
            <a:r>
              <a:rPr lang="en-US" baseline="0" dirty="0" smtClean="0"/>
              <a:t> views people in highly commoditized form</a:t>
            </a:r>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Practically,</a:t>
            </a:r>
            <a:r>
              <a:rPr lang="en-US" baseline="0" dirty="0" smtClean="0"/>
              <a:t> this requires the bare minimums of </a:t>
            </a:r>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http://www2.gcc.edu/</a:t>
            </a:r>
            <a:r>
              <a:rPr lang="en-US" dirty="0" err="1" smtClean="0"/>
              <a:t>cso</a:t>
            </a:r>
            <a:r>
              <a:rPr lang="en-US" dirty="0" smtClean="0"/>
              <a:t>/student/Documents-Guides/</a:t>
            </a:r>
            <a:r>
              <a:rPr lang="en-US" dirty="0" err="1" smtClean="0"/>
              <a:t>BiblicalFoundationsforVocation.pdf</a:t>
            </a:r>
            <a:r>
              <a:rPr lang="en-US" dirty="0" smtClean="0"/>
              <a:t> </a:t>
            </a:r>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Drag picture to placeholder or click icon to add</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Drag picture to placeholder or click icon to add</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Drag picture to placeholder or click icon to add</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1/18/15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Drag picture to placeholder or click icon to add</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1/18/15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1/18/15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1/18/15</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cacheglobal.net" TargetMode="External"/><Relationship Id="rId4" Type="http://schemas.openxmlformats.org/officeDocument/2006/relationships/hyperlink" Target="mailto:amanda.sanchez@cacheglobal.net" TargetMode="External"/><Relationship Id="rId1" Type="http://schemas.openxmlformats.org/officeDocument/2006/relationships/slideLayout" Target="../slideLayouts/slideLayout29.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themeOverride" Target="../theme/themeOverride1.x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jpeg"/><Relationship Id="rId1" Type="http://schemas.openxmlformats.org/officeDocument/2006/relationships/slideLayout" Target="../slideLayouts/slideLayout29.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20000"/>
          </a:bodyPr>
          <a:lstStyle/>
          <a:p>
            <a:r>
              <a:rPr lang="en-US" dirty="0" smtClean="0">
                <a:solidFill>
                  <a:srgbClr val="FC7500"/>
                </a:solidFill>
              </a:rPr>
              <a:t>Biblical Basis</a:t>
            </a:r>
            <a:r>
              <a:rPr lang="en-US" dirty="0" smtClean="0"/>
              <a:t> for Vocational Training </a:t>
            </a:r>
            <a:endParaRPr lang="en-US" dirty="0"/>
          </a:p>
        </p:txBody>
      </p:sp>
      <p:sp>
        <p:nvSpPr>
          <p:cNvPr id="3" name="TextBox 2"/>
          <p:cNvSpPr txBox="1"/>
          <p:nvPr/>
        </p:nvSpPr>
        <p:spPr>
          <a:xfrm>
            <a:off x="5508203" y="6150398"/>
            <a:ext cx="2390198" cy="646331"/>
          </a:xfrm>
          <a:prstGeom prst="rect">
            <a:avLst/>
          </a:prstGeom>
          <a:noFill/>
        </p:spPr>
        <p:txBody>
          <a:bodyPr wrap="none" rtlCol="0">
            <a:spAutoFit/>
          </a:bodyPr>
          <a:lstStyle/>
          <a:p>
            <a:r>
              <a:rPr lang="en-US" dirty="0" smtClean="0">
                <a:solidFill>
                  <a:schemeClr val="bg1"/>
                </a:solidFill>
              </a:rPr>
              <a:t>Amanda Sanchez, Ph.D. </a:t>
            </a:r>
          </a:p>
          <a:p>
            <a:r>
              <a:rPr lang="en-US" dirty="0" err="1" smtClean="0">
                <a:solidFill>
                  <a:schemeClr val="bg1"/>
                </a:solidFill>
              </a:rPr>
              <a:t>CaCHE</a:t>
            </a:r>
            <a:r>
              <a:rPr lang="en-US" dirty="0" smtClean="0">
                <a:solidFill>
                  <a:schemeClr val="bg1"/>
                </a:solidFill>
              </a:rPr>
              <a:t> Global </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228600" y="228600"/>
            <a:ext cx="4481957" cy="5990735"/>
          </a:xfrm>
        </p:spPr>
      </p:pic>
      <p:sp>
        <p:nvSpPr>
          <p:cNvPr id="11" name="TextBox 10"/>
          <p:cNvSpPr txBox="1"/>
          <p:nvPr/>
        </p:nvSpPr>
        <p:spPr>
          <a:xfrm>
            <a:off x="4876801" y="27414"/>
            <a:ext cx="3733799" cy="6463309"/>
          </a:xfrm>
          <a:prstGeom prst="rect">
            <a:avLst/>
          </a:prstGeom>
          <a:noFill/>
        </p:spPr>
        <p:txBody>
          <a:bodyPr wrap="square" rtlCol="0">
            <a:spAutoFit/>
          </a:bodyPr>
          <a:lstStyle/>
          <a:p>
            <a:r>
              <a:rPr lang="en-US" dirty="0" smtClean="0"/>
              <a:t>“The Spirit of the Lord God is upon me, </a:t>
            </a:r>
          </a:p>
          <a:p>
            <a:r>
              <a:rPr lang="en-US" dirty="0" smtClean="0"/>
              <a:t>Because the Lord has anointed me</a:t>
            </a:r>
          </a:p>
          <a:p>
            <a:r>
              <a:rPr lang="en-US" dirty="0" smtClean="0"/>
              <a:t>To bring good news to the afflicted; </a:t>
            </a:r>
          </a:p>
          <a:p>
            <a:r>
              <a:rPr lang="en-US" dirty="0" smtClean="0"/>
              <a:t>He has sent me to bind up the brokenhearted, </a:t>
            </a:r>
          </a:p>
          <a:p>
            <a:r>
              <a:rPr lang="en-US" dirty="0" smtClean="0"/>
              <a:t>To proclaim liberty to the captives</a:t>
            </a:r>
          </a:p>
          <a:p>
            <a:r>
              <a:rPr lang="en-US" dirty="0" smtClean="0"/>
              <a:t>And freedom to prisoners; </a:t>
            </a:r>
          </a:p>
          <a:p>
            <a:r>
              <a:rPr lang="en-US" dirty="0" smtClean="0"/>
              <a:t>To proclaim the favorable year of the Lord </a:t>
            </a:r>
          </a:p>
          <a:p>
            <a:r>
              <a:rPr lang="en-US" dirty="0" smtClean="0"/>
              <a:t>And the day of vengeance of our God; </a:t>
            </a:r>
          </a:p>
          <a:p>
            <a:r>
              <a:rPr lang="en-US" dirty="0" smtClean="0"/>
              <a:t>To comfort all who mourn, </a:t>
            </a:r>
          </a:p>
          <a:p>
            <a:r>
              <a:rPr lang="en-US" dirty="0" smtClean="0"/>
              <a:t>To grant to those who mourn in Zion, </a:t>
            </a:r>
          </a:p>
          <a:p>
            <a:r>
              <a:rPr lang="en-US" dirty="0" smtClean="0"/>
              <a:t>Giving them a garland instead of ashes, </a:t>
            </a:r>
          </a:p>
          <a:p>
            <a:r>
              <a:rPr lang="en-US" dirty="0" smtClean="0"/>
              <a:t>The oil of gladness instead of mourning, </a:t>
            </a:r>
          </a:p>
          <a:p>
            <a:r>
              <a:rPr lang="en-US" dirty="0" smtClean="0"/>
              <a:t>The mantle of praise instead of a spirit of fainting. </a:t>
            </a:r>
          </a:p>
          <a:p>
            <a:r>
              <a:rPr lang="en-US" dirty="0" smtClean="0"/>
              <a:t>So they will be called oaks of righteousness, </a:t>
            </a:r>
          </a:p>
          <a:p>
            <a:r>
              <a:rPr lang="en-US" dirty="0" smtClean="0"/>
              <a:t>The planting of the Lord, that He may be glorified.” – Isaiah 61:1-3</a:t>
            </a:r>
          </a:p>
        </p:txBody>
      </p:sp>
    </p:spTree>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2"/>
          </p:nvPr>
        </p:nvSpPr>
        <p:spPr>
          <a:xfrm>
            <a:off x="4648200" y="5029200"/>
            <a:ext cx="1981200" cy="1129210"/>
          </a:xfrm>
        </p:spPr>
        <p:txBody>
          <a:bodyPr>
            <a:normAutofit fontScale="92500" lnSpcReduction="20000"/>
          </a:bodyPr>
          <a:lstStyle/>
          <a:p>
            <a:pPr algn="ctr"/>
            <a:r>
              <a:rPr lang="en-US" b="1" dirty="0" smtClean="0">
                <a:solidFill>
                  <a:schemeClr val="bg1">
                    <a:lumMod val="65000"/>
                  </a:schemeClr>
                </a:solidFill>
              </a:rPr>
              <a:t>…and perhaps to consider giving 2 years of your life to join us in this mission. </a:t>
            </a:r>
            <a:endParaRPr lang="en-US" b="1" dirty="0">
              <a:solidFill>
                <a:schemeClr val="bg1">
                  <a:lumMod val="65000"/>
                </a:schemeClr>
              </a:solidFill>
            </a:endParaRPr>
          </a:p>
        </p:txBody>
      </p:sp>
      <p:sp>
        <p:nvSpPr>
          <p:cNvPr id="5" name="Text Placeholder 4"/>
          <p:cNvSpPr>
            <a:spLocks noGrp="1"/>
          </p:cNvSpPr>
          <p:nvPr>
            <p:ph type="body" sz="quarter" idx="20"/>
          </p:nvPr>
        </p:nvSpPr>
        <p:spPr>
          <a:xfrm>
            <a:off x="4724400" y="990600"/>
            <a:ext cx="1905000" cy="914400"/>
          </a:xfrm>
        </p:spPr>
        <p:txBody>
          <a:bodyPr/>
          <a:lstStyle/>
          <a:p>
            <a:pPr algn="ctr"/>
            <a:r>
              <a:rPr lang="en-US" b="1" dirty="0" smtClean="0">
                <a:solidFill>
                  <a:schemeClr val="bg1">
                    <a:lumMod val="65000"/>
                  </a:schemeClr>
                </a:solidFill>
              </a:rPr>
              <a:t>…with</a:t>
            </a:r>
            <a:r>
              <a:rPr lang="en-US" b="1" dirty="0" smtClean="0">
                <a:solidFill>
                  <a:schemeClr val="bg1">
                    <a:lumMod val="65000"/>
                  </a:schemeClr>
                </a:solidFill>
              </a:rPr>
              <a:t> many moving parts…</a:t>
            </a:r>
            <a:endParaRPr lang="en-US" b="1" dirty="0">
              <a:solidFill>
                <a:schemeClr val="bg1">
                  <a:lumMod val="65000"/>
                </a:schemeClr>
              </a:solidFill>
            </a:endParaRPr>
          </a:p>
        </p:txBody>
      </p:sp>
      <p:pic>
        <p:nvPicPr>
          <p:cNvPr id="20" name="Picture Placeholder 1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648200" y="2438400"/>
            <a:ext cx="2070100" cy="1994990"/>
          </a:xfrm>
        </p:spPr>
      </p:pic>
      <p:pic>
        <p:nvPicPr>
          <p:cNvPr id="21" name="Picture Placeholder 20"/>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6858000" y="291009"/>
            <a:ext cx="2059858" cy="1997633"/>
          </a:xfrm>
        </p:spPr>
      </p:pic>
      <p:sp>
        <p:nvSpPr>
          <p:cNvPr id="9" name="Text Placeholder 8"/>
          <p:cNvSpPr>
            <a:spLocks noGrp="1"/>
          </p:cNvSpPr>
          <p:nvPr>
            <p:ph type="body" sz="quarter" idx="18"/>
          </p:nvPr>
        </p:nvSpPr>
        <p:spPr>
          <a:xfrm>
            <a:off x="304800" y="989272"/>
            <a:ext cx="1905000" cy="914400"/>
          </a:xfrm>
        </p:spPr>
        <p:txBody>
          <a:bodyPr/>
          <a:lstStyle/>
          <a:p>
            <a:pPr algn="ctr"/>
            <a:r>
              <a:rPr lang="en-US" b="1" dirty="0" smtClean="0">
                <a:solidFill>
                  <a:schemeClr val="bg1">
                    <a:lumMod val="65000"/>
                  </a:schemeClr>
                </a:solidFill>
              </a:rPr>
              <a:t>A journey…</a:t>
            </a:r>
            <a:endParaRPr lang="en-US" b="1" dirty="0">
              <a:solidFill>
                <a:schemeClr val="bg1">
                  <a:lumMod val="65000"/>
                </a:schemeClr>
              </a:solidFill>
            </a:endParaRPr>
          </a:p>
        </p:txBody>
      </p:sp>
      <p:pic>
        <p:nvPicPr>
          <p:cNvPr id="23" name="Picture Placeholder 22"/>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a:xfrm>
            <a:off x="2438400" y="304800"/>
            <a:ext cx="2059858" cy="1981200"/>
          </a:xfrm>
        </p:spPr>
      </p:pic>
      <p:sp>
        <p:nvSpPr>
          <p:cNvPr id="13" name="Text Placeholder 12"/>
          <p:cNvSpPr>
            <a:spLocks noGrp="1"/>
          </p:cNvSpPr>
          <p:nvPr>
            <p:ph type="body" sz="quarter" idx="24"/>
          </p:nvPr>
        </p:nvSpPr>
        <p:spPr>
          <a:xfrm>
            <a:off x="2517057" y="3110410"/>
            <a:ext cx="1905000" cy="914400"/>
          </a:xfrm>
        </p:spPr>
        <p:txBody>
          <a:bodyPr/>
          <a:lstStyle/>
          <a:p>
            <a:pPr algn="ctr"/>
            <a:r>
              <a:rPr lang="en-US" b="1" dirty="0" smtClean="0">
                <a:solidFill>
                  <a:schemeClr val="bg1">
                    <a:lumMod val="65000"/>
                  </a:schemeClr>
                </a:solidFill>
              </a:rPr>
              <a:t>…built upon Jesus Christ…</a:t>
            </a:r>
            <a:endParaRPr lang="en-US" b="1" dirty="0">
              <a:solidFill>
                <a:schemeClr val="bg1">
                  <a:lumMod val="65000"/>
                </a:schemeClr>
              </a:solidFill>
            </a:endParaRPr>
          </a:p>
        </p:txBody>
      </p:sp>
      <p:sp>
        <p:nvSpPr>
          <p:cNvPr id="15" name="Text Placeholder 14"/>
          <p:cNvSpPr>
            <a:spLocks noGrp="1"/>
          </p:cNvSpPr>
          <p:nvPr>
            <p:ph type="body" sz="quarter" idx="26"/>
          </p:nvPr>
        </p:nvSpPr>
        <p:spPr>
          <a:xfrm>
            <a:off x="6936657" y="3124200"/>
            <a:ext cx="1905000" cy="914400"/>
          </a:xfrm>
        </p:spPr>
        <p:txBody>
          <a:bodyPr/>
          <a:lstStyle/>
          <a:p>
            <a:pPr algn="ctr"/>
            <a:r>
              <a:rPr lang="en-US" b="1" dirty="0" smtClean="0">
                <a:solidFill>
                  <a:schemeClr val="bg1">
                    <a:lumMod val="65000"/>
                  </a:schemeClr>
                </a:solidFill>
              </a:rPr>
              <a:t>…and his Body, the Church.</a:t>
            </a:r>
            <a:endParaRPr lang="en-US" b="1" dirty="0">
              <a:solidFill>
                <a:schemeClr val="bg1">
                  <a:lumMod val="65000"/>
                </a:schemeClr>
              </a:solidFill>
            </a:endParaRPr>
          </a:p>
        </p:txBody>
      </p:sp>
      <p:pic>
        <p:nvPicPr>
          <p:cNvPr id="25" name="Picture Placeholder 24"/>
          <p:cNvPicPr>
            <a:picLocks noGrp="1" noChangeAspect="1"/>
          </p:cNvPicPr>
          <p:nvPr>
            <p:ph type="pic" sz="quarter" idx="27"/>
          </p:nvPr>
        </p:nvPicPr>
        <p:blipFill>
          <a:blip r:embed="rId6" cstate="email">
            <a:extLst>
              <a:ext uri="{28A0092B-C50C-407E-A947-70E740481C1C}">
                <a14:useLocalDpi xmlns:a14="http://schemas.microsoft.com/office/drawing/2010/main"/>
              </a:ext>
            </a:extLst>
          </a:blip>
          <a:srcRect/>
          <a:stretch>
            <a:fillRect/>
          </a:stretch>
        </p:blipFill>
        <p:spPr/>
      </p:pic>
      <p:sp>
        <p:nvSpPr>
          <p:cNvPr id="19" name="Text Placeholder 18"/>
          <p:cNvSpPr>
            <a:spLocks noGrp="1"/>
          </p:cNvSpPr>
          <p:nvPr>
            <p:ph type="body" sz="quarter" idx="30"/>
          </p:nvPr>
        </p:nvSpPr>
        <p:spPr>
          <a:xfrm>
            <a:off x="304800" y="5029200"/>
            <a:ext cx="1905000" cy="1143000"/>
          </a:xfrm>
        </p:spPr>
        <p:txBody>
          <a:bodyPr>
            <a:normAutofit fontScale="92500" lnSpcReduction="20000"/>
          </a:bodyPr>
          <a:lstStyle/>
          <a:p>
            <a:pPr algn="ctr"/>
            <a:r>
              <a:rPr lang="en-US" b="1" dirty="0" smtClean="0">
                <a:solidFill>
                  <a:schemeClr val="bg1">
                    <a:lumMod val="65000"/>
                  </a:schemeClr>
                </a:solidFill>
              </a:rPr>
              <a:t>We need you to help us understand how to strengthen this educational model…</a:t>
            </a:r>
            <a:endParaRPr lang="en-US" b="1" dirty="0">
              <a:solidFill>
                <a:schemeClr val="bg1">
                  <a:lumMod val="65000"/>
                </a:schemeClr>
              </a:solidFill>
            </a:endParaRPr>
          </a:p>
        </p:txBody>
      </p:sp>
      <p:pic>
        <p:nvPicPr>
          <p:cNvPr id="6" name="Picture Placeholder 5"/>
          <p:cNvPicPr>
            <a:picLocks noGrp="1" noChangeAspect="1"/>
          </p:cNvPicPr>
          <p:nvPr>
            <p:ph type="pic" sz="quarter" idx="28"/>
          </p:nvPr>
        </p:nvPicPr>
        <p:blipFill>
          <a:blip r:embed="rId7">
            <a:grayscl/>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21"/>
          </p:nvPr>
        </p:nvPicPr>
        <p:blipFill rotWithShape="1">
          <a:blip r:embed="rId8" cstate="email">
            <a:extLst>
              <a:ext uri="{28A0092B-C50C-407E-A947-70E740481C1C}">
                <a14:useLocalDpi xmlns:a14="http://schemas.microsoft.com/office/drawing/2010/main"/>
              </a:ext>
            </a:extLst>
          </a:blip>
          <a:srcRect/>
          <a:stretch/>
        </p:blipFill>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childTnLst>
                                </p:cTn>
                              </p:par>
                              <p:par>
                                <p:cTn id="9" presetID="45" presetClass="entr" presetSubtype="0" fill="hold" grpId="0"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anim calcmode="lin" valueType="num">
                                      <p:cBhvr>
                                        <p:cTn id="12" dur="25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3" dur="25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450"/>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50" fill="hold"/>
                                        <p:tgtEl>
                                          <p:spTgt spid="23"/>
                                        </p:tgtEl>
                                        <p:attrNameLst>
                                          <p:attrName>ppt_w</p:attrName>
                                        </p:attrNameLst>
                                      </p:cBhvr>
                                      <p:tavLst>
                                        <p:tav tm="0">
                                          <p:val>
                                            <p:fltVal val="0"/>
                                          </p:val>
                                        </p:tav>
                                        <p:tav tm="100000">
                                          <p:val>
                                            <p:strVal val="#ppt_w"/>
                                          </p:val>
                                        </p:tav>
                                      </p:tavLst>
                                    </p:anim>
                                    <p:anim calcmode="lin" valueType="num">
                                      <p:cBhvr>
                                        <p:cTn id="18" dur="250" fill="hold"/>
                                        <p:tgtEl>
                                          <p:spTgt spid="23"/>
                                        </p:tgtEl>
                                        <p:attrNameLst>
                                          <p:attrName>ppt_h</p:attrName>
                                        </p:attrNameLst>
                                      </p:cBhvr>
                                      <p:tavLst>
                                        <p:tav tm="0">
                                          <p:val>
                                            <p:fltVal val="0"/>
                                          </p:val>
                                        </p:tav>
                                        <p:tav tm="100000">
                                          <p:val>
                                            <p:strVal val="#ppt_h"/>
                                          </p:val>
                                        </p:tav>
                                      </p:tavLst>
                                    </p:anim>
                                  </p:childTnLst>
                                </p:cTn>
                              </p:par>
                              <p:par>
                                <p:cTn id="19" presetID="45" presetClass="entr" presetSubtype="0" fill="hold" grpId="0" nodeType="withEffect">
                                  <p:stCondLst>
                                    <p:cond delay="0"/>
                                  </p:stCondLst>
                                  <p:iterate type="lt">
                                    <p:tmPct val="75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50"/>
                                        <p:tgtEl>
                                          <p:spTgt spid="15">
                                            <p:txEl>
                                              <p:pRg st="0" end="0"/>
                                            </p:txEl>
                                          </p:spTgt>
                                        </p:tgtEl>
                                      </p:cBhvr>
                                    </p:animEffect>
                                    <p:anim calcmode="lin" valueType="num">
                                      <p:cBhvr>
                                        <p:cTn id="22" dur="25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3" dur="25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1094"/>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childTnLst>
                                </p:cTn>
                              </p:par>
                              <p:par>
                                <p:cTn id="29" presetID="45" presetClass="entr" presetSubtype="0" fill="hold" grpId="0" nodeType="withEffect">
                                  <p:stCondLst>
                                    <p:cond delay="0"/>
                                  </p:stCondLst>
                                  <p:iterate type="lt">
                                    <p:tmPct val="16667"/>
                                  </p:iterate>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50"/>
                                        <p:tgtEl>
                                          <p:spTgt spid="5">
                                            <p:txEl>
                                              <p:pRg st="0" end="0"/>
                                            </p:txEl>
                                          </p:spTgt>
                                        </p:tgtEl>
                                      </p:cBhvr>
                                    </p:animEffect>
                                    <p:anim calcmode="lin" valueType="num">
                                      <p:cBhvr>
                                        <p:cTn id="32"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3" dur="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4" fill="hold">
                            <p:stCondLst>
                              <p:cond delay="2177"/>
                            </p:stCondLst>
                            <p:childTnLst>
                              <p:par>
                                <p:cTn id="35" presetID="23" presetClass="entr" presetSubtype="16" fill="hold" nodeType="after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p:cTn id="37" dur="300" fill="hold"/>
                                        <p:tgtEl>
                                          <p:spTgt spid="6">
                                            <p:bg/>
                                          </p:spTgt>
                                        </p:tgtEl>
                                        <p:attrNameLst>
                                          <p:attrName>ppt_w</p:attrName>
                                        </p:attrNameLst>
                                      </p:cBhvr>
                                      <p:tavLst>
                                        <p:tav tm="0">
                                          <p:val>
                                            <p:fltVal val="0"/>
                                          </p:val>
                                        </p:tav>
                                        <p:tav tm="100000">
                                          <p:val>
                                            <p:strVal val="#ppt_w"/>
                                          </p:val>
                                        </p:tav>
                                      </p:tavLst>
                                    </p:anim>
                                    <p:anim calcmode="lin" valueType="num">
                                      <p:cBhvr>
                                        <p:cTn id="38" dur="300" fill="hold"/>
                                        <p:tgtEl>
                                          <p:spTgt spid="6">
                                            <p:bg/>
                                          </p:spTgt>
                                        </p:tgtEl>
                                        <p:attrNameLst>
                                          <p:attrName>ppt_h</p:attrName>
                                        </p:attrNameLst>
                                      </p:cBhvr>
                                      <p:tavLst>
                                        <p:tav tm="0">
                                          <p:val>
                                            <p:fltVal val="0"/>
                                          </p:val>
                                        </p:tav>
                                        <p:tav tm="100000">
                                          <p:val>
                                            <p:strVal val="#ppt_h"/>
                                          </p:val>
                                        </p:tav>
                                      </p:tavLst>
                                    </p:anim>
                                  </p:childTnLst>
                                </p:cTn>
                              </p:par>
                              <p:par>
                                <p:cTn id="39" presetID="45" presetClass="entr" presetSubtype="0" fill="hold" grpId="0" nodeType="withEffect">
                                  <p:stCondLst>
                                    <p:cond delay="0"/>
                                  </p:stCondLst>
                                  <p:iterate type="lt">
                                    <p:tmPct val="20000"/>
                                  </p:iterate>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250"/>
                                        <p:tgtEl>
                                          <p:spTgt spid="3">
                                            <p:txEl>
                                              <p:pRg st="0" end="0"/>
                                            </p:txEl>
                                          </p:spTgt>
                                        </p:tgtEl>
                                      </p:cBhvr>
                                    </p:animEffect>
                                    <p:anim calcmode="lin" valueType="num">
                                      <p:cBhvr>
                                        <p:cTn id="42" dur="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43" dur="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5627"/>
                            </p:stCondLst>
                            <p:childTnLst>
                              <p:par>
                                <p:cTn id="45" presetID="2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childTnLst>
                                </p:cTn>
                              </p:par>
                              <p:par>
                                <p:cTn id="49" presetID="45" presetClass="entr" presetSubtype="0" fill="hold" grpId="0" nodeType="withEffect">
                                  <p:stCondLst>
                                    <p:cond delay="0"/>
                                  </p:stCondLst>
                                  <p:iterate type="lt">
                                    <p:tmPct val="14286"/>
                                  </p:iterate>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250"/>
                                        <p:tgtEl>
                                          <p:spTgt spid="19">
                                            <p:txEl>
                                              <p:pRg st="0" end="0"/>
                                            </p:txEl>
                                          </p:spTgt>
                                        </p:tgtEl>
                                      </p:cBhvr>
                                    </p:animEffect>
                                    <p:anim calcmode="lin" valueType="num">
                                      <p:cBhvr>
                                        <p:cTn id="52"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53"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54" fill="hold">
                            <p:stCondLst>
                              <p:cond delay="8091"/>
                            </p:stCondLst>
                            <p:childTnLst>
                              <p:par>
                                <p:cTn id="55" presetID="23" presetClass="entr" presetSubtype="16" fill="hold" nodeType="afterEffect">
                                  <p:stCondLst>
                                    <p:cond delay="0"/>
                                  </p:stCondLst>
                                  <p:childTnLst>
                                    <p:set>
                                      <p:cBhvr>
                                        <p:cTn id="56" dur="1" fill="hold">
                                          <p:stCondLst>
                                            <p:cond delay="0"/>
                                          </p:stCondLst>
                                        </p:cTn>
                                        <p:tgtEl>
                                          <p:spTgt spid="4">
                                            <p:bg/>
                                          </p:spTgt>
                                        </p:tgtEl>
                                        <p:attrNameLst>
                                          <p:attrName>style.visibility</p:attrName>
                                        </p:attrNameLst>
                                      </p:cBhvr>
                                      <p:to>
                                        <p:strVal val="visible"/>
                                      </p:to>
                                    </p:set>
                                    <p:anim calcmode="lin" valueType="num">
                                      <p:cBhvr>
                                        <p:cTn id="57" dur="300" fill="hold"/>
                                        <p:tgtEl>
                                          <p:spTgt spid="4">
                                            <p:bg/>
                                          </p:spTgt>
                                        </p:tgtEl>
                                        <p:attrNameLst>
                                          <p:attrName>ppt_w</p:attrName>
                                        </p:attrNameLst>
                                      </p:cBhvr>
                                      <p:tavLst>
                                        <p:tav tm="0">
                                          <p:val>
                                            <p:fltVal val="0"/>
                                          </p:val>
                                        </p:tav>
                                        <p:tav tm="100000">
                                          <p:val>
                                            <p:strVal val="#ppt_w"/>
                                          </p:val>
                                        </p:tav>
                                      </p:tavLst>
                                    </p:anim>
                                    <p:anim calcmode="lin" valueType="num">
                                      <p:cBhvr>
                                        <p:cTn id="58" dur="300" fill="hold"/>
                                        <p:tgtEl>
                                          <p:spTgt spid="4">
                                            <p:bg/>
                                          </p:spTgt>
                                        </p:tgtEl>
                                        <p:attrNameLst>
                                          <p:attrName>ppt_h</p:attrName>
                                        </p:attrNameLst>
                                      </p:cBhvr>
                                      <p:tavLst>
                                        <p:tav tm="0">
                                          <p:val>
                                            <p:fltVal val="0"/>
                                          </p:val>
                                        </p:tav>
                                        <p:tav tm="100000">
                                          <p:val>
                                            <p:strVal val="#ppt_h"/>
                                          </p:val>
                                        </p:tav>
                                      </p:tavLst>
                                    </p:anim>
                                  </p:childTnLst>
                                </p:cTn>
                              </p:par>
                              <p:par>
                                <p:cTn id="59" presetID="45" presetClass="entr" presetSubtype="0" fill="hold" grpId="0" nodeType="withEffect">
                                  <p:stCondLst>
                                    <p:cond delay="0"/>
                                  </p:stCondLst>
                                  <p:iterate type="lt">
                                    <p:tmPct val="14286"/>
                                  </p:iterate>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250"/>
                                        <p:tgtEl>
                                          <p:spTgt spid="13">
                                            <p:txEl>
                                              <p:pRg st="0" end="0"/>
                                            </p:txEl>
                                          </p:spTgt>
                                        </p:tgtEl>
                                      </p:cBhvr>
                                    </p:animEffect>
                                    <p:anim calcmode="lin" valueType="num">
                                      <p:cBhvr>
                                        <p:cTn id="62"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63"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9" grpId="0" build="p"/>
      <p:bldP spid="13" grpId="0" build="p" autoUpdateAnimBg="0"/>
      <p:bldP spid="15" grpId="0" build="p" autoUpdateAnimBg="0"/>
      <p:bldP spid="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971800" y="2590800"/>
            <a:ext cx="2865120" cy="695325"/>
          </a:xfrm>
          <a:prstGeom prst="rect">
            <a:avLst/>
          </a:prstGeom>
        </p:spPr>
      </p:pic>
      <p:sp>
        <p:nvSpPr>
          <p:cNvPr id="4" name="TextBox 3"/>
          <p:cNvSpPr txBox="1"/>
          <p:nvPr/>
        </p:nvSpPr>
        <p:spPr>
          <a:xfrm>
            <a:off x="2030619" y="3581400"/>
            <a:ext cx="4867701" cy="1477328"/>
          </a:xfrm>
          <a:prstGeom prst="rect">
            <a:avLst/>
          </a:prstGeom>
          <a:noFill/>
        </p:spPr>
        <p:txBody>
          <a:bodyPr wrap="none" rtlCol="0">
            <a:spAutoFit/>
          </a:bodyPr>
          <a:lstStyle/>
          <a:p>
            <a:pPr algn="ctr"/>
            <a:r>
              <a:rPr lang="en-US" dirty="0" smtClean="0"/>
              <a:t>Learn more at </a:t>
            </a:r>
            <a:r>
              <a:rPr lang="en-US" dirty="0" smtClean="0">
                <a:hlinkClick r:id="rId3"/>
              </a:rPr>
              <a:t>http://cacheglobal.net</a:t>
            </a:r>
            <a:r>
              <a:rPr lang="en-US" dirty="0" smtClean="0"/>
              <a:t>.</a:t>
            </a:r>
          </a:p>
          <a:p>
            <a:pPr algn="ctr"/>
            <a:endParaRPr lang="en-US" dirty="0" smtClean="0"/>
          </a:p>
          <a:p>
            <a:pPr algn="ctr"/>
            <a:r>
              <a:rPr lang="en-US" dirty="0" smtClean="0"/>
              <a:t>Or </a:t>
            </a:r>
          </a:p>
          <a:p>
            <a:pPr algn="ctr"/>
            <a:endParaRPr lang="en-US" dirty="0" smtClean="0"/>
          </a:p>
          <a:p>
            <a:pPr algn="ctr"/>
            <a:r>
              <a:rPr lang="en-US" dirty="0" smtClean="0"/>
              <a:t>Contact me at </a:t>
            </a:r>
            <a:r>
              <a:rPr lang="en-US" dirty="0" smtClean="0">
                <a:hlinkClick r:id="rId4"/>
              </a:rPr>
              <a:t>amanda.sanchez@cacheglobal.net</a:t>
            </a:r>
            <a:r>
              <a:rPr lang="en-US" dirty="0" smtClean="0"/>
              <a:t>. </a:t>
            </a:r>
            <a:endParaRPr lang="en-US" dirty="0"/>
          </a:p>
        </p:txBody>
      </p:sp>
    </p:spTree>
    <p:extLst>
      <p:ext uri="{BB962C8B-B14F-4D97-AF65-F5344CB8AC3E}">
        <p14:creationId xmlns:p14="http://schemas.microsoft.com/office/powerpoint/2010/main" val="6381416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Amanda </a:t>
            </a:r>
            <a:br>
              <a:rPr lang="en-US" dirty="0" smtClean="0"/>
            </a:br>
            <a:r>
              <a:rPr lang="en-US" dirty="0" smtClean="0"/>
              <a:t>Sanchez, Ph.D. </a:t>
            </a:r>
            <a:endParaRPr lang="en-US" dirty="0"/>
          </a:p>
        </p:txBody>
      </p:sp>
      <p:sp>
        <p:nvSpPr>
          <p:cNvPr id="3" name="Text Placeholder 2"/>
          <p:cNvSpPr>
            <a:spLocks noGrp="1"/>
          </p:cNvSpPr>
          <p:nvPr>
            <p:ph type="body" idx="1"/>
          </p:nvPr>
        </p:nvSpPr>
        <p:spPr/>
        <p:txBody>
          <a:bodyPr/>
          <a:lstStyle/>
          <a:p>
            <a:r>
              <a:rPr lang="en-US" dirty="0" smtClean="0"/>
              <a:t>B.A., Pepperdine University</a:t>
            </a:r>
          </a:p>
          <a:p>
            <a:r>
              <a:rPr lang="en-US" dirty="0" smtClean="0"/>
              <a:t>M.Ed., Vanderbilt University</a:t>
            </a:r>
          </a:p>
          <a:p>
            <a:r>
              <a:rPr lang="en-US" dirty="0" smtClean="0"/>
              <a:t>Ph.D., University of Minnesota</a:t>
            </a:r>
          </a:p>
          <a:p>
            <a:r>
              <a:rPr lang="en-US" dirty="0" smtClean="0"/>
              <a:t>Executive Director of </a:t>
            </a:r>
            <a:r>
              <a:rPr lang="en-US" dirty="0" err="1" smtClean="0"/>
              <a:t>CaCHE</a:t>
            </a:r>
            <a:r>
              <a:rPr lang="en-US" dirty="0" smtClean="0"/>
              <a:t> </a:t>
            </a:r>
          </a:p>
          <a:p>
            <a:endParaRPr lang="en-US" dirty="0"/>
          </a:p>
        </p:txBody>
      </p:sp>
      <p:pic>
        <p:nvPicPr>
          <p:cNvPr id="4" name="Picture 3" descr="IMG_11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52400"/>
            <a:ext cx="4196575" cy="5349003"/>
          </a:xfrm>
          <a:prstGeom prst="rect">
            <a:avLst/>
          </a:prstGeom>
        </p:spPr>
      </p:pic>
    </p:spTree>
    <p:extLst>
      <p:ext uri="{BB962C8B-B14F-4D97-AF65-F5344CB8AC3E}">
        <p14:creationId xmlns:p14="http://schemas.microsoft.com/office/powerpoint/2010/main" val="92857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62000" y="1752600"/>
            <a:ext cx="7696200" cy="5029200"/>
          </a:xfrm>
          <a:prstGeom prst="rect">
            <a:avLst/>
          </a:prstGeom>
          <a:noFill/>
        </p:spPr>
        <p:txBody>
          <a:bodyPr wrap="square" rtlCol="0">
            <a:normAutofit/>
          </a:bodyPr>
          <a:lstStyle/>
          <a:p>
            <a:r>
              <a:rPr lang="en-US" sz="2400" b="1" dirty="0" smtClean="0">
                <a:solidFill>
                  <a:srgbClr val="FC7500"/>
                </a:solidFill>
              </a:rPr>
              <a:t>Theology of Education </a:t>
            </a:r>
          </a:p>
          <a:p>
            <a:endParaRPr lang="en-US" sz="2400" b="1" dirty="0" smtClean="0">
              <a:solidFill>
                <a:srgbClr val="FC7500"/>
              </a:solidFill>
            </a:endParaRPr>
          </a:p>
          <a:p>
            <a:r>
              <a:rPr lang="en-US" sz="2400" dirty="0" smtClean="0"/>
              <a:t>	Habakkuk 2:14</a:t>
            </a:r>
          </a:p>
          <a:p>
            <a:r>
              <a:rPr lang="en-US" sz="2400" dirty="0" smtClean="0"/>
              <a:t>	Education for the purpose of making disciples</a:t>
            </a:r>
          </a:p>
          <a:p>
            <a:r>
              <a:rPr lang="en-US" sz="2400" dirty="0" smtClean="0"/>
              <a:t>	The Role of the Church (Eph. 1:22, 3:10)</a:t>
            </a:r>
          </a:p>
          <a:p>
            <a:r>
              <a:rPr lang="en-US" sz="2400" dirty="0"/>
              <a:t>	</a:t>
            </a:r>
          </a:p>
          <a:p>
            <a:r>
              <a:rPr lang="en-US" sz="2400" b="1" dirty="0" smtClean="0">
                <a:solidFill>
                  <a:srgbClr val="FC7500"/>
                </a:solidFill>
              </a:rPr>
              <a:t>Theology of Vocational </a:t>
            </a:r>
            <a:r>
              <a:rPr lang="en-US" sz="2400" b="1" dirty="0">
                <a:solidFill>
                  <a:srgbClr val="FC7500"/>
                </a:solidFill>
              </a:rPr>
              <a:t>Education </a:t>
            </a:r>
            <a:endParaRPr lang="en-US" sz="2400" b="1" dirty="0" smtClean="0">
              <a:solidFill>
                <a:srgbClr val="FC7500"/>
              </a:solidFill>
            </a:endParaRPr>
          </a:p>
          <a:p>
            <a:endParaRPr lang="en-US" sz="2400" b="1" dirty="0" smtClean="0">
              <a:solidFill>
                <a:srgbClr val="FC7500"/>
              </a:solidFill>
            </a:endParaRPr>
          </a:p>
          <a:p>
            <a:r>
              <a:rPr lang="en-US" sz="2400" dirty="0" smtClean="0"/>
              <a:t>	The Hebrew concept of </a:t>
            </a:r>
            <a:r>
              <a:rPr lang="en-US" sz="2400" i="1" dirty="0" err="1" smtClean="0"/>
              <a:t>Avodah</a:t>
            </a:r>
            <a:endParaRPr lang="en-US" sz="2400" i="1" dirty="0" smtClean="0"/>
          </a:p>
          <a:p>
            <a:r>
              <a:rPr lang="en-US" sz="2400" i="1" dirty="0"/>
              <a:t>	</a:t>
            </a:r>
            <a:r>
              <a:rPr lang="en-US" sz="2400" dirty="0" smtClean="0"/>
              <a:t>The Patriarchs, Exodus 36:1-2, 1 Chronicles 28:21</a:t>
            </a:r>
          </a:p>
          <a:p>
            <a:r>
              <a:rPr lang="en-US" sz="2400" dirty="0"/>
              <a:t>	</a:t>
            </a:r>
            <a:r>
              <a:rPr lang="en-US" sz="2400" dirty="0" smtClean="0"/>
              <a:t>1 Corinthians 7:17-24, 10:31; Colossians 3:17</a:t>
            </a:r>
          </a:p>
          <a:p>
            <a:r>
              <a:rPr lang="en-US" sz="2400" dirty="0"/>
              <a:t>	</a:t>
            </a:r>
            <a:r>
              <a:rPr lang="en-US" sz="2400" dirty="0" smtClean="0"/>
              <a:t> </a:t>
            </a:r>
            <a:endParaRPr lang="en-US" sz="2400" dirty="0"/>
          </a:p>
          <a:p>
            <a:endParaRPr lang="en-US" sz="2400" b="1" dirty="0">
              <a:solidFill>
                <a:srgbClr val="FC7500"/>
              </a:solidFill>
            </a:endParaRPr>
          </a:p>
          <a:p>
            <a:endParaRPr lang="en-US" sz="2400" dirty="0"/>
          </a:p>
        </p:txBody>
      </p:sp>
      <p:sp>
        <p:nvSpPr>
          <p:cNvPr id="24" name="TextBox 23"/>
          <p:cNvSpPr txBox="1"/>
          <p:nvPr/>
        </p:nvSpPr>
        <p:spPr>
          <a:xfrm>
            <a:off x="295275" y="549932"/>
            <a:ext cx="7443216" cy="400110"/>
          </a:xfrm>
          <a:prstGeom prst="rect">
            <a:avLst/>
          </a:prstGeom>
          <a:solidFill>
            <a:schemeClr val="tx1">
              <a:lumMod val="95000"/>
              <a:lumOff val="5000"/>
              <a:alpha val="55000"/>
            </a:schemeClr>
          </a:solidFill>
        </p:spPr>
        <p:txBody>
          <a:bodyPr wrap="square" rtlCol="0">
            <a:spAutoFit/>
          </a:bodyPr>
          <a:lstStyle/>
          <a:p>
            <a:r>
              <a:rPr lang="en-US" sz="2000" dirty="0" smtClean="0">
                <a:solidFill>
                  <a:schemeClr val="bg1"/>
                </a:solidFill>
              </a:rPr>
              <a:t>A Biblical Basis for Vocational Education </a:t>
            </a:r>
            <a:endParaRPr 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1371600"/>
            <a:ext cx="4419600" cy="4953000"/>
          </a:xfrm>
          <a:prstGeom prst="rect">
            <a:avLst/>
          </a:prstGeom>
          <a:noFill/>
        </p:spPr>
        <p:txBody>
          <a:bodyPr wrap="square" rtlCol="0">
            <a:normAutofit fontScale="92500"/>
          </a:bodyPr>
          <a:lstStyle/>
          <a:p>
            <a:r>
              <a:rPr lang="en-US" sz="2400" b="1" dirty="0" smtClean="0">
                <a:solidFill>
                  <a:srgbClr val="FC7500"/>
                </a:solidFill>
              </a:rPr>
              <a:t>Moving from fragmentation to </a:t>
            </a:r>
            <a:r>
              <a:rPr lang="en-US" sz="2400" b="1" dirty="0" err="1" smtClean="0">
                <a:solidFill>
                  <a:srgbClr val="FC7500"/>
                </a:solidFill>
              </a:rPr>
              <a:t>wholism</a:t>
            </a:r>
            <a:r>
              <a:rPr lang="en-US" sz="2400" b="1" dirty="0" smtClean="0">
                <a:solidFill>
                  <a:srgbClr val="FC7500"/>
                </a:solidFill>
              </a:rPr>
              <a:t>: </a:t>
            </a:r>
            <a:r>
              <a:rPr lang="en-US" sz="2400" dirty="0" smtClean="0"/>
              <a:t>reintroducing our students to the reason they were created…</a:t>
            </a:r>
          </a:p>
          <a:p>
            <a:endParaRPr lang="en-US" sz="2400" dirty="0"/>
          </a:p>
          <a:p>
            <a:pPr marL="342900" indent="-342900">
              <a:buFontTx/>
              <a:buChar char="-"/>
            </a:pPr>
            <a:r>
              <a:rPr lang="en-US" sz="2400" dirty="0" smtClean="0"/>
              <a:t>To be known by their Creator (chosen child of God)</a:t>
            </a:r>
          </a:p>
          <a:p>
            <a:pPr marL="342900" indent="-342900">
              <a:buFontTx/>
              <a:buChar char="-"/>
            </a:pPr>
            <a:r>
              <a:rPr lang="en-US" sz="2400" dirty="0" smtClean="0"/>
              <a:t>To know their Creator (close relationship with him)</a:t>
            </a:r>
          </a:p>
          <a:p>
            <a:pPr marL="342900" indent="-342900">
              <a:buFontTx/>
              <a:buChar char="-"/>
            </a:pPr>
            <a:r>
              <a:rPr lang="en-US" sz="2400" dirty="0" smtClean="0"/>
              <a:t>To be known as his (conformity to the image of Christ)</a:t>
            </a:r>
          </a:p>
          <a:p>
            <a:pPr marL="342900" indent="-342900">
              <a:buFontTx/>
              <a:buChar char="-"/>
            </a:pPr>
            <a:r>
              <a:rPr lang="en-US" sz="2400" dirty="0" smtClean="0"/>
              <a:t>To make his glory known in the world (communicating his beauty and Truth through their vocation)</a:t>
            </a:r>
            <a:endParaRPr lang="en-US" sz="2400" dirty="0"/>
          </a:p>
        </p:txBody>
      </p:sp>
      <p:sp>
        <p:nvSpPr>
          <p:cNvPr id="10" name="TextBox 9"/>
          <p:cNvSpPr txBox="1"/>
          <p:nvPr/>
        </p:nvSpPr>
        <p:spPr>
          <a:xfrm>
            <a:off x="381000" y="533400"/>
            <a:ext cx="6432176" cy="461665"/>
          </a:xfrm>
          <a:prstGeom prst="rect">
            <a:avLst/>
          </a:prstGeom>
          <a:solidFill>
            <a:schemeClr val="tx1">
              <a:lumMod val="95000"/>
              <a:lumOff val="5000"/>
              <a:alpha val="55000"/>
            </a:schemeClr>
          </a:solidFill>
        </p:spPr>
        <p:txBody>
          <a:bodyPr wrap="square" rtlCol="0">
            <a:normAutofit/>
          </a:bodyPr>
          <a:lstStyle/>
          <a:p>
            <a:r>
              <a:rPr lang="en-US" sz="2400" b="1" dirty="0" smtClean="0">
                <a:solidFill>
                  <a:schemeClr val="bg1"/>
                </a:solidFill>
              </a:rPr>
              <a:t>	Realizing This Vision </a:t>
            </a:r>
            <a:endParaRPr lang="en-US"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71600"/>
            <a:ext cx="3733800" cy="4978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81200" y="1600200"/>
            <a:ext cx="4662314" cy="3493193"/>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sp>
        <p:nvSpPr>
          <p:cNvPr id="17" name="TextBox 16"/>
          <p:cNvSpPr txBox="1"/>
          <p:nvPr/>
        </p:nvSpPr>
        <p:spPr>
          <a:xfrm>
            <a:off x="228600" y="152400"/>
            <a:ext cx="3962400" cy="1371600"/>
          </a:xfrm>
          <a:prstGeom prst="rect">
            <a:avLst/>
          </a:prstGeom>
          <a:noFill/>
        </p:spPr>
        <p:txBody>
          <a:bodyPr wrap="square" rtlCol="0">
            <a:normAutofit/>
          </a:bodyPr>
          <a:lstStyle/>
          <a:p>
            <a:r>
              <a:rPr lang="en-US" sz="2400" dirty="0" smtClean="0">
                <a:solidFill>
                  <a:schemeClr val="tx1">
                    <a:lumMod val="85000"/>
                    <a:lumOff val="15000"/>
                  </a:schemeClr>
                </a:solidFill>
              </a:rPr>
              <a:t>God’s </a:t>
            </a:r>
            <a:r>
              <a:rPr lang="en-US" sz="2400" dirty="0" smtClean="0">
                <a:solidFill>
                  <a:schemeClr val="accent6"/>
                </a:solidFill>
              </a:rPr>
              <a:t>love</a:t>
            </a:r>
            <a:r>
              <a:rPr lang="en-US" sz="2400" dirty="0" smtClean="0">
                <a:solidFill>
                  <a:schemeClr val="tx1">
                    <a:lumMod val="85000"/>
                    <a:lumOff val="15000"/>
                  </a:schemeClr>
                </a:solidFill>
              </a:rPr>
              <a:t> and </a:t>
            </a:r>
            <a:r>
              <a:rPr lang="en-US" sz="2400" dirty="0" smtClean="0">
                <a:solidFill>
                  <a:srgbClr val="F79646"/>
                </a:solidFill>
              </a:rPr>
              <a:t>grace</a:t>
            </a:r>
            <a:r>
              <a:rPr lang="en-US" sz="2400" dirty="0" smtClean="0">
                <a:solidFill>
                  <a:schemeClr val="tx1">
                    <a:lumMod val="85000"/>
                    <a:lumOff val="15000"/>
                  </a:schemeClr>
                </a:solidFill>
              </a:rPr>
              <a:t> in choosing the marginalized and oppressed</a:t>
            </a:r>
          </a:p>
          <a:p>
            <a:endParaRPr lang="en-US" sz="2400" dirty="0">
              <a:solidFill>
                <a:schemeClr val="tx1">
                  <a:lumMod val="85000"/>
                  <a:lumOff val="15000"/>
                </a:schemeClr>
              </a:solidFill>
            </a:endParaRPr>
          </a:p>
        </p:txBody>
      </p:sp>
      <p:sp>
        <p:nvSpPr>
          <p:cNvPr id="6" name="TextBox 5"/>
          <p:cNvSpPr txBox="1"/>
          <p:nvPr/>
        </p:nvSpPr>
        <p:spPr>
          <a:xfrm>
            <a:off x="4876800" y="152400"/>
            <a:ext cx="3733800" cy="1295400"/>
          </a:xfrm>
          <a:prstGeom prst="rect">
            <a:avLst/>
          </a:prstGeom>
          <a:noFill/>
        </p:spPr>
        <p:txBody>
          <a:bodyPr wrap="square" rtlCol="0">
            <a:normAutofit/>
          </a:bodyPr>
          <a:lstStyle/>
          <a:p>
            <a:r>
              <a:rPr lang="en-US" sz="2400" dirty="0" smtClean="0">
                <a:solidFill>
                  <a:schemeClr val="tx1">
                    <a:lumMod val="85000"/>
                    <a:lumOff val="15000"/>
                  </a:schemeClr>
                </a:solidFill>
              </a:rPr>
              <a:t>God’s </a:t>
            </a:r>
            <a:r>
              <a:rPr lang="en-US" sz="2400" dirty="0" smtClean="0"/>
              <a:t>desire to </a:t>
            </a:r>
            <a:r>
              <a:rPr lang="en-US" sz="2400" dirty="0" smtClean="0">
                <a:solidFill>
                  <a:schemeClr val="accent6"/>
                </a:solidFill>
              </a:rPr>
              <a:t>relate intimately </a:t>
            </a:r>
            <a:r>
              <a:rPr lang="en-US" sz="2400" dirty="0" smtClean="0">
                <a:solidFill>
                  <a:srgbClr val="000000"/>
                </a:solidFill>
              </a:rPr>
              <a:t>with those who are his</a:t>
            </a:r>
          </a:p>
          <a:p>
            <a:endParaRPr lang="en-US" sz="2400" dirty="0">
              <a:solidFill>
                <a:schemeClr val="tx1">
                  <a:lumMod val="85000"/>
                  <a:lumOff val="15000"/>
                </a:schemeClr>
              </a:solidFill>
            </a:endParaRPr>
          </a:p>
        </p:txBody>
      </p:sp>
      <p:sp>
        <p:nvSpPr>
          <p:cNvPr id="7" name="TextBox 6"/>
          <p:cNvSpPr txBox="1"/>
          <p:nvPr/>
        </p:nvSpPr>
        <p:spPr>
          <a:xfrm>
            <a:off x="304800" y="5410200"/>
            <a:ext cx="3733800" cy="1295400"/>
          </a:xfrm>
          <a:prstGeom prst="rect">
            <a:avLst/>
          </a:prstGeom>
          <a:noFill/>
        </p:spPr>
        <p:txBody>
          <a:bodyPr wrap="square" rtlCol="0">
            <a:normAutofit/>
          </a:bodyPr>
          <a:lstStyle/>
          <a:p>
            <a:r>
              <a:rPr lang="en-US" sz="2400" dirty="0" smtClean="0">
                <a:solidFill>
                  <a:schemeClr val="tx1">
                    <a:lumMod val="85000"/>
                    <a:lumOff val="15000"/>
                  </a:schemeClr>
                </a:solidFill>
              </a:rPr>
              <a:t>God’s </a:t>
            </a:r>
            <a:r>
              <a:rPr lang="en-US" sz="2400" dirty="0" smtClean="0"/>
              <a:t>desire to </a:t>
            </a:r>
            <a:r>
              <a:rPr lang="en-US" sz="2400" dirty="0" smtClean="0">
                <a:solidFill>
                  <a:srgbClr val="000000"/>
                </a:solidFill>
              </a:rPr>
              <a:t>conform his people into </a:t>
            </a:r>
            <a:r>
              <a:rPr lang="en-US" sz="2400" dirty="0" smtClean="0">
                <a:solidFill>
                  <a:schemeClr val="accent6"/>
                </a:solidFill>
              </a:rPr>
              <a:t>his image</a:t>
            </a:r>
            <a:endParaRPr lang="en-US" sz="2400" dirty="0">
              <a:solidFill>
                <a:schemeClr val="tx1">
                  <a:lumMod val="85000"/>
                  <a:lumOff val="15000"/>
                </a:schemeClr>
              </a:solidFill>
            </a:endParaRPr>
          </a:p>
        </p:txBody>
      </p:sp>
      <p:sp>
        <p:nvSpPr>
          <p:cNvPr id="8" name="TextBox 7"/>
          <p:cNvSpPr txBox="1"/>
          <p:nvPr/>
        </p:nvSpPr>
        <p:spPr>
          <a:xfrm>
            <a:off x="4876800" y="5334000"/>
            <a:ext cx="3733800" cy="1295400"/>
          </a:xfrm>
          <a:prstGeom prst="rect">
            <a:avLst/>
          </a:prstGeom>
          <a:noFill/>
        </p:spPr>
        <p:txBody>
          <a:bodyPr wrap="square" rtlCol="0">
            <a:normAutofit/>
          </a:bodyPr>
          <a:lstStyle/>
          <a:p>
            <a:r>
              <a:rPr lang="en-US" sz="2400" dirty="0" smtClean="0">
                <a:solidFill>
                  <a:schemeClr val="tx1">
                    <a:lumMod val="85000"/>
                    <a:lumOff val="15000"/>
                  </a:schemeClr>
                </a:solidFill>
              </a:rPr>
              <a:t>God’s </a:t>
            </a:r>
            <a:r>
              <a:rPr lang="en-US" sz="2400" dirty="0" smtClean="0"/>
              <a:t>desire for us to </a:t>
            </a:r>
            <a:r>
              <a:rPr lang="en-US" sz="2400" dirty="0" smtClean="0">
                <a:solidFill>
                  <a:schemeClr val="accent6"/>
                </a:solidFill>
              </a:rPr>
              <a:t>manifest his character and Kingdom </a:t>
            </a:r>
            <a:r>
              <a:rPr lang="en-US" sz="2400" dirty="0" smtClean="0"/>
              <a:t>in the world </a:t>
            </a:r>
            <a:endParaRPr lang="en-US" sz="2400" dirty="0" smtClean="0">
              <a:solidFill>
                <a:srgbClr val="000000"/>
              </a:solidFill>
            </a:endParaRPr>
          </a:p>
          <a:p>
            <a:endParaRPr lang="en-US"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066800"/>
            <a:ext cx="5305254" cy="379704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7" name="TextBox 6"/>
          <p:cNvSpPr txBox="1"/>
          <p:nvPr/>
        </p:nvSpPr>
        <p:spPr>
          <a:xfrm>
            <a:off x="914400" y="5257800"/>
            <a:ext cx="6781800" cy="1371600"/>
          </a:xfrm>
          <a:prstGeom prst="rect">
            <a:avLst/>
          </a:prstGeom>
          <a:noFill/>
        </p:spPr>
        <p:txBody>
          <a:bodyPr wrap="square" rtlCol="0">
            <a:normAutofit/>
          </a:bodyPr>
          <a:lstStyle/>
          <a:p>
            <a:pPr algn="ctr"/>
            <a:r>
              <a:rPr lang="en-US" sz="2400" b="1" dirty="0" smtClean="0">
                <a:solidFill>
                  <a:srgbClr val="FC7500"/>
                </a:solidFill>
              </a:rPr>
              <a:t>How can we do this</a:t>
            </a:r>
            <a:r>
              <a:rPr lang="en-US" sz="2400" dirty="0" smtClean="0"/>
              <a:t> through vocational education? </a:t>
            </a:r>
            <a:endParaRPr lang="en-US" sz="2400" dirty="0">
              <a:solidFill>
                <a:schemeClr val="tx1">
                  <a:lumMod val="85000"/>
                  <a:lumOff val="15000"/>
                </a:schemeClr>
              </a:solidFill>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r="-210"/>
          <a:stretch/>
        </p:blipFill>
        <p:spPr>
          <a:xfrm>
            <a:off x="1752600" y="1066800"/>
            <a:ext cx="5313218" cy="3794760"/>
          </a:xfrm>
          <a:prstGeom prst="rect">
            <a:avLst/>
          </a:prstGeom>
          <a:solidFill>
            <a:srgbClr val="F0F0F0"/>
          </a:solidFill>
          <a:ln w="57150">
            <a:solidFill>
              <a:schemeClr val="bg1"/>
            </a:solidFill>
          </a:ln>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600" y="1078675"/>
            <a:ext cx="5297027" cy="379115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61070045"/>
              </p:ext>
            </p:extLst>
          </p:nvPr>
        </p:nvGraphicFramePr>
        <p:xfrm>
          <a:off x="533400" y="533400"/>
          <a:ext cx="7696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p:nvPr/>
        </p:nvPicPr>
        <p:blipFill>
          <a:blip r:embed="rId7">
            <a:extLst>
              <a:ext uri="{28A0092B-C50C-407E-A947-70E740481C1C}">
                <a14:useLocalDpi xmlns:a14="http://schemas.microsoft.com/office/drawing/2010/main" val="0"/>
              </a:ext>
            </a:extLst>
          </a:blip>
          <a:stretch>
            <a:fillRect/>
          </a:stretch>
        </p:blipFill>
        <p:spPr>
          <a:xfrm>
            <a:off x="2895600" y="3733800"/>
            <a:ext cx="2971800" cy="695325"/>
          </a:xfrm>
          <a:prstGeom prst="rect">
            <a:avLst/>
          </a:prstGeom>
        </p:spPr>
      </p:pic>
    </p:spTree>
    <p:extLst>
      <p:ext uri="{BB962C8B-B14F-4D97-AF65-F5344CB8AC3E}">
        <p14:creationId xmlns:p14="http://schemas.microsoft.com/office/powerpoint/2010/main" val="360255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0" y="0"/>
            <a:ext cx="85344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28600"/>
            <a:ext cx="7599982" cy="5674010"/>
          </a:xfrm>
          <a:prstGeom prst="rect">
            <a:avLst/>
          </a:prstGeom>
        </p:spPr>
      </p:pic>
      <p:sp>
        <p:nvSpPr>
          <p:cNvPr id="3" name="TextBox 2"/>
          <p:cNvSpPr txBox="1"/>
          <p:nvPr/>
        </p:nvSpPr>
        <p:spPr>
          <a:xfrm>
            <a:off x="1524000" y="6019800"/>
            <a:ext cx="5867400" cy="646331"/>
          </a:xfrm>
          <a:prstGeom prst="rect">
            <a:avLst/>
          </a:prstGeom>
          <a:noFill/>
        </p:spPr>
        <p:txBody>
          <a:bodyPr wrap="square" rtlCol="0">
            <a:spAutoFit/>
          </a:bodyPr>
          <a:lstStyle/>
          <a:p>
            <a:pPr algn="ctr"/>
            <a:r>
              <a:rPr lang="en-US" dirty="0" smtClean="0"/>
              <a:t>Students at the first </a:t>
            </a:r>
            <a:r>
              <a:rPr lang="en-US" dirty="0" err="1" smtClean="0"/>
              <a:t>CaCHE</a:t>
            </a:r>
            <a:r>
              <a:rPr lang="en-US" dirty="0" smtClean="0"/>
              <a:t> program in a slum community of Nairobi</a:t>
            </a:r>
            <a:endParaRPr lang="en-US" dirty="0"/>
          </a:p>
        </p:txBody>
      </p:sp>
    </p:spTree>
    <p:extLst>
      <p:ext uri="{BB962C8B-B14F-4D97-AF65-F5344CB8AC3E}">
        <p14:creationId xmlns:p14="http://schemas.microsoft.com/office/powerpoint/2010/main" val="414372070"/>
      </p:ext>
    </p:extLst>
  </p:cSld>
  <p:clrMapOvr>
    <a:masterClrMapping/>
  </p:clrMapOvr>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Urban Photo Album.potx</Template>
  <TotalTime>0</TotalTime>
  <Words>823</Words>
  <Application>Microsoft Macintosh PowerPoint</Application>
  <PresentationFormat>On-screen Show (4:3)</PresentationFormat>
  <Paragraphs>83</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 Photo Album</vt:lpstr>
      <vt:lpstr>PowerPoint Presentation</vt:lpstr>
      <vt:lpstr>Amanda  Sanchez, Ph.D.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2010-02-01T21:14:06Z</dcterms:created>
  <dcterms:modified xsi:type="dcterms:W3CDTF">2015-01-18T20:35:24Z</dcterms:modified>
</cp:coreProperties>
</file>