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04"/>
  </p:normalViewPr>
  <p:slideViewPr>
    <p:cSldViewPr snapToGrid="0" snapToObjects="1">
      <p:cViewPr varScale="1">
        <p:scale>
          <a:sx n="96" d="100"/>
          <a:sy n="96" d="100"/>
        </p:scale>
        <p:origin x="154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7B113DA2-E525-AD43-A609-4739F120E62A}" type="datetimeFigureOut">
              <a:rPr lang="en-US" smtClean="0"/>
              <a:t>2/8/16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A8720DA-78B5-4848-9734-6073DAB17196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13DA2-E525-AD43-A609-4739F120E62A}" type="datetimeFigureOut">
              <a:rPr lang="en-US" smtClean="0"/>
              <a:t>2/8/16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720DA-78B5-4848-9734-6073DAB171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13DA2-E525-AD43-A609-4739F120E62A}" type="datetimeFigureOut">
              <a:rPr lang="en-US" smtClean="0"/>
              <a:t>2/8/16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AA8720DA-78B5-4848-9734-6073DAB171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13DA2-E525-AD43-A609-4739F120E62A}" type="datetimeFigureOut">
              <a:rPr lang="en-US" smtClean="0"/>
              <a:t>2/8/16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720DA-78B5-4848-9734-6073DAB1719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B113DA2-E525-AD43-A609-4739F120E62A}" type="datetimeFigureOut">
              <a:rPr lang="en-US" smtClean="0"/>
              <a:t>2/8/16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AA8720DA-78B5-4848-9734-6073DAB1719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13DA2-E525-AD43-A609-4739F120E62A}" type="datetimeFigureOut">
              <a:rPr lang="en-US" smtClean="0"/>
              <a:t>2/8/16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720DA-78B5-4848-9734-6073DAB1719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13DA2-E525-AD43-A609-4739F120E62A}" type="datetimeFigureOut">
              <a:rPr lang="en-US" smtClean="0"/>
              <a:t>2/8/16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720DA-78B5-4848-9734-6073DAB1719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13DA2-E525-AD43-A609-4739F120E62A}" type="datetimeFigureOut">
              <a:rPr lang="en-US" smtClean="0"/>
              <a:t>2/8/16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720DA-78B5-4848-9734-6073DAB17196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13DA2-E525-AD43-A609-4739F120E62A}" type="datetimeFigureOut">
              <a:rPr lang="en-US" smtClean="0"/>
              <a:t>2/8/16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720DA-78B5-4848-9734-6073DAB171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13DA2-E525-AD43-A609-4739F120E62A}" type="datetimeFigureOut">
              <a:rPr lang="en-US" smtClean="0"/>
              <a:t>2/8/16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A8720DA-78B5-4848-9734-6073DAB1719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13DA2-E525-AD43-A609-4739F120E62A}" type="datetimeFigureOut">
              <a:rPr lang="en-US" smtClean="0"/>
              <a:t>2/8/16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720DA-78B5-4848-9734-6073DAB1719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7B113DA2-E525-AD43-A609-4739F120E62A}" type="datetimeFigureOut">
              <a:rPr lang="en-US" smtClean="0"/>
              <a:t>2/8/16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AA8720DA-78B5-4848-9734-6073DAB1719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Three views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 </a:t>
            </a:r>
            <a:r>
              <a:rPr lang="en-US" dirty="0" err="1" smtClean="0"/>
              <a:t>vs</a:t>
            </a:r>
            <a:r>
              <a:rPr lang="en-US" dirty="0" smtClean="0"/>
              <a:t> Private Schools Debate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610678" y="4412974"/>
            <a:ext cx="29527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Based on The Beautiful Tree</a:t>
            </a:r>
          </a:p>
          <a:p>
            <a:r>
              <a:rPr lang="en-US" smtClean="0"/>
              <a:t>Tooley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174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More diversity in socio-economic background</a:t>
            </a:r>
          </a:p>
          <a:p>
            <a:r>
              <a:rPr lang="en-US" dirty="0" smtClean="0"/>
              <a:t>Quality is continually evaluated and critiqued, but corruption can damage this</a:t>
            </a:r>
          </a:p>
          <a:p>
            <a:r>
              <a:rPr lang="en-US" dirty="0" smtClean="0"/>
              <a:t>Significant infrastructure across a wider range of people and geography.</a:t>
            </a:r>
          </a:p>
          <a:p>
            <a:r>
              <a:rPr lang="en-US" dirty="0" err="1" smtClean="0"/>
              <a:t>Sustainabilty</a:t>
            </a:r>
            <a:r>
              <a:rPr lang="en-US" dirty="0" smtClean="0"/>
              <a:t> requires resourcing that only governments can give</a:t>
            </a:r>
          </a:p>
          <a:p>
            <a:r>
              <a:rPr lang="en-US" dirty="0" smtClean="0"/>
              <a:t>Ideally free public education for all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 SCHOOLS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25319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Fee-based accountability</a:t>
            </a:r>
          </a:p>
          <a:p>
            <a:r>
              <a:rPr lang="en-US" dirty="0" smtClean="0"/>
              <a:t>Because they are enterprises, there is accountability.</a:t>
            </a:r>
          </a:p>
          <a:p>
            <a:r>
              <a:rPr lang="en-US" dirty="0" smtClean="0"/>
              <a:t>Absenteeism is greatly decreased, as parents won’t pay fees for parents who wont show up</a:t>
            </a:r>
          </a:p>
          <a:p>
            <a:r>
              <a:rPr lang="en-US" dirty="0" smtClean="0"/>
              <a:t>Class sizes are smaller, hence better outcomes.</a:t>
            </a:r>
          </a:p>
          <a:p>
            <a:r>
              <a:rPr lang="en-US" dirty="0" smtClean="0"/>
              <a:t>No tenure in private schools – its based on tenure. </a:t>
            </a:r>
          </a:p>
          <a:p>
            <a:r>
              <a:rPr lang="en-US" dirty="0" smtClean="0"/>
              <a:t>More intimate relationships – hence sometimes staff are kept because they are warm and friendly even if not good educators</a:t>
            </a:r>
          </a:p>
          <a:p>
            <a:r>
              <a:rPr lang="en-US" dirty="0" smtClean="0"/>
              <a:t>Entrepreneurial attempts at education actually deliver </a:t>
            </a:r>
            <a:r>
              <a:rPr lang="en-US" dirty="0" err="1" smtClean="0"/>
              <a:t>vs</a:t>
            </a:r>
            <a:r>
              <a:rPr lang="en-US" dirty="0" smtClean="0"/>
              <a:t> public schools. 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Private Schools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09842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Why are both necessary</a:t>
            </a:r>
          </a:p>
          <a:p>
            <a:r>
              <a:rPr lang="en-US" dirty="0" smtClean="0"/>
              <a:t>Private Schools </a:t>
            </a:r>
          </a:p>
          <a:p>
            <a:r>
              <a:rPr lang="en-US" dirty="0" smtClean="0"/>
              <a:t>engages with the overlooked</a:t>
            </a:r>
          </a:p>
          <a:p>
            <a:r>
              <a:rPr lang="en-US" dirty="0" smtClean="0"/>
              <a:t>Engages the rich</a:t>
            </a:r>
          </a:p>
          <a:p>
            <a:r>
              <a:rPr lang="en-US" dirty="0" smtClean="0"/>
              <a:t>Enables specialized opportunities</a:t>
            </a:r>
          </a:p>
          <a:p>
            <a:r>
              <a:rPr lang="en-US" dirty="0" smtClean="0"/>
              <a:t>There needs to be a lead government sector, but also a private sector, to feed off each other.  </a:t>
            </a:r>
          </a:p>
          <a:p>
            <a:r>
              <a:rPr lang="en-US" dirty="0" smtClean="0"/>
              <a:t>It is a balance between commonality and uniqueness</a:t>
            </a:r>
          </a:p>
          <a:p>
            <a:r>
              <a:rPr lang="en-US" dirty="0" smtClean="0"/>
              <a:t>Networks of public schools create the universalism of the culture.  Networks of private schools plays into specialization of the culture.</a:t>
            </a:r>
          </a:p>
          <a:p>
            <a:r>
              <a:rPr lang="en-US" dirty="0" smtClean="0"/>
              <a:t>Reliability of outcomes because of training, whereas private schools may not train teachers.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Between Public and Private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90396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Registered and unregistered.</a:t>
            </a:r>
          </a:p>
          <a:p>
            <a:r>
              <a:rPr lang="en-US" dirty="0" smtClean="0"/>
              <a:t>Standardized testing</a:t>
            </a:r>
          </a:p>
          <a:p>
            <a:r>
              <a:rPr lang="en-US" dirty="0" smtClean="0"/>
              <a:t>Governments can be extreme, hence </a:t>
            </a:r>
            <a:r>
              <a:rPr lang="en-US" smtClean="0"/>
              <a:t>universal education </a:t>
            </a:r>
            <a:r>
              <a:rPr lang="en-US" dirty="0" smtClean="0"/>
              <a:t>produces extremism.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Government Limitations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47440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Grid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Grid.thmx</Template>
  <TotalTime>48</TotalTime>
  <Words>242</Words>
  <Application>Microsoft Macintosh PowerPoint</Application>
  <PresentationFormat>On-screen Show (4:3)</PresentationFormat>
  <Paragraphs>32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Franklin Gothic Medium</vt:lpstr>
      <vt:lpstr>Wingdings</vt:lpstr>
      <vt:lpstr>Wingdings 2</vt:lpstr>
      <vt:lpstr>Grid</vt:lpstr>
      <vt:lpstr>Public vs Private Schools Debate</vt:lpstr>
      <vt:lpstr>Public SCHOOLS</vt:lpstr>
      <vt:lpstr>Private Schools</vt:lpstr>
      <vt:lpstr>In Between Public and Private</vt:lpstr>
      <vt:lpstr>Government Limitations</vt:lpstr>
    </vt:vector>
  </TitlesOfParts>
  <Company>Azusa Pacific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Public vs Private Schools Debate</dc:title>
  <dc:creator>Viv Grigg</dc:creator>
  <cp:lastModifiedBy>Microsoft Office User</cp:lastModifiedBy>
  <cp:revision>5</cp:revision>
  <dcterms:created xsi:type="dcterms:W3CDTF">2015-02-17T07:19:13Z</dcterms:created>
  <dcterms:modified xsi:type="dcterms:W3CDTF">2016-02-08T02:36:33Z</dcterms:modified>
</cp:coreProperties>
</file>