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60" r:id="rId5"/>
    <p:sldId id="258" r:id="rId6"/>
    <p:sldId id="259" r:id="rId7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68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6"/>
    <p:restoredTop sz="94595"/>
  </p:normalViewPr>
  <p:slideViewPr>
    <p:cSldViewPr>
      <p:cViewPr varScale="1">
        <p:scale>
          <a:sx n="96" d="100"/>
          <a:sy n="96" d="100"/>
        </p:scale>
        <p:origin x="135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BFDB4-BF16-4407-B243-E57C33DEDC20}" type="datetimeFigureOut">
              <a:rPr lang="fr-FR"/>
              <a:pPr>
                <a:defRPr/>
              </a:pPr>
              <a:t>14/11/2016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848B0-1D31-4D40-A6E5-D78DA5F6321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782EA-A6AF-4F9E-818F-3C884FCAA1E6}" type="datetimeFigureOut">
              <a:rPr lang="fr-FR"/>
              <a:pPr>
                <a:defRPr/>
              </a:pPr>
              <a:t>14/11/2016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1CB08-05F2-43B3-866E-3D32C78B44E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E90F9-DECA-40BE-8841-B25983F7944B}" type="datetimeFigureOut">
              <a:rPr lang="fr-FR"/>
              <a:pPr>
                <a:defRPr/>
              </a:pPr>
              <a:t>14/11/2016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B8D58-1B94-417C-9FC0-4F4D2F74CFC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39459-E2F4-4B0F-928E-BF2930B6CA8C}" type="datetimeFigureOut">
              <a:rPr lang="fr-FR"/>
              <a:pPr>
                <a:defRPr/>
              </a:pPr>
              <a:t>14/11/2016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8B14F-D815-414F-BBAC-058A6074AFD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B34B4-AFF3-463A-850B-0CBE83DCA59C}" type="datetimeFigureOut">
              <a:rPr lang="fr-FR"/>
              <a:pPr>
                <a:defRPr/>
              </a:pPr>
              <a:t>14/11/2016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BD010-EB4E-45A1-B2ED-E63DD471DBC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0785C-DF1C-421F-9D47-E90CD2607534}" type="datetimeFigureOut">
              <a:rPr lang="fr-FR"/>
              <a:pPr>
                <a:defRPr/>
              </a:pPr>
              <a:t>14/11/2016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2EABB-D39C-49FC-8C2A-AD158BB2720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0D0C3-0A86-4F88-BB84-A08F872E5D3B}" type="datetimeFigureOut">
              <a:rPr lang="fr-FR"/>
              <a:pPr>
                <a:defRPr/>
              </a:pPr>
              <a:t>14/11/2016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B98FD-A582-42CB-8ADE-878C3FE9E60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9FB49-5311-45FB-A25D-4CD82CAEB808}" type="datetimeFigureOut">
              <a:rPr lang="fr-FR"/>
              <a:pPr>
                <a:defRPr/>
              </a:pPr>
              <a:t>14/11/2016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3206C-F143-4C27-8B23-31A228E2834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27751-6FB4-4219-8534-A216A19817A6}" type="datetimeFigureOut">
              <a:rPr lang="fr-FR"/>
              <a:pPr>
                <a:defRPr/>
              </a:pPr>
              <a:t>14/11/2016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DB8D3-64C0-4DB3-90E9-F7EC7431F15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592EE-E1A9-4257-8DCF-E2E5B45439D9}" type="datetimeFigureOut">
              <a:rPr lang="fr-FR"/>
              <a:pPr>
                <a:defRPr/>
              </a:pPr>
              <a:t>14/11/2016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31832-50FB-4A01-B06A-66AC5CA4E06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5B63A-BE02-4200-8AAA-67A077F63D44}" type="datetimeFigureOut">
              <a:rPr lang="fr-FR"/>
              <a:pPr>
                <a:defRPr/>
              </a:pPr>
              <a:t>14/11/2016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03703-4BE8-4F04-A23D-6920EE88852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D0146A6-58D5-4800-B05E-A5BDFE0897E9}" type="datetimeFigureOut">
              <a:rPr lang="fr-FR"/>
              <a:pPr>
                <a:defRPr/>
              </a:pPr>
              <a:t>14/11/2016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D080E3-F058-486E-964F-CDE36314410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Excel_97_-_2004_Worksheet1.xls"/><Relationship Id="rId6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642938"/>
            <a:ext cx="7772400" cy="1470025"/>
          </a:xfrm>
        </p:spPr>
        <p:txBody>
          <a:bodyPr/>
          <a:lstStyle/>
          <a:p>
            <a:r>
              <a:rPr lang="fr-CA" dirty="0" err="1" smtClean="0">
                <a:solidFill>
                  <a:srgbClr val="3168B2"/>
                </a:solidFill>
              </a:rPr>
              <a:t>Income</a:t>
            </a:r>
            <a:r>
              <a:rPr lang="fr-CA" dirty="0" smtClean="0">
                <a:solidFill>
                  <a:srgbClr val="3168B2"/>
                </a:solidFill>
              </a:rPr>
              <a:t> and </a:t>
            </a:r>
            <a:r>
              <a:rPr lang="fr-CA" dirty="0" err="1" smtClean="0">
                <a:solidFill>
                  <a:srgbClr val="3168B2"/>
                </a:solidFill>
              </a:rPr>
              <a:t>Expense</a:t>
            </a:r>
            <a:r>
              <a:rPr lang="fr-CA" dirty="0" smtClean="0">
                <a:solidFill>
                  <a:srgbClr val="3168B2"/>
                </a:solidFill>
              </a:rPr>
              <a:t> </a:t>
            </a: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371600" y="1655763"/>
            <a:ext cx="6400800" cy="1752600"/>
          </a:xfrm>
        </p:spPr>
        <p:txBody>
          <a:bodyPr/>
          <a:lstStyle/>
          <a:p>
            <a:r>
              <a:rPr lang="fr-CA" dirty="0" smtClean="0">
                <a:solidFill>
                  <a:srgbClr val="3168B2"/>
                </a:solidFill>
              </a:rPr>
              <a:t>For Non-Profits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2357438" y="274638"/>
            <a:ext cx="6329362" cy="1143000"/>
          </a:xfrm>
        </p:spPr>
        <p:txBody>
          <a:bodyPr/>
          <a:lstStyle/>
          <a:p>
            <a:pPr algn="l"/>
            <a:r>
              <a:rPr lang="fr-CA" dirty="0" err="1" smtClean="0">
                <a:solidFill>
                  <a:srgbClr val="3168B2"/>
                </a:solidFill>
              </a:rPr>
              <a:t>Income</a:t>
            </a:r>
            <a:r>
              <a:rPr lang="fr-CA" dirty="0" smtClean="0">
                <a:solidFill>
                  <a:srgbClr val="3168B2"/>
                </a:solidFill>
              </a:rPr>
              <a:t> and </a:t>
            </a:r>
            <a:r>
              <a:rPr lang="fr-CA" dirty="0" err="1" smtClean="0">
                <a:solidFill>
                  <a:srgbClr val="3168B2"/>
                </a:solidFill>
              </a:rPr>
              <a:t>Expense</a:t>
            </a:r>
            <a:endParaRPr lang="fr-CA" dirty="0" smtClean="0">
              <a:solidFill>
                <a:srgbClr val="3168B2"/>
              </a:solidFill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2357438" y="1600200"/>
            <a:ext cx="6329362" cy="4525963"/>
          </a:xfrm>
        </p:spPr>
        <p:txBody>
          <a:bodyPr/>
          <a:lstStyle/>
          <a:p>
            <a:r>
              <a:rPr lang="fr-CA" dirty="0" err="1" smtClean="0">
                <a:solidFill>
                  <a:srgbClr val="3168B2"/>
                </a:solidFill>
              </a:rPr>
              <a:t>Known</a:t>
            </a:r>
            <a:r>
              <a:rPr lang="fr-CA" dirty="0" smtClean="0">
                <a:solidFill>
                  <a:srgbClr val="3168B2"/>
                </a:solidFill>
              </a:rPr>
              <a:t> as Profit and </a:t>
            </a:r>
            <a:r>
              <a:rPr lang="fr-CA" dirty="0" err="1" smtClean="0">
                <a:solidFill>
                  <a:srgbClr val="3168B2"/>
                </a:solidFill>
              </a:rPr>
              <a:t>Loss</a:t>
            </a:r>
            <a:r>
              <a:rPr lang="fr-CA" dirty="0" smtClean="0">
                <a:solidFill>
                  <a:srgbClr val="3168B2"/>
                </a:solidFill>
              </a:rPr>
              <a:t> in a For Profit Business </a:t>
            </a:r>
          </a:p>
          <a:p>
            <a:r>
              <a:rPr lang="fr-CA" dirty="0" err="1" smtClean="0">
                <a:solidFill>
                  <a:srgbClr val="3168B2"/>
                </a:solidFill>
              </a:rPr>
              <a:t>What</a:t>
            </a:r>
            <a:r>
              <a:rPr lang="fr-CA" dirty="0" smtClean="0">
                <a:solidFill>
                  <a:srgbClr val="3168B2"/>
                </a:solidFill>
              </a:rPr>
              <a:t> </a:t>
            </a:r>
            <a:r>
              <a:rPr lang="fr-CA" dirty="0" err="1" smtClean="0">
                <a:solidFill>
                  <a:srgbClr val="3168B2"/>
                </a:solidFill>
              </a:rPr>
              <a:t>can</a:t>
            </a:r>
            <a:r>
              <a:rPr lang="fr-CA" dirty="0" smtClean="0">
                <a:solidFill>
                  <a:srgbClr val="3168B2"/>
                </a:solidFill>
              </a:rPr>
              <a:t> </a:t>
            </a:r>
            <a:r>
              <a:rPr lang="fr-CA" dirty="0" err="1" smtClean="0">
                <a:solidFill>
                  <a:srgbClr val="3168B2"/>
                </a:solidFill>
              </a:rPr>
              <a:t>you</a:t>
            </a:r>
            <a:r>
              <a:rPr lang="fr-CA" dirty="0" smtClean="0">
                <a:solidFill>
                  <a:srgbClr val="3168B2"/>
                </a:solidFill>
              </a:rPr>
              <a:t> tell </a:t>
            </a:r>
            <a:r>
              <a:rPr lang="fr-CA" dirty="0" err="1" smtClean="0">
                <a:solidFill>
                  <a:srgbClr val="3168B2"/>
                </a:solidFill>
              </a:rPr>
              <a:t>from</a:t>
            </a:r>
            <a:r>
              <a:rPr lang="fr-CA" dirty="0" smtClean="0">
                <a:solidFill>
                  <a:srgbClr val="3168B2"/>
                </a:solidFill>
              </a:rPr>
              <a:t> </a:t>
            </a:r>
            <a:r>
              <a:rPr lang="fr-CA" dirty="0" err="1" smtClean="0">
                <a:solidFill>
                  <a:srgbClr val="3168B2"/>
                </a:solidFill>
              </a:rPr>
              <a:t>this</a:t>
            </a:r>
            <a:r>
              <a:rPr lang="fr-CA" dirty="0" smtClean="0">
                <a:solidFill>
                  <a:srgbClr val="3168B2"/>
                </a:solidFill>
              </a:rPr>
              <a:t> </a:t>
            </a:r>
            <a:r>
              <a:rPr lang="fr-CA" dirty="0" err="1" smtClean="0">
                <a:solidFill>
                  <a:srgbClr val="3168B2"/>
                </a:solidFill>
              </a:rPr>
              <a:t>spreadsheet</a:t>
            </a:r>
            <a:r>
              <a:rPr lang="fr-CA" dirty="0">
                <a:solidFill>
                  <a:srgbClr val="3168B2"/>
                </a:solidFill>
              </a:rPr>
              <a:t>?</a:t>
            </a:r>
            <a:endParaRPr lang="fr-CA" dirty="0" smtClean="0">
              <a:solidFill>
                <a:srgbClr val="3168B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0" y="260648"/>
            <a:ext cx="2051720" cy="4968552"/>
          </a:xfrm>
        </p:spPr>
        <p:txBody>
          <a:bodyPr/>
          <a:lstStyle/>
          <a:p>
            <a:pPr algn="l"/>
            <a:r>
              <a:rPr lang="fr-CA" sz="2400" dirty="0" err="1" smtClean="0">
                <a:solidFill>
                  <a:srgbClr val="FF0000"/>
                </a:solidFill>
              </a:rPr>
              <a:t>Income</a:t>
            </a:r>
            <a:r>
              <a:rPr lang="fr-CA" sz="2400" dirty="0" smtClean="0">
                <a:solidFill>
                  <a:srgbClr val="FF0000"/>
                </a:solidFill>
              </a:rPr>
              <a:t> and </a:t>
            </a:r>
            <a:r>
              <a:rPr lang="fr-CA" sz="2400" dirty="0" err="1" smtClean="0">
                <a:solidFill>
                  <a:srgbClr val="FF0000"/>
                </a:solidFill>
              </a:rPr>
              <a:t>Expense</a:t>
            </a:r>
            <a:r>
              <a:rPr lang="fr-CA" sz="2400" dirty="0" smtClean="0">
                <a:solidFill>
                  <a:srgbClr val="FF0000"/>
                </a:solidFill>
              </a:rPr>
              <a:t/>
            </a:r>
            <a:br>
              <a:rPr lang="fr-CA" sz="2400" dirty="0" smtClean="0">
                <a:solidFill>
                  <a:srgbClr val="FF0000"/>
                </a:solidFill>
              </a:rPr>
            </a:br>
            <a:r>
              <a:rPr lang="fr-CA" sz="2400" dirty="0" smtClean="0">
                <a:solidFill>
                  <a:srgbClr val="FF0000"/>
                </a:solidFill>
              </a:rPr>
              <a:t>by </a:t>
            </a:r>
            <a:r>
              <a:rPr lang="fr-CA" sz="2400" dirty="0" err="1" smtClean="0">
                <a:solidFill>
                  <a:srgbClr val="FF0000"/>
                </a:solidFill>
              </a:rPr>
              <a:t>Fund</a:t>
            </a:r>
            <a:r>
              <a:rPr lang="fr-CA" sz="2400" dirty="0" smtClean="0">
                <a:solidFill>
                  <a:srgbClr val="FF0000"/>
                </a:solidFill>
              </a:rPr>
              <a:t/>
            </a:r>
            <a:br>
              <a:rPr lang="fr-CA" sz="2400" dirty="0" smtClean="0">
                <a:solidFill>
                  <a:srgbClr val="FF0000"/>
                </a:solidFill>
              </a:rPr>
            </a:br>
            <a:r>
              <a:rPr lang="fr-CA" sz="2400" dirty="0">
                <a:solidFill>
                  <a:srgbClr val="FF0000"/>
                </a:solidFill>
              </a:rPr>
              <a:t/>
            </a:r>
            <a:br>
              <a:rPr lang="fr-CA" sz="2400" dirty="0">
                <a:solidFill>
                  <a:srgbClr val="FF0000"/>
                </a:solidFill>
              </a:rPr>
            </a:br>
            <a:r>
              <a:rPr lang="fr-CA" sz="2400" dirty="0" err="1" smtClean="0">
                <a:solidFill>
                  <a:srgbClr val="FF0000"/>
                </a:solidFill>
              </a:rPr>
              <a:t>Each</a:t>
            </a:r>
            <a:r>
              <a:rPr lang="fr-CA" sz="2400" dirty="0" smtClean="0">
                <a:solidFill>
                  <a:srgbClr val="FF0000"/>
                </a:solidFill>
              </a:rPr>
              <a:t> </a:t>
            </a:r>
            <a:r>
              <a:rPr lang="fr-CA" sz="2400" dirty="0" err="1" smtClean="0">
                <a:solidFill>
                  <a:srgbClr val="FF0000"/>
                </a:solidFill>
              </a:rPr>
              <a:t>fund</a:t>
            </a:r>
            <a:r>
              <a:rPr lang="fr-CA" sz="2400" dirty="0" smtClean="0">
                <a:solidFill>
                  <a:srgbClr val="FF0000"/>
                </a:solidFill>
              </a:rPr>
              <a:t> </a:t>
            </a:r>
            <a:r>
              <a:rPr lang="fr-CA" sz="2400" dirty="0" err="1" smtClean="0">
                <a:solidFill>
                  <a:srgbClr val="FF0000"/>
                </a:solidFill>
              </a:rPr>
              <a:t>is</a:t>
            </a:r>
            <a:r>
              <a:rPr lang="fr-CA" sz="2400" dirty="0" smtClean="0">
                <a:solidFill>
                  <a:srgbClr val="FF0000"/>
                </a:solidFill>
              </a:rPr>
              <a:t> one </a:t>
            </a:r>
            <a:r>
              <a:rPr lang="fr-CA" sz="2400" dirty="0" err="1" smtClean="0">
                <a:solidFill>
                  <a:srgbClr val="FF0000"/>
                </a:solidFill>
              </a:rPr>
              <a:t>column</a:t>
            </a:r>
            <a:r>
              <a:rPr lang="fr-CA" sz="2400" dirty="0" smtClean="0">
                <a:solidFill>
                  <a:srgbClr val="FF0000"/>
                </a:solidFill>
              </a:rPr>
              <a:t/>
            </a:r>
            <a:br>
              <a:rPr lang="fr-CA" sz="2400" dirty="0" smtClean="0">
                <a:solidFill>
                  <a:srgbClr val="FF0000"/>
                </a:solidFill>
              </a:rPr>
            </a:br>
            <a:r>
              <a:rPr lang="fr-CA" sz="2400" dirty="0">
                <a:solidFill>
                  <a:srgbClr val="FF0000"/>
                </a:solidFill>
              </a:rPr>
              <a:t/>
            </a:r>
            <a:br>
              <a:rPr lang="fr-CA" sz="2400" dirty="0">
                <a:solidFill>
                  <a:srgbClr val="FF0000"/>
                </a:solidFill>
              </a:rPr>
            </a:br>
            <a:r>
              <a:rPr lang="fr-CA" sz="2400" dirty="0" smtClean="0">
                <a:solidFill>
                  <a:srgbClr val="FF0000"/>
                </a:solidFill>
              </a:rPr>
              <a:t>(The </a:t>
            </a:r>
            <a:r>
              <a:rPr lang="fr-CA" sz="2400" dirty="0" err="1" smtClean="0">
                <a:solidFill>
                  <a:srgbClr val="FF0000"/>
                </a:solidFill>
              </a:rPr>
              <a:t>admin</a:t>
            </a:r>
            <a:r>
              <a:rPr lang="fr-CA" sz="2400" dirty="0" smtClean="0">
                <a:solidFill>
                  <a:srgbClr val="FF0000"/>
                </a:solidFill>
              </a:rPr>
              <a:t> </a:t>
            </a:r>
            <a:r>
              <a:rPr lang="fr-CA" sz="2400" dirty="0" err="1" smtClean="0">
                <a:solidFill>
                  <a:srgbClr val="FF0000"/>
                </a:solidFill>
              </a:rPr>
              <a:t>column</a:t>
            </a:r>
            <a:r>
              <a:rPr lang="fr-CA" sz="2400" dirty="0" smtClean="0">
                <a:solidFill>
                  <a:srgbClr val="FF0000"/>
                </a:solidFill>
              </a:rPr>
              <a:t> </a:t>
            </a:r>
            <a:r>
              <a:rPr lang="fr-CA" sz="2400" dirty="0" err="1" smtClean="0">
                <a:solidFill>
                  <a:srgbClr val="FF0000"/>
                </a:solidFill>
              </a:rPr>
              <a:t>is</a:t>
            </a:r>
            <a:r>
              <a:rPr lang="fr-CA" sz="2400" dirty="0" smtClean="0">
                <a:solidFill>
                  <a:srgbClr val="FF0000"/>
                </a:solidFill>
              </a:rPr>
              <a:t> not a </a:t>
            </a:r>
            <a:r>
              <a:rPr lang="fr-CA" sz="2400" dirty="0" err="1" smtClean="0">
                <a:solidFill>
                  <a:srgbClr val="FF0000"/>
                </a:solidFill>
              </a:rPr>
              <a:t>fund</a:t>
            </a:r>
            <a:r>
              <a:rPr lang="fr-CA" sz="2400" dirty="0" smtClean="0">
                <a:solidFill>
                  <a:srgbClr val="FF0000"/>
                </a:solidFill>
              </a:rPr>
              <a:t> but the </a:t>
            </a:r>
            <a:r>
              <a:rPr lang="fr-CA" sz="2400" dirty="0" err="1" smtClean="0">
                <a:solidFill>
                  <a:srgbClr val="FF0000"/>
                </a:solidFill>
              </a:rPr>
              <a:t>operational</a:t>
            </a:r>
            <a:r>
              <a:rPr lang="fr-CA" sz="2400" dirty="0" smtClean="0">
                <a:solidFill>
                  <a:srgbClr val="FF0000"/>
                </a:solidFill>
              </a:rPr>
              <a:t> </a:t>
            </a:r>
            <a:r>
              <a:rPr lang="fr-CA" sz="2400" dirty="0" err="1" smtClean="0">
                <a:solidFill>
                  <a:srgbClr val="FF0000"/>
                </a:solidFill>
              </a:rPr>
              <a:t>costs</a:t>
            </a:r>
            <a:r>
              <a:rPr lang="fr-CA" sz="2400" dirty="0" smtClean="0">
                <a:solidFill>
                  <a:srgbClr val="FF0000"/>
                </a:solidFill>
              </a:rPr>
              <a:t> of the NGO)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818543"/>
              </p:ext>
            </p:extLst>
          </p:nvPr>
        </p:nvGraphicFramePr>
        <p:xfrm>
          <a:off x="1864640" y="32828"/>
          <a:ext cx="7279360" cy="6578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r:id="rId5" imgW="7518400" imgH="6794500" progId="Excel.Sheet.8">
                  <p:embed/>
                </p:oleObj>
              </mc:Choice>
              <mc:Fallback>
                <p:oleObj name="Worksheet" r:id="rId5" imgW="7518400" imgH="67945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64640" y="32828"/>
                        <a:ext cx="7279360" cy="6578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579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779463"/>
            <a:ext cx="8229600" cy="1077912"/>
          </a:xfrm>
        </p:spPr>
        <p:txBody>
          <a:bodyPr/>
          <a:lstStyle/>
          <a:p>
            <a:r>
              <a:rPr lang="fr-CA" dirty="0" err="1" smtClean="0">
                <a:solidFill>
                  <a:schemeClr val="bg1"/>
                </a:solidFill>
              </a:rPr>
              <a:t>Connecting</a:t>
            </a:r>
            <a:r>
              <a:rPr lang="fr-CA" dirty="0" smtClean="0">
                <a:solidFill>
                  <a:schemeClr val="bg1"/>
                </a:solidFill>
              </a:rPr>
              <a:t> the </a:t>
            </a:r>
            <a:r>
              <a:rPr lang="fr-CA" dirty="0" err="1" smtClean="0">
                <a:solidFill>
                  <a:schemeClr val="bg1"/>
                </a:solidFill>
              </a:rPr>
              <a:t>Income</a:t>
            </a:r>
            <a:r>
              <a:rPr lang="fr-CA" dirty="0" smtClean="0">
                <a:solidFill>
                  <a:schemeClr val="bg1"/>
                </a:solidFill>
              </a:rPr>
              <a:t> and </a:t>
            </a:r>
            <a:r>
              <a:rPr lang="fr-CA" dirty="0" err="1" smtClean="0">
                <a:solidFill>
                  <a:schemeClr val="bg1"/>
                </a:solidFill>
              </a:rPr>
              <a:t>Expense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with</a:t>
            </a:r>
            <a:r>
              <a:rPr lang="fr-CA" dirty="0" smtClean="0">
                <a:solidFill>
                  <a:schemeClr val="bg1"/>
                </a:solidFill>
              </a:rPr>
              <a:t> the Balance </a:t>
            </a:r>
            <a:r>
              <a:rPr lang="fr-CA" dirty="0" err="1" smtClean="0">
                <a:solidFill>
                  <a:schemeClr val="bg1"/>
                </a:solidFill>
              </a:rPr>
              <a:t>Sheet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74850"/>
            <a:ext cx="8229600" cy="4525963"/>
          </a:xfrm>
        </p:spPr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The </a:t>
            </a:r>
            <a:r>
              <a:rPr lang="fr-CA" dirty="0" err="1" smtClean="0">
                <a:solidFill>
                  <a:schemeClr val="bg1"/>
                </a:solidFill>
              </a:rPr>
              <a:t>Beuaty</a:t>
            </a:r>
            <a:r>
              <a:rPr lang="fr-CA" dirty="0" smtClean="0">
                <a:solidFill>
                  <a:schemeClr val="bg1"/>
                </a:solidFill>
              </a:rPr>
              <a:t> of </a:t>
            </a:r>
            <a:r>
              <a:rPr lang="fr-CA" dirty="0" err="1" smtClean="0">
                <a:solidFill>
                  <a:schemeClr val="bg1"/>
                </a:solidFill>
              </a:rPr>
              <a:t>this</a:t>
            </a:r>
            <a:r>
              <a:rPr lang="fr-CA" dirty="0" smtClean="0">
                <a:solidFill>
                  <a:schemeClr val="bg1"/>
                </a:solidFill>
              </a:rPr>
              <a:t> double entry </a:t>
            </a:r>
            <a:r>
              <a:rPr lang="fr-CA" dirty="0" err="1" smtClean="0">
                <a:solidFill>
                  <a:schemeClr val="bg1"/>
                </a:solidFill>
              </a:rPr>
              <a:t>bookeeping</a:t>
            </a:r>
            <a:r>
              <a:rPr lang="fr-CA" dirty="0" smtClean="0">
                <a:solidFill>
                  <a:schemeClr val="bg1"/>
                </a:solidFill>
              </a:rPr>
              <a:t> system </a:t>
            </a:r>
            <a:r>
              <a:rPr lang="fr-CA" dirty="0" err="1" smtClean="0">
                <a:solidFill>
                  <a:schemeClr val="bg1"/>
                </a:solidFill>
              </a:rPr>
              <a:t>is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that</a:t>
            </a:r>
            <a:r>
              <a:rPr lang="fr-CA" dirty="0" smtClean="0">
                <a:solidFill>
                  <a:schemeClr val="bg1"/>
                </a:solidFill>
              </a:rPr>
              <a:t> the </a:t>
            </a:r>
            <a:r>
              <a:rPr lang="fr-CA" dirty="0" err="1" smtClean="0">
                <a:solidFill>
                  <a:schemeClr val="bg1"/>
                </a:solidFill>
              </a:rPr>
              <a:t>income</a:t>
            </a:r>
            <a:r>
              <a:rPr lang="fr-CA" dirty="0" smtClean="0">
                <a:solidFill>
                  <a:schemeClr val="bg1"/>
                </a:solidFill>
              </a:rPr>
              <a:t> and </a:t>
            </a:r>
            <a:r>
              <a:rPr lang="fr-CA" dirty="0" err="1" smtClean="0">
                <a:solidFill>
                  <a:schemeClr val="bg1"/>
                </a:solidFill>
              </a:rPr>
              <a:t>expanse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should</a:t>
            </a:r>
            <a:r>
              <a:rPr lang="fr-CA" dirty="0" smtClean="0">
                <a:solidFill>
                  <a:schemeClr val="bg1"/>
                </a:solidFill>
              </a:rPr>
              <a:t> match up </a:t>
            </a:r>
            <a:r>
              <a:rPr lang="fr-CA" dirty="0" err="1" smtClean="0">
                <a:solidFill>
                  <a:schemeClr val="bg1"/>
                </a:solidFill>
              </a:rPr>
              <a:t>with</a:t>
            </a:r>
            <a:r>
              <a:rPr lang="fr-CA" dirty="0" smtClean="0">
                <a:solidFill>
                  <a:schemeClr val="bg1"/>
                </a:solidFill>
              </a:rPr>
              <a:t> the </a:t>
            </a:r>
            <a:r>
              <a:rPr lang="fr-CA" dirty="0" err="1" smtClean="0">
                <a:solidFill>
                  <a:schemeClr val="bg1"/>
                </a:solidFill>
              </a:rPr>
              <a:t>cahgnes</a:t>
            </a:r>
            <a:r>
              <a:rPr lang="fr-CA" dirty="0" smtClean="0">
                <a:solidFill>
                  <a:schemeClr val="bg1"/>
                </a:solidFill>
              </a:rPr>
              <a:t> in </a:t>
            </a:r>
            <a:r>
              <a:rPr lang="fr-CA" dirty="0" err="1" smtClean="0">
                <a:solidFill>
                  <a:schemeClr val="bg1"/>
                </a:solidFill>
              </a:rPr>
              <a:t>teh</a:t>
            </a:r>
            <a:r>
              <a:rPr lang="fr-CA" dirty="0" smtClean="0">
                <a:solidFill>
                  <a:schemeClr val="bg1"/>
                </a:solidFill>
              </a:rPr>
              <a:t> balance </a:t>
            </a:r>
            <a:r>
              <a:rPr lang="fr-CA" dirty="0" err="1" smtClean="0">
                <a:solidFill>
                  <a:schemeClr val="bg1"/>
                </a:solidFill>
              </a:rPr>
              <a:t>sheet</a:t>
            </a:r>
            <a:r>
              <a:rPr lang="fr-CA" dirty="0" smtClean="0">
                <a:solidFill>
                  <a:schemeClr val="bg1"/>
                </a:solidFill>
              </a:rPr>
              <a:t>.  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928688" y="274638"/>
            <a:ext cx="7643812" cy="1011237"/>
          </a:xfrm>
        </p:spPr>
        <p:txBody>
          <a:bodyPr/>
          <a:lstStyle/>
          <a:p>
            <a:pPr algn="l"/>
            <a:r>
              <a:rPr lang="fr-CA" dirty="0" smtClean="0">
                <a:solidFill>
                  <a:schemeClr val="bg1"/>
                </a:solidFill>
              </a:rPr>
              <a:t>Cash Flow </a:t>
            </a:r>
            <a:r>
              <a:rPr lang="fr-CA" smtClean="0">
                <a:solidFill>
                  <a:schemeClr val="bg1"/>
                </a:solidFill>
              </a:rPr>
              <a:t>Analysis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71700"/>
            <a:ext cx="8229600" cy="4186238"/>
          </a:xfrm>
        </p:spPr>
        <p:txBody>
          <a:bodyPr/>
          <a:lstStyle/>
          <a:p>
            <a:r>
              <a:rPr lang="fr-CA" dirty="0" smtClean="0">
                <a:solidFill>
                  <a:srgbClr val="3168B2"/>
                </a:solidFill>
              </a:rPr>
              <a:t>You </a:t>
            </a:r>
            <a:r>
              <a:rPr lang="fr-CA" dirty="0" err="1" smtClean="0">
                <a:solidFill>
                  <a:srgbClr val="3168B2"/>
                </a:solidFill>
              </a:rPr>
              <a:t>may</a:t>
            </a:r>
            <a:r>
              <a:rPr lang="fr-CA" dirty="0" smtClean="0">
                <a:solidFill>
                  <a:srgbClr val="3168B2"/>
                </a:solidFill>
              </a:rPr>
              <a:t> </a:t>
            </a:r>
            <a:r>
              <a:rPr lang="fr-CA" dirty="0" err="1" smtClean="0">
                <a:solidFill>
                  <a:srgbClr val="3168B2"/>
                </a:solidFill>
              </a:rPr>
              <a:t>be</a:t>
            </a:r>
            <a:r>
              <a:rPr lang="fr-CA" dirty="0" smtClean="0">
                <a:solidFill>
                  <a:srgbClr val="3168B2"/>
                </a:solidFill>
              </a:rPr>
              <a:t> fine at the </a:t>
            </a:r>
            <a:r>
              <a:rPr lang="fr-CA" dirty="0" err="1" smtClean="0">
                <a:solidFill>
                  <a:srgbClr val="3168B2"/>
                </a:solidFill>
              </a:rPr>
              <a:t>beginning</a:t>
            </a:r>
            <a:r>
              <a:rPr lang="fr-CA" dirty="0" smtClean="0">
                <a:solidFill>
                  <a:srgbClr val="3168B2"/>
                </a:solidFill>
              </a:rPr>
              <a:t> of the </a:t>
            </a:r>
            <a:r>
              <a:rPr lang="fr-CA" dirty="0" err="1" smtClean="0">
                <a:solidFill>
                  <a:srgbClr val="3168B2"/>
                </a:solidFill>
              </a:rPr>
              <a:t>year</a:t>
            </a:r>
            <a:r>
              <a:rPr lang="fr-CA" dirty="0" smtClean="0">
                <a:solidFill>
                  <a:srgbClr val="3168B2"/>
                </a:solidFill>
              </a:rPr>
              <a:t>, but </a:t>
            </a:r>
            <a:r>
              <a:rPr lang="fr-CA" dirty="0" err="1" smtClean="0">
                <a:solidFill>
                  <a:srgbClr val="3168B2"/>
                </a:solidFill>
              </a:rPr>
              <a:t>will</a:t>
            </a:r>
            <a:r>
              <a:rPr lang="fr-CA" dirty="0" smtClean="0">
                <a:solidFill>
                  <a:srgbClr val="3168B2"/>
                </a:solidFill>
              </a:rPr>
              <a:t> </a:t>
            </a:r>
            <a:r>
              <a:rPr lang="fr-CA" dirty="0" err="1" smtClean="0">
                <a:solidFill>
                  <a:srgbClr val="3168B2"/>
                </a:solidFill>
              </a:rPr>
              <a:t>you</a:t>
            </a:r>
            <a:r>
              <a:rPr lang="fr-CA" dirty="0" smtClean="0">
                <a:solidFill>
                  <a:srgbClr val="3168B2"/>
                </a:solidFill>
              </a:rPr>
              <a:t> have </a:t>
            </a:r>
            <a:r>
              <a:rPr lang="fr-CA" dirty="0" err="1" smtClean="0">
                <a:solidFill>
                  <a:srgbClr val="3168B2"/>
                </a:solidFill>
              </a:rPr>
              <a:t>enough</a:t>
            </a:r>
            <a:r>
              <a:rPr lang="fr-CA" dirty="0" smtClean="0">
                <a:solidFill>
                  <a:srgbClr val="3168B2"/>
                </a:solidFill>
              </a:rPr>
              <a:t> </a:t>
            </a:r>
            <a:r>
              <a:rPr lang="fr-CA" dirty="0" smtClean="0">
                <a:solidFill>
                  <a:srgbClr val="3168B2"/>
                </a:solidFill>
              </a:rPr>
              <a:t>cash, </a:t>
            </a:r>
            <a:r>
              <a:rPr lang="fr-CA" dirty="0" smtClean="0">
                <a:solidFill>
                  <a:srgbClr val="3168B2"/>
                </a:solidFill>
              </a:rPr>
              <a:t>all </a:t>
            </a:r>
            <a:r>
              <a:rPr lang="fr-CA" dirty="0" err="1" smtClean="0">
                <a:solidFill>
                  <a:srgbClr val="3168B2"/>
                </a:solidFill>
              </a:rPr>
              <a:t>through</a:t>
            </a:r>
            <a:r>
              <a:rPr lang="fr-CA" dirty="0" smtClean="0">
                <a:solidFill>
                  <a:srgbClr val="3168B2"/>
                </a:solidFill>
              </a:rPr>
              <a:t> the </a:t>
            </a:r>
            <a:r>
              <a:rPr lang="fr-CA" dirty="0" err="1" smtClean="0">
                <a:solidFill>
                  <a:srgbClr val="3168B2"/>
                </a:solidFill>
              </a:rPr>
              <a:t>year</a:t>
            </a:r>
            <a:r>
              <a:rPr lang="fr-CA" dirty="0" smtClean="0">
                <a:solidFill>
                  <a:srgbClr val="3168B2"/>
                </a:solidFill>
              </a:rPr>
              <a:t>, </a:t>
            </a:r>
            <a:r>
              <a:rPr lang="fr-CA" dirty="0" smtClean="0">
                <a:solidFill>
                  <a:srgbClr val="3168B2"/>
                </a:solidFill>
              </a:rPr>
              <a:t>to </a:t>
            </a:r>
            <a:r>
              <a:rPr lang="fr-CA" dirty="0" err="1" smtClean="0">
                <a:solidFill>
                  <a:srgbClr val="3168B2"/>
                </a:solidFill>
              </a:rPr>
              <a:t>cover</a:t>
            </a:r>
            <a:r>
              <a:rPr lang="fr-CA" dirty="0" smtClean="0">
                <a:solidFill>
                  <a:srgbClr val="3168B2"/>
                </a:solidFill>
              </a:rPr>
              <a:t> </a:t>
            </a:r>
            <a:r>
              <a:rPr lang="fr-CA" dirty="0" err="1" smtClean="0">
                <a:solidFill>
                  <a:srgbClr val="3168B2"/>
                </a:solidFill>
              </a:rPr>
              <a:t>your</a:t>
            </a:r>
            <a:r>
              <a:rPr lang="fr-CA" dirty="0" smtClean="0">
                <a:solidFill>
                  <a:srgbClr val="3168B2"/>
                </a:solidFill>
              </a:rPr>
              <a:t> </a:t>
            </a:r>
            <a:r>
              <a:rPr lang="fr-CA" dirty="0" err="1" smtClean="0">
                <a:solidFill>
                  <a:srgbClr val="3168B2"/>
                </a:solidFill>
              </a:rPr>
              <a:t>expenses</a:t>
            </a:r>
            <a:r>
              <a:rPr lang="fr-CA" dirty="0" smtClean="0">
                <a:solidFill>
                  <a:srgbClr val="3168B2"/>
                </a:solidFill>
              </a:rPr>
              <a:t>?   </a:t>
            </a:r>
          </a:p>
          <a:p>
            <a:r>
              <a:rPr lang="fr-CA" dirty="0" smtClean="0">
                <a:solidFill>
                  <a:srgbClr val="3168B2"/>
                </a:solidFill>
              </a:rPr>
              <a:t>First </a:t>
            </a:r>
            <a:r>
              <a:rPr lang="fr-CA" dirty="0" err="1" smtClean="0">
                <a:solidFill>
                  <a:srgbClr val="3168B2"/>
                </a:solidFill>
              </a:rPr>
              <a:t>you</a:t>
            </a:r>
            <a:r>
              <a:rPr lang="fr-CA" dirty="0" smtClean="0">
                <a:solidFill>
                  <a:srgbClr val="3168B2"/>
                </a:solidFill>
              </a:rPr>
              <a:t> </a:t>
            </a:r>
            <a:r>
              <a:rPr lang="fr-CA" dirty="0" err="1" smtClean="0">
                <a:solidFill>
                  <a:srgbClr val="3168B2"/>
                </a:solidFill>
              </a:rPr>
              <a:t>need</a:t>
            </a:r>
            <a:r>
              <a:rPr lang="fr-CA" dirty="0" smtClean="0">
                <a:solidFill>
                  <a:srgbClr val="3168B2"/>
                </a:solidFill>
              </a:rPr>
              <a:t> a budget and in </a:t>
            </a:r>
            <a:r>
              <a:rPr lang="fr-CA" dirty="0" err="1" smtClean="0">
                <a:solidFill>
                  <a:srgbClr val="3168B2"/>
                </a:solidFill>
              </a:rPr>
              <a:t>your</a:t>
            </a:r>
            <a:r>
              <a:rPr lang="fr-CA" dirty="0" smtClean="0">
                <a:solidFill>
                  <a:srgbClr val="3168B2"/>
                </a:solidFill>
              </a:rPr>
              <a:t> budget </a:t>
            </a:r>
            <a:r>
              <a:rPr lang="fr-CA" dirty="0" err="1" smtClean="0">
                <a:solidFill>
                  <a:srgbClr val="3168B2"/>
                </a:solidFill>
              </a:rPr>
              <a:t>mesh</a:t>
            </a:r>
            <a:r>
              <a:rPr lang="fr-CA" dirty="0" smtClean="0">
                <a:solidFill>
                  <a:srgbClr val="3168B2"/>
                </a:solidFill>
              </a:rPr>
              <a:t> </a:t>
            </a:r>
            <a:r>
              <a:rPr lang="fr-CA" dirty="0" err="1" smtClean="0">
                <a:solidFill>
                  <a:srgbClr val="3168B2"/>
                </a:solidFill>
              </a:rPr>
              <a:t>when</a:t>
            </a:r>
            <a:r>
              <a:rPr lang="fr-CA" dirty="0" smtClean="0">
                <a:solidFill>
                  <a:srgbClr val="3168B2"/>
                </a:solidFill>
              </a:rPr>
              <a:t> </a:t>
            </a:r>
            <a:r>
              <a:rPr lang="fr-CA" dirty="0" err="1" smtClean="0">
                <a:solidFill>
                  <a:srgbClr val="3168B2"/>
                </a:solidFill>
              </a:rPr>
              <a:t>you</a:t>
            </a:r>
            <a:r>
              <a:rPr lang="fr-CA" dirty="0" smtClean="0">
                <a:solidFill>
                  <a:srgbClr val="3168B2"/>
                </a:solidFill>
              </a:rPr>
              <a:t> </a:t>
            </a:r>
            <a:r>
              <a:rPr lang="fr-CA" dirty="0" err="1" smtClean="0">
                <a:solidFill>
                  <a:srgbClr val="3168B2"/>
                </a:solidFill>
              </a:rPr>
              <a:t>expect</a:t>
            </a:r>
            <a:r>
              <a:rPr lang="fr-CA" dirty="0" smtClean="0">
                <a:solidFill>
                  <a:srgbClr val="3168B2"/>
                </a:solidFill>
              </a:rPr>
              <a:t> to </a:t>
            </a:r>
            <a:r>
              <a:rPr lang="fr-CA" dirty="0" err="1" smtClean="0">
                <a:solidFill>
                  <a:srgbClr val="3168B2"/>
                </a:solidFill>
              </a:rPr>
              <a:t>receive</a:t>
            </a:r>
            <a:r>
              <a:rPr lang="fr-CA" dirty="0" smtClean="0">
                <a:solidFill>
                  <a:srgbClr val="3168B2"/>
                </a:solidFill>
              </a:rPr>
              <a:t> </a:t>
            </a:r>
            <a:r>
              <a:rPr lang="fr-CA" dirty="0" err="1" smtClean="0">
                <a:solidFill>
                  <a:srgbClr val="3168B2"/>
                </a:solidFill>
              </a:rPr>
              <a:t>income</a:t>
            </a:r>
            <a:r>
              <a:rPr lang="fr-CA" dirty="0" smtClean="0">
                <a:solidFill>
                  <a:srgbClr val="3168B2"/>
                </a:solidFill>
              </a:rPr>
              <a:t> </a:t>
            </a:r>
            <a:r>
              <a:rPr lang="fr-CA" dirty="0" err="1" smtClean="0">
                <a:solidFill>
                  <a:srgbClr val="3168B2"/>
                </a:solidFill>
              </a:rPr>
              <a:t>with</a:t>
            </a:r>
            <a:r>
              <a:rPr lang="fr-CA" dirty="0" smtClean="0">
                <a:solidFill>
                  <a:srgbClr val="3168B2"/>
                </a:solidFill>
              </a:rPr>
              <a:t> </a:t>
            </a:r>
            <a:r>
              <a:rPr lang="fr-CA" dirty="0" err="1" smtClean="0">
                <a:solidFill>
                  <a:srgbClr val="3168B2"/>
                </a:solidFill>
              </a:rPr>
              <a:t>when</a:t>
            </a:r>
            <a:r>
              <a:rPr lang="fr-CA" dirty="0" smtClean="0">
                <a:solidFill>
                  <a:srgbClr val="3168B2"/>
                </a:solidFill>
              </a:rPr>
              <a:t> </a:t>
            </a:r>
            <a:r>
              <a:rPr lang="fr-CA" dirty="0" err="1" smtClean="0">
                <a:solidFill>
                  <a:srgbClr val="3168B2"/>
                </a:solidFill>
              </a:rPr>
              <a:t>you</a:t>
            </a:r>
            <a:r>
              <a:rPr lang="fr-CA" dirty="0" smtClean="0">
                <a:solidFill>
                  <a:srgbClr val="3168B2"/>
                </a:solidFill>
              </a:rPr>
              <a:t> </a:t>
            </a:r>
            <a:r>
              <a:rPr lang="fr-CA" dirty="0" err="1" smtClean="0">
                <a:solidFill>
                  <a:srgbClr val="3168B2"/>
                </a:solidFill>
              </a:rPr>
              <a:t>expect</a:t>
            </a:r>
            <a:r>
              <a:rPr lang="fr-CA" dirty="0" smtClean="0">
                <a:solidFill>
                  <a:srgbClr val="3168B2"/>
                </a:solidFill>
              </a:rPr>
              <a:t> </a:t>
            </a:r>
            <a:r>
              <a:rPr lang="fr-CA" dirty="0" err="1" smtClean="0">
                <a:solidFill>
                  <a:srgbClr val="3168B2"/>
                </a:solidFill>
              </a:rPr>
              <a:t>expenses</a:t>
            </a:r>
            <a:r>
              <a:rPr lang="fr-CA" dirty="0" smtClean="0">
                <a:solidFill>
                  <a:srgbClr val="3168B2"/>
                </a:solidFill>
              </a:rPr>
              <a:t>.</a:t>
            </a:r>
          </a:p>
          <a:p>
            <a:r>
              <a:rPr lang="fr-CA" dirty="0" err="1" smtClean="0">
                <a:solidFill>
                  <a:srgbClr val="3168B2"/>
                </a:solidFill>
              </a:rPr>
              <a:t>Then</a:t>
            </a:r>
            <a:r>
              <a:rPr lang="fr-CA" dirty="0" smtClean="0">
                <a:solidFill>
                  <a:srgbClr val="3168B2"/>
                </a:solidFill>
              </a:rPr>
              <a:t> </a:t>
            </a:r>
            <a:r>
              <a:rPr lang="fr-CA" dirty="0" err="1" smtClean="0">
                <a:solidFill>
                  <a:srgbClr val="3168B2"/>
                </a:solidFill>
              </a:rPr>
              <a:t>you</a:t>
            </a:r>
            <a:r>
              <a:rPr lang="fr-CA" dirty="0" smtClean="0">
                <a:solidFill>
                  <a:srgbClr val="3168B2"/>
                </a:solidFill>
              </a:rPr>
              <a:t> </a:t>
            </a:r>
            <a:r>
              <a:rPr lang="fr-CA" dirty="0" err="1" smtClean="0">
                <a:solidFill>
                  <a:srgbClr val="3168B2"/>
                </a:solidFill>
              </a:rPr>
              <a:t>need</a:t>
            </a:r>
            <a:r>
              <a:rPr lang="fr-CA" dirty="0" smtClean="0">
                <a:solidFill>
                  <a:srgbClr val="3168B2"/>
                </a:solidFill>
              </a:rPr>
              <a:t> to compare </a:t>
            </a:r>
            <a:r>
              <a:rPr lang="fr-CA" dirty="0" err="1" smtClean="0">
                <a:solidFill>
                  <a:srgbClr val="3168B2"/>
                </a:solidFill>
              </a:rPr>
              <a:t>your</a:t>
            </a:r>
            <a:r>
              <a:rPr lang="fr-CA" dirty="0" smtClean="0">
                <a:solidFill>
                  <a:srgbClr val="3168B2"/>
                </a:solidFill>
              </a:rPr>
              <a:t> </a:t>
            </a:r>
            <a:r>
              <a:rPr lang="fr-CA" dirty="0" err="1" smtClean="0">
                <a:solidFill>
                  <a:srgbClr val="3168B2"/>
                </a:solidFill>
              </a:rPr>
              <a:t>actual</a:t>
            </a:r>
            <a:r>
              <a:rPr lang="fr-CA" dirty="0" smtClean="0">
                <a:solidFill>
                  <a:srgbClr val="3168B2"/>
                </a:solidFill>
              </a:rPr>
              <a:t> figures </a:t>
            </a:r>
            <a:r>
              <a:rPr lang="fr-CA" dirty="0" err="1" smtClean="0">
                <a:solidFill>
                  <a:srgbClr val="3168B2"/>
                </a:solidFill>
              </a:rPr>
              <a:t>with</a:t>
            </a:r>
            <a:r>
              <a:rPr lang="fr-CA" dirty="0" smtClean="0">
                <a:solidFill>
                  <a:srgbClr val="3168B2"/>
                </a:solidFill>
              </a:rPr>
              <a:t> </a:t>
            </a:r>
            <a:r>
              <a:rPr lang="fr-CA" dirty="0" err="1" smtClean="0">
                <a:solidFill>
                  <a:srgbClr val="3168B2"/>
                </a:solidFill>
              </a:rPr>
              <a:t>your</a:t>
            </a:r>
            <a:r>
              <a:rPr lang="fr-CA" dirty="0" smtClean="0">
                <a:solidFill>
                  <a:srgbClr val="3168B2"/>
                </a:solidFill>
              </a:rPr>
              <a:t> budget.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C10381528999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A3D09FB-29BA-4462-AE60-9134DFFF4B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TC103815289990</Template>
  <TotalTime>21</TotalTime>
  <Words>129</Words>
  <Application>Microsoft Macintosh PowerPoint</Application>
  <PresentationFormat>On-screen Show (4:3)</PresentationFormat>
  <Paragraphs>13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Arial</vt:lpstr>
      <vt:lpstr>TC103815289990</vt:lpstr>
      <vt:lpstr>Worksheet</vt:lpstr>
      <vt:lpstr>Income and Expense </vt:lpstr>
      <vt:lpstr>Income and Expense</vt:lpstr>
      <vt:lpstr>Income and Expense by Fund  Each fund is one column  (The admin column is not a fund but the operational costs of the NGO)</vt:lpstr>
      <vt:lpstr>Connecting the Income and Expense with the Balance Sheet</vt:lpstr>
      <vt:lpstr>Cash Flow Analysis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/>
  <cp:keywords/>
  <cp:lastModifiedBy>Viv Grigg</cp:lastModifiedBy>
  <cp:revision>5</cp:revision>
  <dcterms:modified xsi:type="dcterms:W3CDTF">2016-11-15T01:08:05Z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TC103815289990</vt:lpwstr>
  </property>
</Properties>
</file>