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av" ContentType="audio/wav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56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AB25E-BE3A-4E6D-9C70-749AC24C9404}" type="datetimeFigureOut">
              <a:rPr lang="en-US" smtClean="0"/>
              <a:t>5/21/13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1D309-D440-473D-92C6-4DFFE51F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62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“The upper circuit is direct</a:t>
            </a:r>
            <a:r>
              <a:rPr lang="en-US" baseline="0" dirty="0" smtClean="0"/>
              <a:t> result of technological progress and its most representative elements are the monopolies” (p 8)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“The lower circuit consists of small-scale activities and is almost exclusively for the poor” (p 8)</a:t>
            </a:r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1D309-D440-473D-92C6-4DFFE51F52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68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chart</a:t>
            </a:r>
            <a:r>
              <a:rPr lang="en-US" baseline="0" dirty="0" smtClean="0"/>
              <a:t> page 22.  Most of the data on this chart is fairly intuitive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1D309-D440-473D-92C6-4DFFE51F52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4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Although both the ghetto and shantytowns</a:t>
            </a:r>
            <a:r>
              <a:rPr lang="en-US" baseline="0" dirty="0" smtClean="0"/>
              <a:t> are similar in that the residents find it difficult to find permanent employment.</a:t>
            </a:r>
          </a:p>
          <a:p>
            <a:r>
              <a:rPr lang="en-US" baseline="0" dirty="0" smtClean="0"/>
              <a:t>“The Ghetto and the lower circuit” see page 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1D309-D440-473D-92C6-4DFFE51F52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05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Santos</a:t>
            </a:r>
            <a:r>
              <a:rPr lang="en-US" baseline="0" dirty="0" smtClean="0"/>
              <a:t> goes into detail of what the upper circuit does.  Imports raw material, exports synthetic materials, etc.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1D309-D440-473D-92C6-4DFFE51F52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03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“In underdeveloped countries,</a:t>
            </a:r>
            <a:r>
              <a:rPr lang="en-US" baseline="0" dirty="0" smtClean="0"/>
              <a:t> the State allies itself with the upper circuit of the economy in order to achieve the technological modernization it so desires” (p 70).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1D309-D440-473D-92C6-4DFFE51F52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94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Santos lays out things that would need to happen in order to narrow the gap between the upper and </a:t>
            </a:r>
            <a:r>
              <a:rPr lang="en-US" smtClean="0"/>
              <a:t>lower</a:t>
            </a:r>
            <a:r>
              <a:rPr lang="en-US" baseline="0" smtClean="0"/>
              <a:t> circuits.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1D309-D440-473D-92C6-4DFFE51F52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9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9761-8F19-4FFC-8FC7-883494EB580B}" type="datetimeFigureOut">
              <a:rPr lang="en-US" smtClean="0"/>
              <a:t>5/21/13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245BC5D-5B72-4801-8659-2862A7B34D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9761-8F19-4FFC-8FC7-883494EB580B}" type="datetimeFigureOut">
              <a:rPr lang="en-US" smtClean="0"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BC5D-5B72-4801-8659-2862A7B34D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9761-8F19-4FFC-8FC7-883494EB580B}" type="datetimeFigureOut">
              <a:rPr lang="en-US" smtClean="0"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BC5D-5B72-4801-8659-2862A7B34D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9761-8F19-4FFC-8FC7-883494EB580B}" type="datetimeFigureOut">
              <a:rPr lang="en-US" smtClean="0"/>
              <a:t>5/21/13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245BC5D-5B72-4801-8659-2862A7B34D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9761-8F19-4FFC-8FC7-883494EB580B}" type="datetimeFigureOut">
              <a:rPr lang="en-US" smtClean="0"/>
              <a:t>5/21/13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BC5D-5B72-4801-8659-2862A7B34D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9761-8F19-4FFC-8FC7-883494EB580B}" type="datetimeFigureOut">
              <a:rPr lang="en-US" smtClean="0"/>
              <a:t>5/21/13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BC5D-5B72-4801-8659-2862A7B34D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9761-8F19-4FFC-8FC7-883494EB580B}" type="datetimeFigureOut">
              <a:rPr lang="en-US" smtClean="0"/>
              <a:t>5/21/13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245BC5D-5B72-4801-8659-2862A7B34DA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9761-8F19-4FFC-8FC7-883494EB580B}" type="datetimeFigureOut">
              <a:rPr lang="en-US" smtClean="0"/>
              <a:t>5/21/13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BC5D-5B72-4801-8659-2862A7B34D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9761-8F19-4FFC-8FC7-883494EB580B}" type="datetimeFigureOut">
              <a:rPr lang="en-US" smtClean="0"/>
              <a:t>5/21/13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BC5D-5B72-4801-8659-2862A7B34D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9761-8F19-4FFC-8FC7-883494EB580B}" type="datetimeFigureOut">
              <a:rPr lang="en-US" smtClean="0"/>
              <a:t>5/21/13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BC5D-5B72-4801-8659-2862A7B34D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9761-8F19-4FFC-8FC7-883494EB580B}" type="datetimeFigureOut">
              <a:rPr lang="en-US" smtClean="0"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BC5D-5B72-4801-8659-2862A7B34DA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5C19761-8F19-4FFC-8FC7-883494EB580B}" type="datetimeFigureOut">
              <a:rPr lang="en-US" smtClean="0"/>
              <a:t>5/21/13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245BC5D-5B72-4801-8659-2862A7B34DA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5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610225" y="2514600"/>
            <a:ext cx="3533775" cy="5334000"/>
          </a:xfrm>
          <a:noFill/>
        </p:spPr>
        <p:txBody>
          <a:bodyPr>
            <a:normAutofit/>
          </a:bodyPr>
          <a:lstStyle/>
          <a:p>
            <a:pPr algn="r"/>
            <a:r>
              <a:rPr lang="en-US" dirty="0" smtClean="0">
                <a:effectLst/>
                <a:latin typeface="Bauhaus 93" pitchFamily="82" charset="0"/>
              </a:rPr>
              <a:t>TUL560 reading: </a:t>
            </a:r>
            <a:r>
              <a:rPr lang="en-US" sz="2000" dirty="0" smtClean="0">
                <a:effectLst/>
                <a:latin typeface="Bauhaus 93" pitchFamily="82" charset="0"/>
              </a:rPr>
              <a:t>presentation by </a:t>
            </a:r>
            <a:br>
              <a:rPr lang="en-US" sz="2000" dirty="0" smtClean="0">
                <a:effectLst/>
                <a:latin typeface="Bauhaus 93" pitchFamily="82" charset="0"/>
              </a:rPr>
            </a:br>
            <a:r>
              <a:rPr lang="en-US" sz="2000" dirty="0" smtClean="0">
                <a:effectLst/>
                <a:latin typeface="Bauhaus 93" pitchFamily="82" charset="0"/>
              </a:rPr>
              <a:t>JON HENNING</a:t>
            </a:r>
            <a:endParaRPr lang="en-US" dirty="0">
              <a:effectLst/>
              <a:latin typeface="Bauhaus 93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4096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69"/>
    </mc:Choice>
    <mc:Fallback>
      <p:transition xmlns:p14="http://schemas.microsoft.com/office/powerpoint/2010/main" spd="slow" advTm="2916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Circuits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Upper circuit /“modern circuit”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95450" y="673174"/>
            <a:ext cx="4292241" cy="639762"/>
          </a:xfrm>
        </p:spPr>
        <p:txBody>
          <a:bodyPr/>
          <a:lstStyle/>
          <a:p>
            <a:pPr algn="r"/>
            <a:r>
              <a:rPr lang="en-US" dirty="0" smtClean="0"/>
              <a:t>Lower circuit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26791"/>
            <a:ext cx="4006008" cy="313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809" y="1334801"/>
            <a:ext cx="4604591" cy="30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9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7"/>
    </mc:Choice>
    <mc:Fallback>
      <p:transition xmlns:p14="http://schemas.microsoft.com/office/powerpoint/2010/main" spd="slow" advTm="603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Two circuits</a:t>
            </a:r>
            <a:br>
              <a:rPr lang="en-US" dirty="0" smtClean="0">
                <a:effectLst/>
              </a:rPr>
            </a:br>
            <a:r>
              <a:rPr lang="en-US" sz="2700" dirty="0">
                <a:effectLst/>
              </a:rPr>
              <a:t>The major differences between the two’s activities</a:t>
            </a:r>
            <a:r>
              <a:rPr lang="en-US" sz="2700" dirty="0" smtClean="0">
                <a:effectLst/>
              </a:rPr>
              <a:t>: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5029200" cy="4724400"/>
          </a:xfrm>
        </p:spPr>
        <p:txBody>
          <a:bodyPr/>
          <a:lstStyle/>
          <a:p>
            <a:pPr algn="r"/>
            <a:r>
              <a:rPr lang="en-US" dirty="0" smtClean="0"/>
              <a:t>Upper Circuit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Technology		</a:t>
            </a:r>
            <a:r>
              <a:rPr lang="en-US" sz="2000" dirty="0" smtClean="0"/>
              <a:t>Capital Intensive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Organization	</a:t>
            </a:r>
            <a:r>
              <a:rPr lang="en-US" sz="2000" dirty="0" smtClean="0"/>
              <a:t>Bureaucratic</a:t>
            </a:r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/>
            <a:r>
              <a:rPr lang="en-US" dirty="0" smtClean="0"/>
              <a:t>Lower Circuit</a:t>
            </a:r>
          </a:p>
          <a:p>
            <a:pPr marL="0" indent="0" algn="r">
              <a:buNone/>
            </a:pPr>
            <a:endParaRPr lang="en-US" sz="3600" dirty="0"/>
          </a:p>
          <a:p>
            <a:pPr marL="0" indent="0" algn="r">
              <a:buNone/>
            </a:pPr>
            <a:r>
              <a:rPr lang="en-US" sz="2000" dirty="0" smtClean="0"/>
              <a:t>Labor intensive</a:t>
            </a:r>
          </a:p>
          <a:p>
            <a:pPr marL="0" indent="0" algn="r">
              <a:buNone/>
            </a:pPr>
            <a:endParaRPr lang="en-US" sz="3600" dirty="0"/>
          </a:p>
          <a:p>
            <a:pPr marL="0" indent="0" algn="r">
              <a:buNone/>
            </a:pPr>
            <a:r>
              <a:rPr lang="en-US" sz="2000" dirty="0" smtClean="0"/>
              <a:t>Primitive </a:t>
            </a:r>
            <a:endParaRPr lang="en-US" sz="2000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3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10"/>
    </mc:Choice>
    <mc:Fallback>
      <p:transition xmlns:p14="http://schemas.microsoft.com/office/powerpoint/2010/main" spd="slow" advTm="2141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circuit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Distinction made in Chapter 3 between “The ghetto” and “Shantytowns” 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The Ghetto (</a:t>
            </a:r>
            <a:r>
              <a:rPr lang="en-US" sz="1800" dirty="0" smtClean="0"/>
              <a:t>Industrial nations)</a:t>
            </a:r>
            <a:r>
              <a:rPr lang="en-US" sz="2400" dirty="0" smtClean="0"/>
              <a:t>		</a:t>
            </a:r>
          </a:p>
          <a:p>
            <a:pPr lvl="2"/>
            <a:r>
              <a:rPr lang="en-US" sz="2000" dirty="0" smtClean="0"/>
              <a:t>Job mobility limited</a:t>
            </a:r>
          </a:p>
          <a:p>
            <a:pPr lvl="2"/>
            <a:r>
              <a:rPr lang="en-US" sz="2000" dirty="0" smtClean="0"/>
              <a:t>Government compensation- more secure poverty</a:t>
            </a:r>
          </a:p>
          <a:p>
            <a:pPr lvl="2"/>
            <a:r>
              <a:rPr lang="en-US" sz="2000" dirty="0" smtClean="0"/>
              <a:t>Almost no lower-circuit in developed countries</a:t>
            </a:r>
          </a:p>
          <a:p>
            <a:pPr lvl="2"/>
            <a:endParaRPr lang="en-US" sz="2000" dirty="0"/>
          </a:p>
          <a:p>
            <a:pPr lvl="1"/>
            <a:r>
              <a:rPr lang="en-US" sz="2400" dirty="0" smtClean="0"/>
              <a:t>2/3 World urban poor “Shantytown”</a:t>
            </a:r>
            <a:r>
              <a:rPr lang="en-US" sz="2000" dirty="0" smtClean="0"/>
              <a:t>(underdeveloped nations)</a:t>
            </a:r>
            <a:endParaRPr lang="en-US" sz="2400" dirty="0" smtClean="0"/>
          </a:p>
          <a:p>
            <a:pPr lvl="2"/>
            <a:r>
              <a:rPr lang="en-US" sz="2000" dirty="0" smtClean="0"/>
              <a:t>Labor is flexible/ adaptable</a:t>
            </a:r>
          </a:p>
          <a:p>
            <a:pPr lvl="2"/>
            <a:r>
              <a:rPr lang="en-US" sz="2000" dirty="0" smtClean="0"/>
              <a:t>Much more insecure poverty</a:t>
            </a:r>
            <a:endParaRPr lang="en-US" sz="20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3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88"/>
    </mc:Choice>
    <mc:Fallback>
      <p:transition xmlns:p14="http://schemas.microsoft.com/office/powerpoint/2010/main" spd="slow" advTm="4748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upper circuit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Imports and Exports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" y="2514600"/>
            <a:ext cx="7762672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65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8"/>
    </mc:Choice>
    <mc:Fallback>
      <p:transition xmlns:p14="http://schemas.microsoft.com/office/powerpoint/2010/main" spd="slow" advTm="4500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Mediating Role- in the upper circuit</a:t>
            </a:r>
          </a:p>
          <a:p>
            <a:endParaRPr lang="en-US" dirty="0"/>
          </a:p>
        </p:txBody>
      </p:sp>
      <p:pic>
        <p:nvPicPr>
          <p:cNvPr id="4101" name="Picture 5" descr="http://csr-news.net/main/wp-content/photos/orig_Fotolia_4097301_X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76600"/>
            <a:ext cx="4560888" cy="3440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9"/>
    </mc:Choice>
    <mc:Fallback>
      <p:transition xmlns:p14="http://schemas.microsoft.com/office/powerpoint/2010/main" spd="slow" advTm="135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state- upper circuit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There is a relationship!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82"/>
    </mc:Choice>
    <mc:Fallback>
      <p:transition xmlns:p14="http://schemas.microsoft.com/office/powerpoint/2010/main" spd="slow" advTm="1668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existence of the two circuits points to the failure of the development planning theories of underdeveloped capitalist countries.</a:t>
            </a:r>
          </a:p>
          <a:p>
            <a:r>
              <a:rPr lang="en-US" sz="2400" dirty="0" smtClean="0"/>
              <a:t>Statistical optimism looks to mask economic issues</a:t>
            </a:r>
          </a:p>
          <a:p>
            <a:r>
              <a:rPr lang="en-US" sz="2400" dirty="0" smtClean="0"/>
              <a:t>Must protect the lower circuit’s ability to absorb the labor that the upper circuit is unable to provide.  But it cannot remain as it is.  </a:t>
            </a:r>
          </a:p>
          <a:p>
            <a:r>
              <a:rPr lang="en-US" sz="2400" dirty="0" smtClean="0"/>
              <a:t>“…paradoxically, it is the poor who finance much of the modernization process, from which they reap so little benefit” (p 204).</a:t>
            </a:r>
            <a:endParaRPr lang="en-US" sz="24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9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39"/>
    </mc:Choice>
    <mc:Fallback>
      <p:transition xmlns:p14="http://schemas.microsoft.com/office/powerpoint/2010/main" spd="slow" advTm="7373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is the upward flow of capital from the lower circuit to the upper, that is not reciprocated.  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5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17"/>
    </mc:Choice>
    <mc:Fallback>
      <p:transition xmlns:p14="http://schemas.microsoft.com/office/powerpoint/2010/main" spd="slow" advTm="1181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4292</TotalTime>
  <Words>351</Words>
  <Application>Microsoft Macintosh PowerPoint</Application>
  <PresentationFormat>On-screen Show (4:3)</PresentationFormat>
  <Paragraphs>57</Paragraphs>
  <Slides>9</Slides>
  <Notes>6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Trek</vt:lpstr>
      <vt:lpstr>TUL560 reading: presentation by  JON HENNING</vt:lpstr>
      <vt:lpstr>Two Circuits</vt:lpstr>
      <vt:lpstr>Two circuits The major differences between the two’s activities:</vt:lpstr>
      <vt:lpstr>Lower circuit</vt:lpstr>
      <vt:lpstr>The upper circuit</vt:lpstr>
      <vt:lpstr>The banks</vt:lpstr>
      <vt:lpstr>The state- upper circuit</vt:lpstr>
      <vt:lpstr>conclusions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TUL560 reading: presentation by  Jon Henning</dc:title>
  <dc:creator>Jon</dc:creator>
  <cp:lastModifiedBy>Viv Grigg</cp:lastModifiedBy>
  <cp:revision>15</cp:revision>
  <dcterms:created xsi:type="dcterms:W3CDTF">2013-05-21T23:59:13Z</dcterms:created>
  <dcterms:modified xsi:type="dcterms:W3CDTF">2013-05-24T23:37:15Z</dcterms:modified>
</cp:coreProperties>
</file>