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000" autoAdjust="0"/>
  </p:normalViewPr>
  <p:slideViewPr>
    <p:cSldViewPr>
      <p:cViewPr varScale="1">
        <p:scale>
          <a:sx n="71" d="100"/>
          <a:sy n="71" d="100"/>
        </p:scale>
        <p:origin x="-1648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BD891-5543-4B57-98C8-1E97EBDE32D5}" type="datetimeFigureOut">
              <a:rPr lang="en-US" smtClean="0"/>
              <a:t>3/16/15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D64B13-F637-48F7-A6A9-3E448B1355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051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400" b="1" dirty="0" smtClean="0"/>
              <a:t>Animated title moves behind</a:t>
            </a:r>
            <a:r>
              <a:rPr lang="en-US" sz="1400" b="1" baseline="0" dirty="0" smtClean="0"/>
              <a:t> picture</a:t>
            </a:r>
            <a:endParaRPr lang="en-US" sz="1400" b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/>
              <a:t>(Intermediate)</a:t>
            </a:r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sz="1200" dirty="0" smtClean="0"/>
              <a:t>To reproduce the shape effects on this slide, do the following: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Slides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Layout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Blank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click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Rectangles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Rectangle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option from the left)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 the slide, drag to draw a rectangle.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the rectangle.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do the following: 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Height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.17”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Width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9.5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”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Drag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rectangle slightly above the middle of the slide.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the rectangle. On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Arrange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point to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Align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Align to Slide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Align Left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on the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Styles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the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Outline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Outline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Styles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dialog box,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pane, select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fill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pane, and then do the following: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Angle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until two stops appear in the slider.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customize the gradient stops as follows: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first stop in the slider,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Orange, Accent 6, Darker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50%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(fifth row, 10</a:t>
            </a:r>
            <a:r>
              <a:rPr lang="en-US" sz="1200" b="0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option from the left).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Orange, Accent 6, Darker 25%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(fourth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row, 10</a:t>
            </a:r>
            <a:r>
              <a:rPr lang="en-US" sz="1200" b="0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option from the left).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sz="1200" dirty="0" smtClean="0"/>
              <a:t>To reproduce the “heading” text box</a:t>
            </a:r>
            <a:r>
              <a:rPr lang="en-US" sz="1200" baseline="0" dirty="0" smtClean="0"/>
              <a:t> on this slide, do the following: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b="0" dirty="0" smtClean="0"/>
              <a:t>On the </a:t>
            </a:r>
            <a:r>
              <a:rPr lang="en-US" sz="1200" b="1" dirty="0" smtClean="0"/>
              <a:t>Insert</a:t>
            </a:r>
            <a:r>
              <a:rPr lang="en-US" sz="1200" b="0" baseline="0" dirty="0" smtClean="0"/>
              <a:t> tab, in the </a:t>
            </a:r>
            <a:r>
              <a:rPr lang="en-US" sz="1200" b="1" baseline="0" dirty="0" smtClean="0"/>
              <a:t>Text</a:t>
            </a:r>
            <a:r>
              <a:rPr lang="en-US" sz="1200" b="0" baseline="0" dirty="0" smtClean="0"/>
              <a:t> group, select </a:t>
            </a:r>
            <a:r>
              <a:rPr lang="en-US" sz="1200" b="1" baseline="0" dirty="0" smtClean="0"/>
              <a:t>Text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Box</a:t>
            </a:r>
            <a:r>
              <a:rPr lang="en-US" sz="1200" b="0" baseline="0" dirty="0" smtClean="0"/>
              <a:t>. O</a:t>
            </a:r>
            <a:r>
              <a:rPr lang="en-US" sz="1200" dirty="0" smtClean="0"/>
              <a:t>n the slide, drag to draw a text box.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Enter the heading text, and then select text</a:t>
            </a:r>
            <a:r>
              <a:rPr lang="en-US" sz="1200" baseline="0" dirty="0" smtClean="0"/>
              <a:t>. 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Font</a:t>
            </a:r>
            <a:r>
              <a:rPr lang="en-US" sz="1200" baseline="0" dirty="0" smtClean="0"/>
              <a:t> group,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Font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Calibri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Font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Size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38</a:t>
            </a:r>
            <a:r>
              <a:rPr lang="en-US" sz="120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Click </a:t>
            </a:r>
            <a:r>
              <a:rPr lang="en-US" sz="1200" b="1" baseline="0" dirty="0" smtClean="0"/>
              <a:t>Bold</a:t>
            </a:r>
            <a:r>
              <a:rPr lang="en-US" sz="1200" b="0" baseline="0" dirty="0" smtClean="0"/>
              <a:t>.</a:t>
            </a:r>
            <a:endParaRPr lang="en-US" sz="1200" b="0" dirty="0" smtClean="0"/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Click the arrow next to </a:t>
            </a:r>
            <a:r>
              <a:rPr lang="en-US" sz="1200" b="1" baseline="0" dirty="0" smtClean="0"/>
              <a:t>Font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Color</a:t>
            </a:r>
            <a:r>
              <a:rPr lang="en-US" sz="1200" baseline="0" dirty="0" smtClean="0"/>
              <a:t>, and then under </a:t>
            </a:r>
            <a:r>
              <a:rPr lang="en-US" sz="1200" b="1" baseline="0" dirty="0" smtClean="0"/>
              <a:t>Theme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Colors</a:t>
            </a:r>
            <a:r>
              <a:rPr lang="en-US" sz="1200" baseline="0" dirty="0" smtClean="0"/>
              <a:t> click </a:t>
            </a:r>
            <a:r>
              <a:rPr lang="en-US" sz="1200" b="1" baseline="0" dirty="0" smtClean="0"/>
              <a:t>Orange, Accent 6, Darker 25% </a:t>
            </a:r>
            <a:r>
              <a:rPr lang="en-US" sz="1200" baseline="0" dirty="0" smtClean="0"/>
              <a:t>(fourth row, 10</a:t>
            </a:r>
            <a:r>
              <a:rPr lang="en-US" sz="1200" baseline="30000" dirty="0" smtClean="0"/>
              <a:t>th</a:t>
            </a:r>
            <a:r>
              <a:rPr lang="en-US" sz="1200" baseline="0" dirty="0" smtClean="0"/>
              <a:t> option from the left).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On the </a:t>
            </a:r>
            <a:r>
              <a:rPr lang="en-US" sz="1200" b="1" baseline="0" dirty="0" smtClean="0"/>
              <a:t>Home</a:t>
            </a:r>
            <a:r>
              <a:rPr lang="en-US" sz="1200" b="0" baseline="0" dirty="0" smtClean="0"/>
              <a:t> tab, in the </a:t>
            </a:r>
            <a:r>
              <a:rPr lang="en-US" sz="1200" b="1" baseline="0" dirty="0" smtClean="0"/>
              <a:t>Paragraph</a:t>
            </a:r>
            <a:r>
              <a:rPr lang="en-US" sz="1200" b="0" baseline="0" dirty="0" smtClean="0"/>
              <a:t> group, click </a:t>
            </a:r>
            <a:r>
              <a:rPr lang="en-US" sz="1200" b="1" baseline="0" dirty="0" smtClean="0"/>
              <a:t>Align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Text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Left</a:t>
            </a:r>
            <a:r>
              <a:rPr lang="en-US" sz="1200" b="0" baseline="0" dirty="0" smtClean="0"/>
              <a:t>.</a:t>
            </a:r>
            <a:endParaRPr lang="en-US" sz="1200" b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b="0" dirty="0" smtClean="0"/>
              <a:t>Drag the text box just above the rectangle, in the right half of the slide. </a:t>
            </a:r>
            <a:endParaRPr lang="en-US" sz="1200" b="0" baseline="0" dirty="0" smtClean="0"/>
          </a:p>
          <a:p>
            <a:pPr marL="228600" indent="-228600">
              <a:buFont typeface="+mj-lt"/>
              <a:buAutoNum type="arabicPeriod"/>
            </a:pP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sz="1200" dirty="0" smtClean="0"/>
              <a:t>To reproduce the second text box on this slide, do the following: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dirty="0" smtClean="0"/>
              <a:t>On the </a:t>
            </a:r>
            <a:r>
              <a:rPr lang="en-US" sz="1200" b="1" dirty="0" smtClean="0"/>
              <a:t>Insert</a:t>
            </a:r>
            <a:r>
              <a:rPr lang="en-US" sz="1200" b="0" baseline="0" dirty="0" smtClean="0"/>
              <a:t> tab, in the </a:t>
            </a:r>
            <a:r>
              <a:rPr lang="en-US" sz="1200" b="1" baseline="0" dirty="0" smtClean="0"/>
              <a:t>Text</a:t>
            </a:r>
            <a:r>
              <a:rPr lang="en-US" sz="1200" b="0" baseline="0" dirty="0" smtClean="0"/>
              <a:t> group, click </a:t>
            </a:r>
            <a:r>
              <a:rPr lang="en-US" sz="1200" b="1" baseline="0" dirty="0" smtClean="0"/>
              <a:t>Text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Box</a:t>
            </a:r>
            <a:r>
              <a:rPr lang="en-US" sz="1200" b="0" baseline="0" dirty="0" smtClean="0"/>
              <a:t>. O</a:t>
            </a:r>
            <a:r>
              <a:rPr lang="en-US" sz="1200" dirty="0" smtClean="0"/>
              <a:t>n the slide, drag to draw a text box.</a:t>
            </a:r>
            <a:endParaRPr lang="en-US" sz="1200" b="1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Enter </a:t>
            </a:r>
            <a:r>
              <a:rPr lang="en-US" sz="1200" i="0" dirty="0" smtClean="0"/>
              <a:t>three lines of text with paragraph breaks, </a:t>
            </a:r>
            <a:r>
              <a:rPr lang="en-US" sz="1200" dirty="0" smtClean="0"/>
              <a:t>and then select the text. On the </a:t>
            </a:r>
            <a:r>
              <a:rPr lang="en-US" sz="1200" b="1" dirty="0" smtClean="0"/>
              <a:t>Home</a:t>
            </a:r>
            <a:r>
              <a:rPr lang="en-US" sz="1200" dirty="0" smtClean="0"/>
              <a:t> tab, in the </a:t>
            </a:r>
            <a:r>
              <a:rPr lang="en-US" sz="1200" b="1" dirty="0" smtClean="0"/>
              <a:t>Font</a:t>
            </a:r>
            <a:r>
              <a:rPr lang="en-US" sz="1200" dirty="0" smtClean="0"/>
              <a:t> group,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dirty="0" smtClean="0"/>
              <a:t>In the </a:t>
            </a:r>
            <a:r>
              <a:rPr lang="en-US" sz="1200" b="1" dirty="0" smtClean="0"/>
              <a:t>Font</a:t>
            </a:r>
            <a:r>
              <a:rPr lang="en-US" sz="1200" dirty="0" smtClean="0"/>
              <a:t> list, select </a:t>
            </a:r>
            <a:r>
              <a:rPr lang="en-US" sz="1200" b="1" dirty="0" smtClean="0"/>
              <a:t>Calibri</a:t>
            </a:r>
            <a:r>
              <a:rPr lang="en-US" sz="1200" dirty="0" smtClean="0"/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dirty="0" smtClean="0"/>
              <a:t>In</a:t>
            </a:r>
            <a:r>
              <a:rPr lang="en-US" sz="1200" baseline="0" dirty="0" smtClean="0"/>
              <a:t> the </a:t>
            </a:r>
            <a:r>
              <a:rPr lang="en-US" sz="1200" b="1" baseline="0" dirty="0" smtClean="0"/>
              <a:t>Font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Size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28</a:t>
            </a:r>
            <a:r>
              <a:rPr lang="en-US" sz="1200" b="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Click </a:t>
            </a:r>
            <a:r>
              <a:rPr lang="en-US" sz="1200" b="1" baseline="0" dirty="0" smtClean="0"/>
              <a:t>Bold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Click the arrow next to </a:t>
            </a:r>
            <a:r>
              <a:rPr lang="en-US" sz="1200" b="1" baseline="0" dirty="0" smtClean="0"/>
              <a:t>Font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Color</a:t>
            </a:r>
            <a:r>
              <a:rPr lang="en-US" sz="1200" baseline="0" dirty="0" smtClean="0"/>
              <a:t>, and then under </a:t>
            </a:r>
            <a:r>
              <a:rPr lang="en-US" sz="1200" b="1" baseline="0" dirty="0" smtClean="0"/>
              <a:t>Theme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Colors</a:t>
            </a:r>
            <a:r>
              <a:rPr lang="en-US" sz="1200" baseline="0" dirty="0" smtClean="0"/>
              <a:t> click </a:t>
            </a:r>
            <a:r>
              <a:rPr lang="en-US" sz="1200" b="1" baseline="0" dirty="0" smtClean="0"/>
              <a:t>White, Background 1 </a:t>
            </a:r>
            <a:r>
              <a:rPr lang="en-US" sz="1200" baseline="0" dirty="0" smtClean="0"/>
              <a:t>(first row, first option from the left).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dirty="0" smtClean="0"/>
              <a:t>On the </a:t>
            </a:r>
            <a:r>
              <a:rPr lang="en-US" sz="1200" b="1" dirty="0" smtClean="0"/>
              <a:t>Home</a:t>
            </a:r>
            <a:r>
              <a:rPr lang="en-US" sz="1200" b="0" dirty="0" smtClean="0"/>
              <a:t> tab,</a:t>
            </a:r>
            <a:r>
              <a:rPr lang="en-US" sz="1200" b="0" baseline="0" dirty="0" smtClean="0"/>
              <a:t> in the </a:t>
            </a:r>
            <a:r>
              <a:rPr lang="en-US" sz="1200" b="1" baseline="0" dirty="0" smtClean="0"/>
              <a:t>Paragraph</a:t>
            </a:r>
            <a:r>
              <a:rPr lang="en-US" sz="1200" b="0" baseline="0" dirty="0" smtClean="0"/>
              <a:t> group, click the </a:t>
            </a:r>
            <a:r>
              <a:rPr lang="en-US" sz="1200" b="1" baseline="0" dirty="0" smtClean="0"/>
              <a:t>Paragraph</a:t>
            </a:r>
            <a:r>
              <a:rPr lang="en-US" sz="1200" b="0" baseline="0" dirty="0" smtClean="0"/>
              <a:t> dialog box launcher. In the </a:t>
            </a:r>
            <a:r>
              <a:rPr lang="en-US" sz="1200" b="1" baseline="0" dirty="0" smtClean="0"/>
              <a:t>Paragraph</a:t>
            </a:r>
            <a:r>
              <a:rPr lang="en-US" sz="1200" b="0" baseline="0" dirty="0" smtClean="0"/>
              <a:t> dialog box,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="0" baseline="0" dirty="0" smtClean="0"/>
              <a:t>On the </a:t>
            </a:r>
            <a:r>
              <a:rPr lang="en-US" sz="1200" b="1" baseline="0" dirty="0" smtClean="0"/>
              <a:t>Indents and Spacing </a:t>
            </a:r>
            <a:r>
              <a:rPr lang="en-US" sz="1200" b="0" baseline="0" dirty="0" smtClean="0"/>
              <a:t>tab, under </a:t>
            </a:r>
            <a:r>
              <a:rPr lang="en-US" sz="1200" b="1" baseline="0" dirty="0" smtClean="0"/>
              <a:t>General</a:t>
            </a:r>
            <a:r>
              <a:rPr lang="en-US" sz="1200" b="0" baseline="0" dirty="0" smtClean="0"/>
              <a:t>, select </a:t>
            </a:r>
            <a:r>
              <a:rPr lang="en-US" sz="1200" b="1" baseline="0" dirty="0" smtClean="0"/>
              <a:t>Left</a:t>
            </a:r>
            <a:r>
              <a:rPr lang="en-US" sz="1200" b="0" baseline="0" dirty="0" smtClean="0"/>
              <a:t> in the </a:t>
            </a:r>
            <a:r>
              <a:rPr lang="en-US" sz="1200" b="1" baseline="0" dirty="0" smtClean="0"/>
              <a:t>Alignment</a:t>
            </a:r>
            <a:r>
              <a:rPr lang="en-US" sz="1200" b="0" baseline="0" dirty="0" smtClean="0"/>
              <a:t> box.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="0" baseline="0" dirty="0" smtClean="0"/>
              <a:t>Under </a:t>
            </a:r>
            <a:r>
              <a:rPr lang="en-US" sz="1200" b="1" baseline="0" dirty="0" smtClean="0"/>
              <a:t>Spacing</a:t>
            </a:r>
            <a:r>
              <a:rPr lang="en-US" sz="1200" b="0" baseline="0" dirty="0" smtClean="0"/>
              <a:t>, select </a:t>
            </a:r>
            <a:r>
              <a:rPr lang="en-US" sz="1200" b="1" baseline="0" dirty="0" smtClean="0"/>
              <a:t>12</a:t>
            </a:r>
            <a:r>
              <a:rPr lang="en-US" sz="1200" b="0" baseline="0" dirty="0" smtClean="0"/>
              <a:t> in the </a:t>
            </a:r>
            <a:r>
              <a:rPr lang="en-US" sz="1200" b="1" baseline="0" dirty="0" smtClean="0"/>
              <a:t>After</a:t>
            </a:r>
            <a:r>
              <a:rPr lang="en-US" sz="1200" b="0" baseline="0" dirty="0" smtClean="0"/>
              <a:t> box.</a:t>
            </a:r>
            <a:endParaRPr lang="en-US" sz="1200" b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b="0" dirty="0" smtClean="0"/>
              <a:t>Drag the second text box onto</a:t>
            </a:r>
            <a:r>
              <a:rPr lang="en-US" sz="1200" b="0" baseline="0" dirty="0" smtClean="0"/>
              <a:t> the rectangle, below the “heading” text box. </a:t>
            </a:r>
            <a:endParaRPr lang="en-US" sz="1200" b="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sz="1200" dirty="0" smtClean="0"/>
              <a:t>To reproduce the full-color picture on this slide, do the following: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dirty="0" smtClean="0"/>
              <a:t>On the </a:t>
            </a:r>
            <a:r>
              <a:rPr lang="en-US" sz="1200" b="1" dirty="0" smtClean="0"/>
              <a:t>Insert</a:t>
            </a:r>
            <a:r>
              <a:rPr lang="en-US" sz="1200" b="0" dirty="0" smtClean="0"/>
              <a:t> tab, in the </a:t>
            </a:r>
            <a:r>
              <a:rPr lang="en-US" sz="1200" b="1" dirty="0" smtClean="0"/>
              <a:t>Images </a:t>
            </a:r>
            <a:r>
              <a:rPr lang="en-US" sz="1200" b="0" dirty="0" smtClean="0"/>
              <a:t>group, click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Picture</a:t>
            </a:r>
            <a:r>
              <a:rPr lang="en-US" sz="1200" b="0" baseline="0" dirty="0" smtClean="0"/>
              <a:t>. In the </a:t>
            </a:r>
            <a:r>
              <a:rPr lang="en-US" sz="1200" b="1" baseline="0" dirty="0" smtClean="0"/>
              <a:t>Insert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Picture</a:t>
            </a:r>
            <a:r>
              <a:rPr lang="en-US" sz="1200" b="0" baseline="0" dirty="0" smtClean="0"/>
              <a:t> dialog box, select a picture, and then click </a:t>
            </a:r>
            <a:r>
              <a:rPr lang="en-US" sz="1200" b="1" baseline="0" dirty="0" smtClean="0"/>
              <a:t>Insert</a:t>
            </a:r>
            <a:r>
              <a:rPr lang="en-US" sz="1200" b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baseline="0" dirty="0" smtClean="0">
                <a:latin typeface="+mn-lt"/>
              </a:rPr>
              <a:t>On the slide, select the picture.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Picture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 and Position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 Picture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dialog box, resize or crop the image so that the height is set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5.08”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the width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 set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2.61”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To crop the picture,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Crop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right pane,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Crop position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enter values into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Height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Left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boxes. To resize the picture,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right pane,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 and rotate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enter values into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Height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boxes.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dirty="0" smtClean="0"/>
              <a:t>Also in the </a:t>
            </a:r>
            <a:r>
              <a:rPr lang="en-US" sz="1200" b="1" dirty="0" smtClean="0"/>
              <a:t>Format Picture</a:t>
            </a:r>
            <a:r>
              <a:rPr lang="en-US" sz="1200" b="1" baseline="0" dirty="0" smtClean="0"/>
              <a:t> </a:t>
            </a:r>
            <a:r>
              <a:rPr lang="en-US" sz="1200" b="0" baseline="0" dirty="0" smtClean="0"/>
              <a:t>dialog box, click </a:t>
            </a:r>
            <a:r>
              <a:rPr lang="en-US" sz="1200" b="1" baseline="0" dirty="0" smtClean="0"/>
              <a:t>Glow and Soft Edges </a:t>
            </a:r>
            <a:r>
              <a:rPr lang="en-US" sz="1200" b="0" baseline="0" dirty="0" smtClean="0"/>
              <a:t>in the left pane, and then, in the </a:t>
            </a:r>
            <a:r>
              <a:rPr lang="en-US" sz="1200" b="1" baseline="0" dirty="0" smtClean="0"/>
              <a:t>Glow and Soft Edges </a:t>
            </a:r>
            <a:r>
              <a:rPr lang="en-US" sz="1200" b="0" baseline="0" dirty="0" smtClean="0"/>
              <a:t>pane,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="0" baseline="0" dirty="0" smtClean="0"/>
              <a:t>Under </a:t>
            </a:r>
            <a:r>
              <a:rPr lang="en-US" sz="1200" b="1" baseline="0" dirty="0" smtClean="0"/>
              <a:t>Glow</a:t>
            </a:r>
            <a:r>
              <a:rPr lang="en-US" sz="1200" b="0" baseline="0" dirty="0" smtClean="0"/>
              <a:t>, click the button next to </a:t>
            </a:r>
            <a:r>
              <a:rPr lang="en-US" sz="1200" b="1" baseline="0" dirty="0" smtClean="0"/>
              <a:t>Presets</a:t>
            </a:r>
            <a:r>
              <a:rPr lang="en-US" sz="1200" b="0" baseline="0" dirty="0" smtClean="0"/>
              <a:t>, and then click </a:t>
            </a:r>
            <a:r>
              <a:rPr lang="en-US" sz="1200" b="1" baseline="0" dirty="0" smtClean="0"/>
              <a:t>Blue, 5 </a:t>
            </a:r>
            <a:r>
              <a:rPr lang="en-US" sz="1200" b="1" baseline="0" dirty="0" err="1" smtClean="0"/>
              <a:t>pt</a:t>
            </a:r>
            <a:r>
              <a:rPr lang="en-US" sz="1200" b="1" baseline="0" dirty="0" smtClean="0"/>
              <a:t> glow Accent color 1 </a:t>
            </a:r>
            <a:r>
              <a:rPr lang="en-US" sz="1200" b="0" baseline="0" dirty="0" smtClean="0"/>
              <a:t>(first row, first option from the left).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="0" baseline="0" dirty="0" smtClean="0"/>
              <a:t>Click the button next to </a:t>
            </a:r>
            <a:r>
              <a:rPr lang="en-US" sz="1200" b="1" baseline="0" dirty="0" smtClean="0"/>
              <a:t>Color</a:t>
            </a:r>
            <a:r>
              <a:rPr lang="en-US" sz="1200" b="0" baseline="0" dirty="0" smtClean="0"/>
              <a:t>, and then under </a:t>
            </a:r>
            <a:r>
              <a:rPr lang="en-US" sz="1200" b="1" baseline="0" dirty="0" smtClean="0"/>
              <a:t>Theme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Colors</a:t>
            </a:r>
            <a:r>
              <a:rPr lang="en-US" sz="1200" b="0" baseline="0" dirty="0" smtClean="0"/>
              <a:t> click </a:t>
            </a:r>
            <a:r>
              <a:rPr lang="en-US" sz="1200" b="1" baseline="0" dirty="0" smtClean="0"/>
              <a:t>White, Background 1 </a:t>
            </a:r>
            <a:r>
              <a:rPr lang="en-US" sz="1200" b="0" baseline="0" dirty="0" smtClean="0"/>
              <a:t>(first row, first option from the left).</a:t>
            </a:r>
            <a:endParaRPr lang="en-US" sz="1200" b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Drag the full-color picture on top of the rectangle, to the left of the text boxes.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Arrange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point to 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Align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Align to Slide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Align Top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pPr marL="228600" indent="-228600">
              <a:buFont typeface="+mj-lt"/>
              <a:buAutoNum type="arabicPeriod"/>
            </a:pPr>
            <a:endParaRPr lang="en-US" sz="1200" b="0" dirty="0" smtClean="0"/>
          </a:p>
          <a:p>
            <a:pPr marL="228600" indent="-228600">
              <a:buFont typeface="+mj-lt"/>
              <a:buAutoNum type="arabicPeriod"/>
            </a:pPr>
            <a:endParaRPr lang="en-US" sz="1200" b="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1200" dirty="0" smtClean="0"/>
              <a:t>To reproduce the second picture on this slide, do the following:</a:t>
            </a:r>
            <a:endParaRPr lang="en-US" sz="1200" b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b="0" dirty="0" smtClean="0"/>
              <a:t>On</a:t>
            </a:r>
            <a:r>
              <a:rPr lang="en-US" sz="1200" b="0" baseline="0" dirty="0" smtClean="0"/>
              <a:t> the </a:t>
            </a:r>
            <a:r>
              <a:rPr lang="en-US" sz="1200" b="1" baseline="0" dirty="0" smtClean="0"/>
              <a:t>Insert</a:t>
            </a:r>
            <a:r>
              <a:rPr lang="en-US" sz="1200" b="0" baseline="0" dirty="0" smtClean="0"/>
              <a:t> tab, in the </a:t>
            </a:r>
            <a:r>
              <a:rPr lang="en-US" sz="1200" b="1" baseline="0" dirty="0" smtClean="0"/>
              <a:t>Images </a:t>
            </a:r>
            <a:r>
              <a:rPr lang="en-US" sz="1200" b="0" baseline="0" dirty="0" smtClean="0"/>
              <a:t>group, click </a:t>
            </a:r>
            <a:r>
              <a:rPr lang="en-US" sz="1200" b="1" baseline="0" dirty="0" smtClean="0"/>
              <a:t>Picture</a:t>
            </a:r>
            <a:r>
              <a:rPr lang="en-US" sz="1200" b="0" baseline="0" dirty="0" smtClean="0"/>
              <a:t>. In the </a:t>
            </a:r>
            <a:r>
              <a:rPr lang="en-US" sz="1200" b="1" baseline="0" dirty="0" smtClean="0"/>
              <a:t>Insert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Picture</a:t>
            </a:r>
            <a:r>
              <a:rPr lang="en-US" sz="1200" b="0" baseline="0" dirty="0" smtClean="0"/>
              <a:t> dialog box, select the same picture, and then click </a:t>
            </a:r>
            <a:r>
              <a:rPr lang="en-US" sz="1200" b="1" baseline="0" dirty="0" smtClean="0"/>
              <a:t>Insert</a:t>
            </a:r>
            <a:r>
              <a:rPr lang="en-US" sz="1200" b="0" baseline="0" dirty="0" smtClean="0"/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baseline="0" dirty="0" smtClean="0">
                <a:latin typeface="+mn-lt"/>
              </a:rPr>
              <a:t>On the slide, select the picture. On the slide, select the picture.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Picture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 and Position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 Picture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dialog box, resize or crop the image so that the height is set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2.44”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the width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 set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2.61”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To crop the picture,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Crop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right pane,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Crop position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enter values into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Height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Left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boxes. To resize the picture,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right pane,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 and rotate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enter values into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Height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boxes.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On the slide, drag the new picture directly below the first one, and then, in the </a:t>
            </a:r>
            <a:r>
              <a:rPr lang="en-US" sz="1200" b="1" baseline="0" dirty="0" smtClean="0"/>
              <a:t>Format Picture </a:t>
            </a:r>
            <a:r>
              <a:rPr lang="en-US" sz="1200" b="0" baseline="0" dirty="0" smtClean="0"/>
              <a:t>dialog box, in the </a:t>
            </a:r>
            <a:r>
              <a:rPr lang="en-US" sz="1200" b="1" baseline="0" dirty="0" smtClean="0"/>
              <a:t>Crop</a:t>
            </a:r>
            <a:r>
              <a:rPr lang="en-US" sz="1200" b="0" baseline="0" dirty="0" smtClean="0"/>
              <a:t> tab, under </a:t>
            </a:r>
            <a:r>
              <a:rPr lang="en-US" sz="1200" b="1" baseline="0" dirty="0" smtClean="0"/>
              <a:t>Picture Position</a:t>
            </a:r>
            <a:r>
              <a:rPr lang="en-US" sz="1200" b="0" baseline="0" dirty="0" smtClean="0"/>
              <a:t>, adjust the </a:t>
            </a:r>
            <a:r>
              <a:rPr lang="en-US" sz="1200" b="1" baseline="0" dirty="0" smtClean="0"/>
              <a:t>Offset X </a:t>
            </a:r>
            <a:r>
              <a:rPr lang="en-US" sz="1200" b="0" baseline="0" dirty="0" smtClean="0"/>
              <a:t>and </a:t>
            </a:r>
            <a:r>
              <a:rPr lang="en-US" sz="1200" b="1" baseline="0" dirty="0" smtClean="0"/>
              <a:t>Offset Y</a:t>
            </a:r>
            <a:r>
              <a:rPr lang="en-US" sz="1200" b="0" baseline="0" dirty="0" smtClean="0"/>
              <a:t> settings to align the content of the two images so that they appear continuous.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Also in the </a:t>
            </a:r>
            <a:r>
              <a:rPr lang="en-US" sz="1200" b="1" baseline="0" dirty="0" smtClean="0"/>
              <a:t>Format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Picture</a:t>
            </a:r>
            <a:r>
              <a:rPr lang="en-US" sz="1200" b="0" baseline="0" dirty="0" smtClean="0"/>
              <a:t> dialog box, click </a:t>
            </a:r>
            <a:r>
              <a:rPr lang="en-US" sz="1200" b="1" baseline="0" dirty="0" smtClean="0"/>
              <a:t>Picture Corrections</a:t>
            </a:r>
            <a:r>
              <a:rPr lang="en-US" sz="1200" b="0" baseline="0" dirty="0" smtClean="0"/>
              <a:t> in the left pane, and in the </a:t>
            </a:r>
            <a:r>
              <a:rPr lang="en-US" sz="1200" b="1" baseline="0" dirty="0" smtClean="0"/>
              <a:t>Picture Corrections</a:t>
            </a:r>
            <a:r>
              <a:rPr lang="en-US" sz="1200" b="0" baseline="0" dirty="0" smtClean="0"/>
              <a:t> pane, under </a:t>
            </a:r>
            <a:r>
              <a:rPr lang="en-US" sz="1200" b="1" baseline="0" dirty="0" smtClean="0"/>
              <a:t>Brightness and Contrast</a:t>
            </a:r>
            <a:r>
              <a:rPr lang="en-US" sz="1200" b="0" baseline="0" dirty="0" smtClean="0"/>
              <a:t>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Brightness</a:t>
            </a:r>
            <a:r>
              <a:rPr lang="en-US" sz="1200" b="0" baseline="0" dirty="0" smtClean="0"/>
              <a:t> box, enter </a:t>
            </a:r>
            <a:r>
              <a:rPr lang="en-US" sz="1200" b="1" baseline="0" dirty="0" smtClean="0"/>
              <a:t>70%</a:t>
            </a:r>
            <a:r>
              <a:rPr lang="en-US" sz="1200" b="0" baseline="0" dirty="0" smtClean="0"/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Contrast</a:t>
            </a:r>
            <a:r>
              <a:rPr lang="en-US" sz="1200" b="0" baseline="0" dirty="0" smtClean="0"/>
              <a:t> box, enter </a:t>
            </a:r>
            <a:r>
              <a:rPr lang="en-US" sz="1200" b="1" baseline="0" dirty="0" smtClean="0"/>
              <a:t>-70%</a:t>
            </a:r>
            <a:r>
              <a:rPr lang="en-US" sz="1200" b="0" baseline="0" dirty="0" smtClean="0"/>
              <a:t>.</a:t>
            </a:r>
            <a:endParaRPr lang="en-US" sz="1200" dirty="0" smtClean="0"/>
          </a:p>
          <a:p>
            <a:pPr marL="228600" lvl="0" indent="-228600">
              <a:buFont typeface="+mj-lt"/>
              <a:buAutoNum type="arabicPeriod"/>
            </a:pP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the smaller picture. On the 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Arrange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point to 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Align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Align to Slide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Align Bottom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Press and hold CTRL, and then select both pictures. On the 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Arrange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point to 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Align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Align Selected Objects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Align Center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 </a:t>
            </a:r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sz="1200" dirty="0" smtClean="0"/>
              <a:t>To reproduce the animation effects on this slide, do the following: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On</a:t>
            </a:r>
            <a:r>
              <a:rPr lang="en-US" sz="1200" baseline="0" dirty="0" smtClean="0"/>
              <a:t> the slide, s</a:t>
            </a:r>
            <a:r>
              <a:rPr lang="en-US" sz="1200" dirty="0" smtClean="0"/>
              <a:t>elect the “heading” text</a:t>
            </a:r>
            <a:r>
              <a:rPr lang="en-US" sz="1200" baseline="0" dirty="0" smtClean="0"/>
              <a:t> box.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Entrance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Fade.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Delay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1.5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baseline="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On</a:t>
            </a:r>
            <a:r>
              <a:rPr lang="en-US" sz="1200" baseline="0" dirty="0" smtClean="0"/>
              <a:t> the slide, s</a:t>
            </a:r>
            <a:r>
              <a:rPr lang="en-US" sz="1200" dirty="0" smtClean="0"/>
              <a:t>elect the “heading” text</a:t>
            </a:r>
            <a:r>
              <a:rPr lang="en-US" sz="1200" baseline="0" dirty="0" smtClean="0"/>
              <a:t> box.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Motion Paths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Lines.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Effect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Left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Effect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Reverse Path Direction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On the slide, select the motion</a:t>
            </a:r>
            <a:r>
              <a:rPr lang="en-US" sz="1200" baseline="0" dirty="0" smtClean="0"/>
              <a:t> path for the “heading” text box</a:t>
            </a:r>
            <a:r>
              <a:rPr lang="en-US" sz="1200" dirty="0" smtClean="0"/>
              <a:t>,</a:t>
            </a:r>
            <a:r>
              <a:rPr lang="en-US" sz="1200" baseline="0" dirty="0" smtClean="0"/>
              <a:t> </a:t>
            </a:r>
            <a:r>
              <a:rPr lang="en-US" sz="1200" dirty="0" smtClean="0"/>
              <a:t>point</a:t>
            </a:r>
            <a:r>
              <a:rPr lang="en-US" sz="1200" baseline="0" dirty="0" smtClean="0"/>
              <a:t> to the starting point (green arrow) of the motion path until the cursor becomes a two-headed arrow. P</a:t>
            </a:r>
            <a:r>
              <a:rPr lang="en-US" sz="1200" i="0" dirty="0" smtClean="0"/>
              <a:t>ress and hold SHIFT,</a:t>
            </a:r>
            <a:r>
              <a:rPr lang="en-US" sz="1200" i="0" baseline="0" dirty="0" smtClean="0"/>
              <a:t> and then </a:t>
            </a:r>
            <a:r>
              <a:rPr lang="en-US" sz="1200" dirty="0" smtClean="0"/>
              <a:t>drag the starting point</a:t>
            </a:r>
            <a:r>
              <a:rPr lang="en-US" sz="1200" baseline="0" dirty="0" smtClean="0"/>
              <a:t> </a:t>
            </a:r>
            <a:r>
              <a:rPr lang="en-US" sz="1200" i="0" baseline="0" dirty="0" smtClean="0"/>
              <a:t>about 1.5”</a:t>
            </a:r>
            <a:r>
              <a:rPr lang="en-US" sz="1200" baseline="0" dirty="0" smtClean="0"/>
              <a:t> off the left edge of the slide. (</a:t>
            </a:r>
            <a:r>
              <a:rPr lang="en-US" sz="1200" b="1" baseline="0" dirty="0" smtClean="0"/>
              <a:t>Note:</a:t>
            </a:r>
            <a:r>
              <a:rPr lang="en-US" sz="1200" baseline="0" dirty="0" smtClean="0"/>
              <a:t> If your lines of text are longer than in the example above, you may need to further increase the length of the motion path. )</a:t>
            </a:r>
            <a:r>
              <a:rPr lang="en-US" sz="1200" dirty="0" smtClean="0"/>
              <a:t>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On</a:t>
            </a:r>
            <a:r>
              <a:rPr lang="en-US" sz="1200" baseline="0" dirty="0" smtClean="0"/>
              <a:t> the slide, s</a:t>
            </a:r>
            <a:r>
              <a:rPr lang="en-US" sz="1200" dirty="0" smtClean="0"/>
              <a:t>elect the second text box. On</a:t>
            </a:r>
            <a:r>
              <a:rPr lang="en-US" sz="1200" baseline="0" dirty="0" smtClean="0"/>
              <a:t> the slide, s</a:t>
            </a:r>
            <a:r>
              <a:rPr lang="en-US" sz="1200" dirty="0" smtClean="0"/>
              <a:t>elect the “heading” text</a:t>
            </a:r>
            <a:r>
              <a:rPr lang="en-US" sz="1200" baseline="0" dirty="0" smtClean="0"/>
              <a:t> box.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Entrance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Fade.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group, click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Show Additional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Effect Options 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dialog box launcher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Fade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Animate text </a:t>
            </a:r>
            <a:r>
              <a:rPr lang="en-US" sz="1200" baseline="0" dirty="0" smtClean="0"/>
              <a:t>list, select </a:t>
            </a:r>
            <a:r>
              <a:rPr lang="en-US" sz="1200" b="1" baseline="0" dirty="0" smtClean="0"/>
              <a:t>By Letter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% delay between letters </a:t>
            </a:r>
            <a:r>
              <a:rPr lang="en-US" sz="1200" baseline="0" dirty="0" smtClean="0"/>
              <a:t>box, enter </a:t>
            </a:r>
            <a:r>
              <a:rPr lang="en-US" sz="1200" b="1" baseline="0" dirty="0" smtClean="0"/>
              <a:t>5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Start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After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Previous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Duration </a:t>
            </a:r>
            <a:r>
              <a:rPr lang="en-US" sz="1200" baseline="0" dirty="0" smtClean="0"/>
              <a:t>list, select </a:t>
            </a:r>
            <a:r>
              <a:rPr lang="en-US" sz="1200" b="1" baseline="0" dirty="0" smtClean="0"/>
              <a:t>0.5 seconds </a:t>
            </a:r>
            <a:r>
              <a:rPr lang="en-US" sz="1200" baseline="0" dirty="0" smtClean="0"/>
              <a:t>(</a:t>
            </a:r>
            <a:r>
              <a:rPr lang="en-US" sz="1200" b="1" baseline="0" dirty="0" smtClean="0"/>
              <a:t>Very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Fast)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Text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Group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text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By 1</a:t>
            </a:r>
            <a:r>
              <a:rPr lang="en-US" sz="1200" b="1" baseline="30000" dirty="0" smtClean="0"/>
              <a:t>st</a:t>
            </a:r>
            <a:r>
              <a:rPr lang="en-US" sz="1200" b="1" baseline="0" dirty="0" smtClean="0"/>
              <a:t> Level Paragraphs</a:t>
            </a:r>
            <a:r>
              <a:rPr lang="en-US" sz="120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endParaRPr lang="en-US" sz="1200" dirty="0" smtClean="0"/>
          </a:p>
          <a:p>
            <a:endParaRPr lang="en-US" sz="1200" dirty="0" smtClean="0"/>
          </a:p>
          <a:p>
            <a:r>
              <a:rPr lang="en-US" sz="1200" dirty="0" smtClean="0"/>
              <a:t>To</a:t>
            </a:r>
            <a:r>
              <a:rPr lang="en-US" sz="1200" baseline="0" dirty="0" smtClean="0"/>
              <a:t> reproduce the background on this slide, do the following: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One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Design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Background Styles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pane, and then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Radial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Direction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Center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(third option from the left).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until three stops appear in the slider.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customize the gradient stops as follows: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first stop in the slider,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White, Background 1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(first row, first option from the left).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0%. 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White, Background 1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(first row, first option from the left).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0%. 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dirty="0" smtClean="0"/>
              <a:t>click </a:t>
            </a:r>
            <a:r>
              <a:rPr lang="en-US" sz="1200" b="1" dirty="0" smtClean="0"/>
              <a:t>More Colors</a:t>
            </a:r>
            <a:r>
              <a:rPr lang="en-US" sz="1200" dirty="0" smtClean="0"/>
              <a:t>, and then in the </a:t>
            </a:r>
            <a:r>
              <a:rPr lang="en-US" sz="1200" b="1" dirty="0" smtClean="0"/>
              <a:t>Colors</a:t>
            </a:r>
            <a:r>
              <a:rPr lang="en-US" sz="1200" dirty="0" smtClean="0"/>
              <a:t> dialog box, on the </a:t>
            </a:r>
            <a:r>
              <a:rPr lang="en-US" sz="1200" b="1" dirty="0" smtClean="0"/>
              <a:t>Custom</a:t>
            </a:r>
            <a:r>
              <a:rPr lang="en-US" sz="1200" dirty="0" smtClean="0"/>
              <a:t> tab, enter values for Red: </a:t>
            </a:r>
            <a:r>
              <a:rPr lang="en-US" sz="1200" b="1" dirty="0" smtClean="0"/>
              <a:t>232</a:t>
            </a:r>
            <a:r>
              <a:rPr lang="en-US" sz="1200" dirty="0" smtClean="0"/>
              <a:t>, Green: </a:t>
            </a:r>
            <a:r>
              <a:rPr lang="en-US" sz="1200" b="1" dirty="0" smtClean="0"/>
              <a:t>227</a:t>
            </a:r>
            <a:r>
              <a:rPr lang="en-US" sz="1200" dirty="0" smtClean="0"/>
              <a:t>, and Blue: </a:t>
            </a:r>
            <a:r>
              <a:rPr lang="en-US" sz="1200" b="1" dirty="0" smtClean="0"/>
              <a:t>216</a:t>
            </a:r>
            <a:r>
              <a:rPr lang="en-US" sz="1200" dirty="0" smtClean="0"/>
              <a:t>.</a:t>
            </a:r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/>
              <a:pPr/>
              <a:t>3/16/15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F05EF-6168-407F-8025-E41839E12504}" type="datetimeFigureOut">
              <a:rPr lang="en-US" smtClean="0"/>
              <a:pPr/>
              <a:t>3/16/15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669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rgbClr val="E8E3D8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2691115301_f3b8699d5a_b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 b="-1457"/>
          <a:stretch>
            <a:fillRect/>
          </a:stretch>
        </p:blipFill>
        <p:spPr>
          <a:xfrm>
            <a:off x="914400" y="4645742"/>
            <a:ext cx="2386584" cy="2235094"/>
          </a:xfrm>
          <a:prstGeom prst="rect">
            <a:avLst/>
          </a:prstGeom>
          <a:ln>
            <a:noFill/>
          </a:ln>
          <a:effectLst/>
        </p:spPr>
      </p:pic>
      <p:sp>
        <p:nvSpPr>
          <p:cNvPr id="24" name="TextBox 23"/>
          <p:cNvSpPr txBox="1"/>
          <p:nvPr/>
        </p:nvSpPr>
        <p:spPr>
          <a:xfrm>
            <a:off x="4267200" y="1066800"/>
            <a:ext cx="4419600" cy="584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800" b="1" dirty="0" smtClean="0">
                <a:solidFill>
                  <a:srgbClr val="F79646">
                    <a:lumMod val="75000"/>
                  </a:srgbClr>
                </a:solidFill>
                <a:cs typeface="Arial" pitchFamily="34" charset="0"/>
              </a:rPr>
              <a:t>Case Studies</a:t>
            </a:r>
            <a:endParaRPr lang="en-US" sz="3800" b="1" dirty="0">
              <a:solidFill>
                <a:srgbClr val="F79646">
                  <a:lumMod val="75000"/>
                </a:srgbClr>
              </a:solidFill>
              <a:cs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1512125"/>
            <a:ext cx="8686800" cy="28956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23" name="Picture 22" descr="2691115301_f3b8699d5a_b.jpg"/>
          <p:cNvPicPr>
            <a:picLocks noChangeAspect="1"/>
          </p:cNvPicPr>
          <p:nvPr/>
        </p:nvPicPr>
        <p:blipFill>
          <a:blip r:embed="rId4" cstate="print">
            <a:lum bright="5000" contrast="5000"/>
          </a:blip>
          <a:srcRect/>
          <a:stretch>
            <a:fillRect/>
          </a:stretch>
        </p:blipFill>
        <p:spPr>
          <a:xfrm>
            <a:off x="914400" y="0"/>
            <a:ext cx="2390503" cy="4648200"/>
          </a:xfrm>
          <a:prstGeom prst="rect">
            <a:avLst/>
          </a:prstGeom>
          <a:effectLst>
            <a:glow rad="101600">
              <a:schemeClr val="bg1">
                <a:alpha val="40000"/>
              </a:schemeClr>
            </a:glow>
          </a:effectLst>
        </p:spPr>
      </p:pic>
      <p:sp>
        <p:nvSpPr>
          <p:cNvPr id="25" name="TextBox 24"/>
          <p:cNvSpPr txBox="1"/>
          <p:nvPr/>
        </p:nvSpPr>
        <p:spPr>
          <a:xfrm>
            <a:off x="4267200" y="2197925"/>
            <a:ext cx="4038600" cy="218521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prstClr val="white"/>
                </a:solidFill>
                <a:cs typeface="Arial" pitchFamily="34" charset="0"/>
              </a:rPr>
              <a:t>When do you use them?</a:t>
            </a:r>
          </a:p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prstClr val="white"/>
                </a:solidFill>
                <a:cs typeface="Arial" pitchFamily="34" charset="0"/>
              </a:rPr>
              <a:t>How do you design them?</a:t>
            </a:r>
          </a:p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prstClr val="white"/>
                </a:solidFill>
                <a:cs typeface="Arial" pitchFamily="34" charset="0"/>
              </a:rPr>
              <a:t>Types of Case Study</a:t>
            </a:r>
          </a:p>
          <a:p>
            <a:pPr>
              <a:spcAft>
                <a:spcPts val="1200"/>
              </a:spcAft>
            </a:pPr>
            <a:r>
              <a:rPr lang="en-US" sz="2800" dirty="0" err="1" smtClean="0">
                <a:solidFill>
                  <a:prstClr val="white"/>
                </a:solidFill>
                <a:cs typeface="Arial" pitchFamily="34" charset="0"/>
              </a:rPr>
              <a:t>Vaidity</a:t>
            </a:r>
            <a:r>
              <a:rPr lang="en-US" sz="2800" dirty="0" smtClean="0">
                <a:solidFill>
                  <a:prstClr val="white"/>
                </a:solidFill>
                <a:cs typeface="Arial" pitchFamily="34" charset="0"/>
              </a:rPr>
              <a:t> and Reliability</a:t>
            </a:r>
            <a:endParaRPr lang="en-US" sz="2800" dirty="0">
              <a:solidFill>
                <a:prstClr val="white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57828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8353E-6 L -0.86666 3.78353E-6 " pathEditMode="relative" rAng="0" ptsTypes="AA">
                                      <p:cBhvr>
                                        <p:cTn id="9" dur="2000" spd="-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  <p:bldP spid="2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538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/>
          <a:lstStyle/>
          <a:p>
            <a:r>
              <a:rPr lang="en-US" dirty="0" smtClean="0"/>
              <a:t>When do you use case studies?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2286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When do you use surveys? Narrow issue in large population.</a:t>
            </a:r>
          </a:p>
          <a:p>
            <a:r>
              <a:rPr lang="en-US" dirty="0" smtClean="0"/>
              <a:t>The opposite is a focus on the breadth of dynamics in a single setting. </a:t>
            </a:r>
          </a:p>
          <a:p>
            <a:endParaRPr lang="en-US" dirty="0"/>
          </a:p>
          <a:p>
            <a:r>
              <a:rPr lang="en-US" dirty="0" smtClean="0"/>
              <a:t>Thick truth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378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Multiple sources of data collection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Archives, </a:t>
            </a:r>
          </a:p>
          <a:p>
            <a:r>
              <a:rPr lang="en-US" dirty="0" smtClean="0"/>
              <a:t>Interviews</a:t>
            </a:r>
          </a:p>
          <a:p>
            <a:r>
              <a:rPr lang="en-US" dirty="0" smtClean="0"/>
              <a:t>Surveys</a:t>
            </a:r>
          </a:p>
          <a:p>
            <a:r>
              <a:rPr lang="en-US" dirty="0" smtClean="0"/>
              <a:t>Participant observation</a:t>
            </a:r>
          </a:p>
          <a:p>
            <a:r>
              <a:rPr lang="en-US" dirty="0" smtClean="0"/>
              <a:t>Some quantitative elements ,usually qualitative.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614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Finding Causal Relationships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Person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R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Context</a:t>
            </a:r>
          </a:p>
          <a:p>
            <a:r>
              <a:rPr lang="en-US" dirty="0" smtClean="0"/>
              <a:t>The how and the Why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939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Overwhelmed? Too many variables?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Prior analysis of a theoretical position and focus helps direct the research, limiting its range, yet still allowing for exploration of the unusual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448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Not simple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Not like a survey.</a:t>
            </a:r>
          </a:p>
          <a:p>
            <a:r>
              <a:rPr lang="en-US" dirty="0" smtClean="0"/>
              <a:t>No standardized technique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74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Reliability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Problematic</a:t>
            </a:r>
          </a:p>
          <a:p>
            <a:r>
              <a:rPr lang="en-US" dirty="0" smtClean="0"/>
              <a:t>May need multiple cases of the same phenomena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753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Exploratory or </a:t>
            </a:r>
            <a:r>
              <a:rPr lang="en-US" dirty="0" err="1" smtClean="0"/>
              <a:t>comfimatory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Are you trying to figure out what issues need exploring – initial 1-3 cases.</a:t>
            </a:r>
          </a:p>
          <a:p>
            <a:r>
              <a:rPr lang="en-US" dirty="0" smtClean="0"/>
              <a:t>OR do you have a theory and want to verify it – multiple cases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328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/>
          <a:lstStyle/>
          <a:p>
            <a:r>
              <a:rPr lang="en-US" dirty="0" smtClean="0"/>
              <a:t>Steps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124200"/>
            <a:ext cx="6477000" cy="2514600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Develop a theoretical stance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Select cases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Design and pilot </a:t>
            </a:r>
            <a:r>
              <a:rPr lang="en-US" dirty="0" err="1" smtClean="0"/>
              <a:t>intial</a:t>
            </a:r>
            <a:r>
              <a:rPr lang="en-US" dirty="0" smtClean="0"/>
              <a:t> research tools and procedures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Conduct a case study or multiple studies.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Look for converging evidence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Categorise</a:t>
            </a:r>
            <a:r>
              <a:rPr lang="en-US" dirty="0" smtClean="0"/>
              <a:t> in some kind of database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Condense findings for each case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Draw cross-case conclusions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Write the report from the condensed findings.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566511"/>
      </p:ext>
    </p:extLst>
  </p:cSld>
  <p:clrMapOvr>
    <a:masterClrMapping/>
  </p:clrMapOvr>
</p:sld>
</file>

<file path=ppt/theme/theme1.xml><?xml version="1.0" encoding="utf-8"?>
<a:theme xmlns:a="http://schemas.openxmlformats.org/drawingml/2006/main" name="TM0188141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C17A3D380F594E808E3D15F4999B4D" ma:contentTypeVersion="12" ma:contentTypeDescription="Create a new document." ma:contentTypeScope="" ma:versionID="b3acd5d12e057a0fe06fab0b71fa4db5">
  <xsd:schema xmlns:xsd="http://www.w3.org/2001/XMLSchema" xmlns:xs="http://www.w3.org/2001/XMLSchema" xmlns:p="http://schemas.microsoft.com/office/2006/metadata/properties" xmlns:ns2="1de11fac-a5ee-47b5-bf3b-850b7cc2cfca" xmlns:ns3="a3683cd3-bf5a-4a61-b1a4-86ac11adc745" targetNamespace="http://schemas.microsoft.com/office/2006/metadata/properties" ma:root="true" ma:fieldsID="4852fbdfd89f7371ceff5ae6b6be6314" ns2:_="" ns3:_="">
    <xsd:import namespace="1de11fac-a5ee-47b5-bf3b-850b7cc2cfca"/>
    <xsd:import namespace="a3683cd3-bf5a-4a61-b1a4-86ac11adc74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_Flow_SignoffStatu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e11fac-a5ee-47b5-bf3b-850b7cc2cf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Flow_SignoffStatus" ma:index="14" nillable="true" ma:displayName="Sign-off status" ma:internalName="Sign_x002d_off_x0020_status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683cd3-bf5a-4a61-b1a4-86ac11adc74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_Flow_SignoffStatus xmlns="1de11fac-a5ee-47b5-bf3b-850b7cc2cfca" xsi:nil="true"/>
  </documentManagement>
</p:properties>
</file>

<file path=customXml/itemProps1.xml><?xml version="1.0" encoding="utf-8"?>
<ds:datastoreItem xmlns:ds="http://schemas.openxmlformats.org/officeDocument/2006/customXml" ds:itemID="{7A48FAE6-21C2-4F9E-8CD2-6948649177AE}"/>
</file>

<file path=customXml/itemProps2.xml><?xml version="1.0" encoding="utf-8"?>
<ds:datastoreItem xmlns:ds="http://schemas.openxmlformats.org/officeDocument/2006/customXml" ds:itemID="{E9BE1F90-FB37-4A98-8C09-BA982216F72D}"/>
</file>

<file path=customXml/itemProps3.xml><?xml version="1.0" encoding="utf-8"?>
<ds:datastoreItem xmlns:ds="http://schemas.openxmlformats.org/officeDocument/2006/customXml" ds:itemID="{C4446881-98C9-42F4-A0B7-DC0523DCD08D}">
  <ds:schemaRefs>
    <ds:schemaRef ds:uri="http://schemas.microsoft.com/office/2006/metadata/properties"/>
    <ds:schemaRef ds:uri="4873beb7-5857-4685-be1f-d57550cc96cc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TM01881414</Template>
  <TotalTime>1605</TotalTime>
  <Words>2401</Words>
  <Application>Microsoft Macintosh PowerPoint</Application>
  <PresentationFormat>On-screen Show (4:3)</PresentationFormat>
  <Paragraphs>156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TM01881414</vt:lpstr>
      <vt:lpstr>PowerPoint Presentation</vt:lpstr>
      <vt:lpstr>When do you use case studies?</vt:lpstr>
      <vt:lpstr>Multiple sources of data collection</vt:lpstr>
      <vt:lpstr>Finding Causal Relationships</vt:lpstr>
      <vt:lpstr>Overwhelmed? Too many variables? </vt:lpstr>
      <vt:lpstr>Not simple</vt:lpstr>
      <vt:lpstr>Reliability</vt:lpstr>
      <vt:lpstr>Exploratory or comfimatory</vt:lpstr>
      <vt:lpstr>Steps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TEXT_PIC</dc:title>
  <dc:creator>Eric Schmidt</dc:creator>
  <cp:lastModifiedBy>Viv Grigg</cp:lastModifiedBy>
  <cp:revision>61</cp:revision>
  <dcterms:created xsi:type="dcterms:W3CDTF">2008-11-18T22:30:07Z</dcterms:created>
  <dcterms:modified xsi:type="dcterms:W3CDTF">2015-03-17T01:57:51Z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0x01010061C17A3D380F594E808E3D15F4999B4D</vt:lpwstr>
  </property>
  <property fmtid="{D5CDD505-2E9C-101B-9397-08002B2CF9AE}" pid="3" name="Scrubbed &amp; tested?">
    <vt:lpwstr>0</vt:lpwstr>
  </property>
  <property fmtid="{D5CDD505-2E9C-101B-9397-08002B2CF9AE}" pid="4" name="Effects types">
    <vt:lpwstr/>
  </property>
  <property fmtid="{D5CDD505-2E9C-101B-9397-08002B2CF9AE}" pid="5" name="Notes0">
    <vt:lpwstr/>
  </property>
  <property fmtid="{D5CDD505-2E9C-101B-9397-08002B2CF9AE}" pid="6" name="Presentation">
    <vt:lpwstr>TEXT_PIC</vt:lpwstr>
  </property>
  <property fmtid="{D5CDD505-2E9C-101B-9397-08002B2CF9AE}" pid="7" name="SlideDescription">
    <vt:lpwstr/>
  </property>
</Properties>
</file>