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66" r:id="rId6"/>
    <p:sldId id="257" r:id="rId7"/>
    <p:sldId id="258" r:id="rId8"/>
    <p:sldId id="259" r:id="rId9"/>
    <p:sldId id="260" r:id="rId10"/>
    <p:sldId id="268" r:id="rId11"/>
    <p:sldId id="261" r:id="rId12"/>
    <p:sldId id="262" r:id="rId13"/>
    <p:sldId id="263" r:id="rId14"/>
    <p:sldId id="269" r:id="rId15"/>
    <p:sldId id="267" r:id="rId16"/>
    <p:sldId id="264"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0000" autoAdjust="0"/>
  </p:normalViewPr>
  <p:slideViewPr>
    <p:cSldViewPr>
      <p:cViewPr varScale="1">
        <p:scale>
          <a:sx n="101" d="100"/>
          <a:sy n="101" d="100"/>
        </p:scale>
        <p:origin x="250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EBD891-5543-4B57-98C8-1E97EBDE32D5}" type="datetimeFigureOut">
              <a:rPr lang="en-US" smtClean="0"/>
              <a:t>11/6/24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64B13-F637-48F7-A6A9-3E448B13556F}" type="slidenum">
              <a:rPr lang="en-US" smtClean="0"/>
              <a:t>‹#›</a:t>
            </a:fld>
            <a:endParaRPr lang="en-US"/>
          </a:p>
        </p:txBody>
      </p:sp>
    </p:spTree>
    <p:extLst>
      <p:ext uri="{BB962C8B-B14F-4D97-AF65-F5344CB8AC3E}">
        <p14:creationId xmlns:p14="http://schemas.microsoft.com/office/powerpoint/2010/main" val="1412051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a:t>Animated title moves behind</a:t>
            </a:r>
            <a:r>
              <a:rPr lang="en-US" sz="1400" b="1" baseline="0" dirty="0"/>
              <a:t> picture</a:t>
            </a:r>
            <a:endParaRPr lang="en-US" sz="1400" b="1" dirty="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(Intermediate)</a:t>
            </a:r>
          </a:p>
          <a:p>
            <a:endParaRPr lang="en-US" sz="1200" dirty="0"/>
          </a:p>
          <a:p>
            <a:endParaRPr lang="en-US" sz="1200" dirty="0"/>
          </a:p>
          <a:p>
            <a:r>
              <a:rPr lang="en-US" sz="1200" dirty="0"/>
              <a:t>To reproduce the shape effects on this slide, do the following:</a:t>
            </a:r>
          </a:p>
          <a:p>
            <a:pPr marL="228600" indent="-228600">
              <a:buFont typeface="+mj-lt"/>
              <a:buAutoNum type="arabicPeriod"/>
            </a:pPr>
            <a:r>
              <a:rPr lang="en-US" sz="1200" kern="1200" dirty="0">
                <a:solidFill>
                  <a:schemeClr val="tx1"/>
                </a:solidFill>
                <a:latin typeface="+mn-lt"/>
                <a:ea typeface="+mn-ea"/>
                <a:cs typeface="+mn-cs"/>
              </a:rPr>
              <a:t>On the </a:t>
            </a:r>
            <a:r>
              <a:rPr lang="en-US" sz="1200" b="1" kern="1200" dirty="0">
                <a:solidFill>
                  <a:schemeClr val="tx1"/>
                </a:solidFill>
                <a:latin typeface="+mn-lt"/>
                <a:ea typeface="+mn-ea"/>
                <a:cs typeface="+mn-cs"/>
              </a:rPr>
              <a:t>Home</a:t>
            </a:r>
            <a:r>
              <a:rPr lang="en-US" sz="1200" kern="1200" dirty="0">
                <a:solidFill>
                  <a:schemeClr val="tx1"/>
                </a:solidFill>
                <a:latin typeface="+mn-lt"/>
                <a:ea typeface="+mn-ea"/>
                <a:cs typeface="+mn-cs"/>
              </a:rPr>
              <a:t> tab, in the </a:t>
            </a:r>
            <a:r>
              <a:rPr lang="en-US" sz="1200" b="1" kern="1200" dirty="0">
                <a:solidFill>
                  <a:schemeClr val="tx1"/>
                </a:solidFill>
                <a:latin typeface="+mn-lt"/>
                <a:ea typeface="+mn-ea"/>
                <a:cs typeface="+mn-cs"/>
              </a:rPr>
              <a:t>Slides</a:t>
            </a:r>
            <a:r>
              <a:rPr lang="en-US" sz="1200" kern="1200" dirty="0">
                <a:solidFill>
                  <a:schemeClr val="tx1"/>
                </a:solidFill>
                <a:latin typeface="+mn-lt"/>
                <a:ea typeface="+mn-ea"/>
                <a:cs typeface="+mn-cs"/>
              </a:rPr>
              <a:t> group, click </a:t>
            </a:r>
            <a:r>
              <a:rPr lang="en-US" sz="1200" b="1" kern="1200" dirty="0">
                <a:solidFill>
                  <a:schemeClr val="tx1"/>
                </a:solidFill>
                <a:latin typeface="+mn-lt"/>
                <a:ea typeface="+mn-ea"/>
                <a:cs typeface="+mn-cs"/>
              </a:rPr>
              <a:t>Layout</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Blank</a:t>
            </a:r>
            <a:r>
              <a:rPr lang="en-US" sz="1200" kern="1200" dirty="0">
                <a:solidFill>
                  <a:schemeClr val="tx1"/>
                </a:solidFill>
                <a:latin typeface="+mn-lt"/>
                <a:ea typeface="+mn-ea"/>
                <a:cs typeface="+mn-cs"/>
              </a:rPr>
              <a:t>.</a:t>
            </a:r>
          </a:p>
          <a:p>
            <a:pPr marL="228600" indent="-228600">
              <a:buFont typeface="+mj-lt"/>
              <a:buAutoNum type="arabicPeriod"/>
            </a:pPr>
            <a:r>
              <a:rPr lang="en-US" sz="1200" kern="1200" dirty="0">
                <a:solidFill>
                  <a:schemeClr val="tx1"/>
                </a:solidFill>
                <a:latin typeface="+mn-lt"/>
                <a:ea typeface="+mn-ea"/>
                <a:cs typeface="+mn-cs"/>
              </a:rPr>
              <a:t>On the </a:t>
            </a:r>
            <a:r>
              <a:rPr lang="en-US" sz="1200" b="1" kern="1200" dirty="0">
                <a:solidFill>
                  <a:schemeClr val="tx1"/>
                </a:solidFill>
                <a:latin typeface="+mn-lt"/>
                <a:ea typeface="+mn-ea"/>
                <a:cs typeface="+mn-cs"/>
              </a:rPr>
              <a:t>Home</a:t>
            </a:r>
            <a:r>
              <a:rPr lang="en-US" sz="1200" kern="1200" dirty="0">
                <a:solidFill>
                  <a:schemeClr val="tx1"/>
                </a:solidFill>
                <a:latin typeface="+mn-lt"/>
                <a:ea typeface="+mn-ea"/>
                <a:cs typeface="+mn-cs"/>
              </a:rPr>
              <a:t> tab,</a:t>
            </a:r>
            <a:r>
              <a:rPr lang="en-US" sz="1200" kern="1200" baseline="0" dirty="0">
                <a:solidFill>
                  <a:schemeClr val="tx1"/>
                </a:solidFill>
                <a:latin typeface="+mn-lt"/>
                <a:ea typeface="+mn-ea"/>
                <a:cs typeface="+mn-cs"/>
              </a:rPr>
              <a:t> in the</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Drawing</a:t>
            </a:r>
            <a:r>
              <a:rPr lang="en-US" sz="1200" kern="1200" dirty="0">
                <a:solidFill>
                  <a:schemeClr val="tx1"/>
                </a:solidFill>
                <a:latin typeface="+mn-lt"/>
                <a:ea typeface="+mn-ea"/>
                <a:cs typeface="+mn-cs"/>
              </a:rPr>
              <a:t> group,</a:t>
            </a:r>
            <a:r>
              <a:rPr lang="en-US" sz="1200" kern="1200" baseline="0" dirty="0">
                <a:solidFill>
                  <a:schemeClr val="tx1"/>
                </a:solidFill>
                <a:latin typeface="+mn-lt"/>
                <a:ea typeface="+mn-ea"/>
                <a:cs typeface="+mn-cs"/>
              </a:rPr>
              <a:t> click</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Shapes</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Rectangles</a:t>
            </a:r>
            <a:r>
              <a:rPr lang="en-US" sz="1200" kern="1200" dirty="0">
                <a:solidFill>
                  <a:schemeClr val="tx1"/>
                </a:solidFill>
                <a:latin typeface="+mn-lt"/>
                <a:ea typeface="+mn-ea"/>
                <a:cs typeface="+mn-cs"/>
              </a:rPr>
              <a:t> click </a:t>
            </a:r>
            <a:r>
              <a:rPr lang="en-US" sz="1200" b="1" kern="1200" dirty="0">
                <a:solidFill>
                  <a:schemeClr val="tx1"/>
                </a:solidFill>
                <a:latin typeface="+mn-lt"/>
                <a:ea typeface="+mn-ea"/>
                <a:cs typeface="+mn-cs"/>
              </a:rPr>
              <a:t>Rectangle </a:t>
            </a:r>
            <a:r>
              <a:rPr lang="en-US" sz="1200" b="0" kern="1200" dirty="0">
                <a:solidFill>
                  <a:schemeClr val="tx1"/>
                </a:solidFill>
                <a:latin typeface="+mn-lt"/>
                <a:ea typeface="+mn-ea"/>
                <a:cs typeface="+mn-cs"/>
              </a:rPr>
              <a:t>(first option from the left)</a:t>
            </a:r>
            <a:r>
              <a:rPr lang="en-US" sz="1200" kern="1200" dirty="0">
                <a:solidFill>
                  <a:schemeClr val="tx1"/>
                </a:solidFill>
                <a:latin typeface="+mn-lt"/>
                <a:ea typeface="+mn-ea"/>
                <a:cs typeface="+mn-cs"/>
              </a:rPr>
              <a:t>.</a:t>
            </a:r>
            <a:r>
              <a:rPr lang="en-US" sz="1200" kern="1200" baseline="0" dirty="0">
                <a:solidFill>
                  <a:schemeClr val="tx1"/>
                </a:solidFill>
                <a:latin typeface="+mn-lt"/>
                <a:ea typeface="+mn-ea"/>
                <a:cs typeface="+mn-cs"/>
              </a:rPr>
              <a:t> O</a:t>
            </a:r>
            <a:r>
              <a:rPr lang="en-US" sz="1200" kern="1200" dirty="0">
                <a:solidFill>
                  <a:schemeClr val="tx1"/>
                </a:solidFill>
                <a:latin typeface="+mn-lt"/>
                <a:ea typeface="+mn-ea"/>
                <a:cs typeface="+mn-cs"/>
              </a:rPr>
              <a:t>n the slide, drag to draw a rectangle.</a:t>
            </a:r>
          </a:p>
          <a:p>
            <a:pPr marL="228600" indent="-228600">
              <a:buFont typeface="+mj-lt"/>
              <a:buAutoNum type="arabicPeriod"/>
            </a:pPr>
            <a:r>
              <a:rPr lang="en-US" sz="1200" kern="1200" dirty="0">
                <a:solidFill>
                  <a:schemeClr val="tx1"/>
                </a:solidFill>
                <a:latin typeface="+mn-lt"/>
                <a:ea typeface="+mn-ea"/>
                <a:cs typeface="+mn-cs"/>
              </a:rPr>
              <a:t>Select the rectangle. Under </a:t>
            </a:r>
            <a:r>
              <a:rPr lang="en-US" sz="1200" b="1" kern="1200" dirty="0">
                <a:solidFill>
                  <a:schemeClr val="tx1"/>
                </a:solidFill>
                <a:latin typeface="+mn-lt"/>
                <a:ea typeface="+mn-ea"/>
                <a:cs typeface="+mn-cs"/>
              </a:rPr>
              <a:t>Drawing</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Tools</a:t>
            </a:r>
            <a:r>
              <a:rPr lang="en-US" sz="1200" kern="1200" dirty="0">
                <a:solidFill>
                  <a:schemeClr val="tx1"/>
                </a:solidFill>
                <a:latin typeface="+mn-lt"/>
                <a:ea typeface="+mn-ea"/>
                <a:cs typeface="+mn-cs"/>
              </a:rPr>
              <a:t>, on the </a:t>
            </a:r>
            <a:r>
              <a:rPr lang="en-US" sz="1200" b="1" kern="1200" dirty="0">
                <a:solidFill>
                  <a:schemeClr val="tx1"/>
                </a:solidFill>
                <a:latin typeface="+mn-lt"/>
                <a:ea typeface="+mn-ea"/>
                <a:cs typeface="+mn-cs"/>
              </a:rPr>
              <a:t>Format</a:t>
            </a:r>
            <a:r>
              <a:rPr lang="en-US" sz="1200" kern="1200" dirty="0">
                <a:solidFill>
                  <a:schemeClr val="tx1"/>
                </a:solidFill>
                <a:latin typeface="+mn-lt"/>
                <a:ea typeface="+mn-ea"/>
                <a:cs typeface="+mn-cs"/>
              </a:rPr>
              <a:t> tab, in the </a:t>
            </a:r>
            <a:r>
              <a:rPr lang="en-US" sz="1200" b="1" kern="1200" dirty="0">
                <a:solidFill>
                  <a:schemeClr val="tx1"/>
                </a:solidFill>
                <a:latin typeface="+mn-lt"/>
                <a:ea typeface="+mn-ea"/>
                <a:cs typeface="+mn-cs"/>
              </a:rPr>
              <a:t>Size</a:t>
            </a:r>
            <a:r>
              <a:rPr lang="en-US" sz="1200" kern="1200" dirty="0">
                <a:solidFill>
                  <a:schemeClr val="tx1"/>
                </a:solidFill>
                <a:latin typeface="+mn-lt"/>
                <a:ea typeface="+mn-ea"/>
                <a:cs typeface="+mn-cs"/>
              </a:rPr>
              <a:t> group, do the following: </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Shape</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Height</a:t>
            </a:r>
            <a:r>
              <a:rPr lang="en-US" sz="1200" kern="1200" baseline="0" dirty="0">
                <a:solidFill>
                  <a:schemeClr val="tx1"/>
                </a:solidFill>
                <a:latin typeface="+mn-lt"/>
                <a:ea typeface="+mn-ea"/>
                <a:cs typeface="+mn-cs"/>
              </a:rPr>
              <a:t> box, enter </a:t>
            </a:r>
            <a:r>
              <a:rPr lang="en-US" sz="1200" b="1" kern="1200" baseline="0" dirty="0">
                <a:solidFill>
                  <a:schemeClr val="tx1"/>
                </a:solidFill>
                <a:latin typeface="+mn-lt"/>
                <a:ea typeface="+mn-ea"/>
                <a:cs typeface="+mn-cs"/>
              </a:rPr>
              <a:t>3</a:t>
            </a:r>
            <a:r>
              <a:rPr lang="en-US" sz="1200" b="1" kern="1200" dirty="0">
                <a:solidFill>
                  <a:schemeClr val="tx1"/>
                </a:solidFill>
                <a:latin typeface="+mn-lt"/>
                <a:ea typeface="+mn-ea"/>
                <a:cs typeface="+mn-cs"/>
              </a:rPr>
              <a:t>.17”</a:t>
            </a:r>
            <a:r>
              <a:rPr lang="en-US" sz="1200" b="0" kern="1200" dirty="0">
                <a:solidFill>
                  <a:schemeClr val="tx1"/>
                </a:solidFill>
                <a:latin typeface="+mn-lt"/>
                <a:ea typeface="+mn-ea"/>
                <a:cs typeface="+mn-cs"/>
              </a:rPr>
              <a:t>.</a:t>
            </a:r>
            <a:endParaRPr lang="en-US" sz="1200" kern="1200" baseline="0" dirty="0">
              <a:solidFill>
                <a:schemeClr val="tx1"/>
              </a:solidFill>
              <a:latin typeface="+mn-lt"/>
              <a:ea typeface="+mn-ea"/>
              <a:cs typeface="+mn-cs"/>
            </a:endParaRPr>
          </a:p>
          <a:p>
            <a:pPr marL="685800" lvl="1" indent="-228600">
              <a:buFont typeface="Arial" pitchFamily="34" charset="0"/>
              <a:buChar char="•"/>
            </a:pPr>
            <a:r>
              <a:rPr lang="en-US" sz="1200" kern="1200" baseline="0" dirty="0">
                <a:solidFill>
                  <a:schemeClr val="tx1"/>
                </a:solidFill>
                <a:latin typeface="+mn-lt"/>
                <a:ea typeface="+mn-ea"/>
                <a:cs typeface="+mn-cs"/>
              </a:rPr>
              <a:t>In the </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Shape</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Width</a:t>
            </a:r>
            <a:r>
              <a:rPr lang="en-US" sz="1200" kern="1200" baseline="0" dirty="0">
                <a:solidFill>
                  <a:schemeClr val="tx1"/>
                </a:solidFill>
                <a:latin typeface="+mn-lt"/>
                <a:ea typeface="+mn-ea"/>
                <a:cs typeface="+mn-cs"/>
              </a:rPr>
              <a:t> box, enter </a:t>
            </a:r>
            <a:r>
              <a:rPr lang="en-US" sz="1200" b="1" kern="1200" baseline="0" dirty="0">
                <a:solidFill>
                  <a:schemeClr val="tx1"/>
                </a:solidFill>
                <a:latin typeface="+mn-lt"/>
                <a:ea typeface="+mn-ea"/>
                <a:cs typeface="+mn-cs"/>
              </a:rPr>
              <a:t>9.5</a:t>
            </a:r>
            <a:r>
              <a:rPr lang="en-US" sz="1200" b="1" kern="1200" dirty="0">
                <a:solidFill>
                  <a:schemeClr val="tx1"/>
                </a:solidFill>
                <a:latin typeface="+mn-lt"/>
                <a:ea typeface="+mn-ea"/>
                <a:cs typeface="+mn-cs"/>
              </a:rPr>
              <a:t>”</a:t>
            </a:r>
            <a:r>
              <a:rPr lang="en-US" sz="1200" kern="1200" dirty="0">
                <a:solidFill>
                  <a:schemeClr val="tx1"/>
                </a:solidFill>
                <a:latin typeface="+mn-lt"/>
                <a:ea typeface="+mn-ea"/>
                <a:cs typeface="+mn-cs"/>
              </a:rPr>
              <a:t>.</a:t>
            </a:r>
          </a:p>
          <a:p>
            <a:pPr marL="228600" indent="-228600">
              <a:buFont typeface="+mj-lt"/>
              <a:buAutoNum type="arabicPeriod"/>
            </a:pPr>
            <a:r>
              <a:rPr lang="en-US" sz="1200" kern="1200" dirty="0">
                <a:solidFill>
                  <a:schemeClr val="tx1"/>
                </a:solidFill>
                <a:latin typeface="+mn-lt"/>
                <a:ea typeface="+mn-ea"/>
                <a:cs typeface="+mn-cs"/>
              </a:rPr>
              <a:t>Drag</a:t>
            </a:r>
            <a:r>
              <a:rPr lang="en-US" sz="1200" kern="1200" baseline="0" dirty="0">
                <a:solidFill>
                  <a:schemeClr val="tx1"/>
                </a:solidFill>
                <a:latin typeface="+mn-lt"/>
                <a:ea typeface="+mn-ea"/>
                <a:cs typeface="+mn-cs"/>
              </a:rPr>
              <a:t> the rectangle slightly above the middle of the slide. </a:t>
            </a:r>
          </a:p>
          <a:p>
            <a:pPr marL="228600" indent="-228600">
              <a:buFont typeface="+mj-lt"/>
              <a:buAutoNum type="arabicPeriod"/>
            </a:pPr>
            <a:r>
              <a:rPr lang="en-US" sz="1200" kern="1200" baseline="0" dirty="0">
                <a:solidFill>
                  <a:schemeClr val="tx1"/>
                </a:solidFill>
                <a:latin typeface="+mn-lt"/>
                <a:ea typeface="+mn-ea"/>
                <a:cs typeface="+mn-cs"/>
              </a:rPr>
              <a:t>Select the rectangle. On the </a:t>
            </a:r>
            <a:r>
              <a:rPr lang="en-US" sz="1200" b="1" kern="1200" baseline="0" dirty="0">
                <a:solidFill>
                  <a:schemeClr val="tx1"/>
                </a:solidFill>
                <a:latin typeface="+mn-lt"/>
                <a:ea typeface="+mn-ea"/>
                <a:cs typeface="+mn-cs"/>
              </a:rPr>
              <a:t>Home</a:t>
            </a:r>
            <a:r>
              <a:rPr lang="en-US" sz="1200" kern="1200" baseline="0" dirty="0">
                <a:solidFill>
                  <a:schemeClr val="tx1"/>
                </a:solidFill>
                <a:latin typeface="+mn-lt"/>
                <a:ea typeface="+mn-ea"/>
                <a:cs typeface="+mn-cs"/>
              </a:rPr>
              <a:t> tab, in the </a:t>
            </a:r>
            <a:r>
              <a:rPr lang="en-US" sz="1200" b="1" kern="1200" baseline="0" dirty="0">
                <a:solidFill>
                  <a:schemeClr val="tx1"/>
                </a:solidFill>
                <a:latin typeface="+mn-lt"/>
                <a:ea typeface="+mn-ea"/>
                <a:cs typeface="+mn-cs"/>
              </a:rPr>
              <a:t>Drawing</a:t>
            </a:r>
            <a:r>
              <a:rPr lang="en-US" sz="1200" kern="1200" baseline="0" dirty="0">
                <a:solidFill>
                  <a:schemeClr val="tx1"/>
                </a:solidFill>
                <a:latin typeface="+mn-lt"/>
                <a:ea typeface="+mn-ea"/>
                <a:cs typeface="+mn-cs"/>
              </a:rPr>
              <a:t> group, click </a:t>
            </a:r>
            <a:r>
              <a:rPr lang="en-US" sz="1200" b="1" kern="1200" baseline="0" dirty="0">
                <a:solidFill>
                  <a:schemeClr val="tx1"/>
                </a:solidFill>
                <a:latin typeface="+mn-lt"/>
                <a:ea typeface="+mn-ea"/>
                <a:cs typeface="+mn-cs"/>
              </a:rPr>
              <a:t>Arrange</a:t>
            </a:r>
            <a:r>
              <a:rPr lang="en-US" sz="1200" kern="1200" baseline="0" dirty="0">
                <a:solidFill>
                  <a:schemeClr val="tx1"/>
                </a:solidFill>
                <a:latin typeface="+mn-lt"/>
                <a:ea typeface="+mn-ea"/>
                <a:cs typeface="+mn-cs"/>
              </a:rPr>
              <a:t>, point to </a:t>
            </a:r>
            <a:r>
              <a:rPr lang="en-US" sz="1200" b="1" kern="1200" baseline="0" dirty="0">
                <a:solidFill>
                  <a:schemeClr val="tx1"/>
                </a:solidFill>
                <a:latin typeface="+mn-lt"/>
                <a:ea typeface="+mn-ea"/>
                <a:cs typeface="+mn-cs"/>
              </a:rPr>
              <a:t>Align</a:t>
            </a:r>
            <a:r>
              <a:rPr lang="en-US" sz="1200" kern="1200" baseline="0" dirty="0">
                <a:solidFill>
                  <a:schemeClr val="tx1"/>
                </a:solidFill>
                <a:latin typeface="+mn-lt"/>
                <a:ea typeface="+mn-ea"/>
                <a:cs typeface="+mn-cs"/>
              </a:rPr>
              <a:t>, and then do the following:</a:t>
            </a:r>
          </a:p>
          <a:p>
            <a:pPr marL="685800" lvl="1" indent="-228600">
              <a:buFont typeface="+mj-lt"/>
              <a:buAutoNum type="arabicPeriod"/>
            </a:pPr>
            <a:r>
              <a:rPr lang="en-US" sz="1200" kern="1200" baseline="0" dirty="0">
                <a:solidFill>
                  <a:schemeClr val="tx1"/>
                </a:solidFill>
                <a:latin typeface="+mn-lt"/>
                <a:ea typeface="+mn-ea"/>
                <a:cs typeface="+mn-cs"/>
              </a:rPr>
              <a:t>Click </a:t>
            </a:r>
            <a:r>
              <a:rPr lang="en-US" sz="1200" b="1" kern="1200" baseline="0" dirty="0">
                <a:solidFill>
                  <a:schemeClr val="tx1"/>
                </a:solidFill>
                <a:latin typeface="+mn-lt"/>
                <a:ea typeface="+mn-ea"/>
                <a:cs typeface="+mn-cs"/>
              </a:rPr>
              <a:t>Align to Slide</a:t>
            </a:r>
            <a:r>
              <a:rPr lang="en-US" sz="1200" kern="1200" baseline="0" dirty="0">
                <a:solidFill>
                  <a:schemeClr val="tx1"/>
                </a:solidFill>
                <a:latin typeface="+mn-lt"/>
                <a:ea typeface="+mn-ea"/>
                <a:cs typeface="+mn-cs"/>
              </a:rPr>
              <a:t>.</a:t>
            </a:r>
          </a:p>
          <a:p>
            <a:pPr marL="685800" lvl="1" indent="-228600">
              <a:buFont typeface="+mj-lt"/>
              <a:buAutoNum type="arabicPeriod"/>
            </a:pPr>
            <a:r>
              <a:rPr lang="en-US" sz="1200" kern="1200" baseline="0" dirty="0">
                <a:solidFill>
                  <a:schemeClr val="tx1"/>
                </a:solidFill>
                <a:latin typeface="+mn-lt"/>
                <a:ea typeface="+mn-ea"/>
                <a:cs typeface="+mn-cs"/>
              </a:rPr>
              <a:t>Click </a:t>
            </a:r>
            <a:r>
              <a:rPr lang="en-US" sz="1200" b="1" kern="1200" baseline="0" dirty="0">
                <a:solidFill>
                  <a:schemeClr val="tx1"/>
                </a:solidFill>
                <a:latin typeface="+mn-lt"/>
                <a:ea typeface="+mn-ea"/>
                <a:cs typeface="+mn-cs"/>
              </a:rPr>
              <a:t>Align Left</a:t>
            </a:r>
            <a:r>
              <a:rPr lang="en-US" sz="1200" kern="1200" baseline="0" dirty="0">
                <a:solidFill>
                  <a:schemeClr val="tx1"/>
                </a:solidFill>
                <a:latin typeface="+mn-lt"/>
                <a:ea typeface="+mn-ea"/>
                <a:cs typeface="+mn-cs"/>
              </a:rPr>
              <a:t>.</a:t>
            </a:r>
          </a:p>
          <a:p>
            <a:pPr marL="228600" indent="-228600">
              <a:buFont typeface="+mj-lt"/>
              <a:buAutoNum type="arabicPeriod"/>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Drawing</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Tools</a:t>
            </a:r>
            <a:r>
              <a:rPr lang="en-US" sz="1200" kern="1200" dirty="0">
                <a:solidFill>
                  <a:schemeClr val="tx1"/>
                </a:solidFill>
                <a:latin typeface="+mn-lt"/>
                <a:ea typeface="+mn-ea"/>
                <a:cs typeface="+mn-cs"/>
              </a:rPr>
              <a:t>,</a:t>
            </a:r>
            <a:r>
              <a:rPr lang="en-US" sz="1200" kern="1200" baseline="0" dirty="0">
                <a:solidFill>
                  <a:schemeClr val="tx1"/>
                </a:solidFill>
                <a:latin typeface="+mn-lt"/>
                <a:ea typeface="+mn-ea"/>
                <a:cs typeface="+mn-cs"/>
              </a:rPr>
              <a:t> on the</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Format</a:t>
            </a:r>
            <a:r>
              <a:rPr lang="en-US" sz="1200" kern="1200" dirty="0">
                <a:solidFill>
                  <a:schemeClr val="tx1"/>
                </a:solidFill>
                <a:latin typeface="+mn-lt"/>
                <a:ea typeface="+mn-ea"/>
                <a:cs typeface="+mn-cs"/>
              </a:rPr>
              <a:t> tab, in the </a:t>
            </a:r>
            <a:r>
              <a:rPr lang="en-US" sz="1200" b="1" kern="1200" dirty="0">
                <a:solidFill>
                  <a:schemeClr val="tx1"/>
                </a:solidFill>
                <a:latin typeface="+mn-lt"/>
                <a:ea typeface="+mn-ea"/>
                <a:cs typeface="+mn-cs"/>
              </a:rPr>
              <a:t>Shape</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Styles</a:t>
            </a:r>
            <a:r>
              <a:rPr lang="en-US" sz="1200" kern="1200" dirty="0">
                <a:solidFill>
                  <a:schemeClr val="tx1"/>
                </a:solidFill>
                <a:latin typeface="+mn-lt"/>
                <a:ea typeface="+mn-ea"/>
                <a:cs typeface="+mn-cs"/>
              </a:rPr>
              <a:t> group, click the next to </a:t>
            </a:r>
            <a:r>
              <a:rPr lang="en-US" sz="1200" b="1" kern="1200" dirty="0">
                <a:solidFill>
                  <a:schemeClr val="tx1"/>
                </a:solidFill>
                <a:latin typeface="+mn-lt"/>
                <a:ea typeface="+mn-ea"/>
                <a:cs typeface="+mn-cs"/>
              </a:rPr>
              <a:t>Shape</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Outline</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No</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Outline</a:t>
            </a:r>
            <a:r>
              <a:rPr lang="en-US" sz="1200" b="0" kern="1200" dirty="0">
                <a:solidFill>
                  <a:schemeClr val="tx1"/>
                </a:solidFill>
                <a:latin typeface="+mn-lt"/>
                <a:ea typeface="+mn-ea"/>
                <a:cs typeface="+mn-cs"/>
              </a:rPr>
              <a:t>.</a:t>
            </a:r>
            <a:endParaRPr lang="en-US" sz="1200" b="1" kern="1200" dirty="0">
              <a:solidFill>
                <a:schemeClr val="tx1"/>
              </a:solidFill>
              <a:latin typeface="+mn-lt"/>
              <a:ea typeface="+mn-ea"/>
              <a:cs typeface="+mn-cs"/>
            </a:endParaRPr>
          </a:p>
          <a:p>
            <a:pPr marL="228600" indent="-228600">
              <a:buFont typeface="+mj-lt"/>
              <a:buAutoNum type="arabicPeriod"/>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Drawing</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Tools</a:t>
            </a:r>
            <a:r>
              <a:rPr lang="en-US" sz="1200" kern="1200" dirty="0">
                <a:solidFill>
                  <a:schemeClr val="tx1"/>
                </a:solidFill>
                <a:latin typeface="+mn-lt"/>
                <a:ea typeface="+mn-ea"/>
                <a:cs typeface="+mn-cs"/>
              </a:rPr>
              <a:t>, on the </a:t>
            </a:r>
            <a:r>
              <a:rPr lang="en-US" sz="1200" b="1" kern="1200" dirty="0">
                <a:solidFill>
                  <a:schemeClr val="tx1"/>
                </a:solidFill>
                <a:latin typeface="+mn-lt"/>
                <a:ea typeface="+mn-ea"/>
                <a:cs typeface="+mn-cs"/>
              </a:rPr>
              <a:t>Format</a:t>
            </a:r>
            <a:r>
              <a:rPr lang="en-US" sz="1200" kern="1200" dirty="0">
                <a:solidFill>
                  <a:schemeClr val="tx1"/>
                </a:solidFill>
                <a:latin typeface="+mn-lt"/>
                <a:ea typeface="+mn-ea"/>
                <a:cs typeface="+mn-cs"/>
              </a:rPr>
              <a:t> tab, in the </a:t>
            </a:r>
            <a:r>
              <a:rPr lang="en-US" sz="1200" b="1" kern="1200" dirty="0">
                <a:solidFill>
                  <a:schemeClr val="tx1"/>
                </a:solidFill>
                <a:latin typeface="+mn-lt"/>
                <a:ea typeface="+mn-ea"/>
                <a:cs typeface="+mn-cs"/>
              </a:rPr>
              <a:t>Shape</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Styles</a:t>
            </a:r>
            <a:r>
              <a:rPr lang="en-US" sz="1200" kern="1200" dirty="0">
                <a:solidFill>
                  <a:schemeClr val="tx1"/>
                </a:solidFill>
                <a:latin typeface="+mn-lt"/>
                <a:ea typeface="+mn-ea"/>
                <a:cs typeface="+mn-cs"/>
              </a:rPr>
              <a:t> group, click the </a:t>
            </a:r>
            <a:r>
              <a:rPr lang="en-US" sz="1200" b="1" kern="1200" dirty="0">
                <a:solidFill>
                  <a:schemeClr val="tx1"/>
                </a:solidFill>
                <a:latin typeface="+mn-lt"/>
                <a:ea typeface="+mn-ea"/>
                <a:cs typeface="+mn-cs"/>
              </a:rPr>
              <a:t>Format</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Shape</a:t>
            </a:r>
            <a:r>
              <a:rPr lang="en-US" sz="1200" kern="1200" dirty="0">
                <a:solidFill>
                  <a:schemeClr val="tx1"/>
                </a:solidFill>
                <a:latin typeface="+mn-lt"/>
                <a:ea typeface="+mn-ea"/>
                <a:cs typeface="+mn-cs"/>
              </a:rPr>
              <a:t> dialog box launcher. In the </a:t>
            </a:r>
            <a:r>
              <a:rPr lang="en-US" sz="1200" b="1" kern="1200" dirty="0">
                <a:solidFill>
                  <a:schemeClr val="tx1"/>
                </a:solidFill>
                <a:latin typeface="+mn-lt"/>
                <a:ea typeface="+mn-ea"/>
                <a:cs typeface="+mn-cs"/>
              </a:rPr>
              <a:t>Format</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Shape</a:t>
            </a:r>
            <a:r>
              <a:rPr lang="en-US" sz="1200" kern="1200" dirty="0">
                <a:solidFill>
                  <a:schemeClr val="tx1"/>
                </a:solidFill>
                <a:latin typeface="+mn-lt"/>
                <a:ea typeface="+mn-ea"/>
                <a:cs typeface="+mn-cs"/>
              </a:rPr>
              <a:t> dialog box,</a:t>
            </a:r>
            <a:r>
              <a:rPr lang="en-US" sz="1200" kern="1200" baseline="0" dirty="0">
                <a:solidFill>
                  <a:schemeClr val="tx1"/>
                </a:solidFill>
                <a:latin typeface="+mn-lt"/>
                <a:ea typeface="+mn-ea"/>
                <a:cs typeface="+mn-cs"/>
              </a:rPr>
              <a:t> click </a:t>
            </a:r>
            <a:r>
              <a:rPr lang="en-US" sz="1200" b="1" kern="1200" baseline="0" dirty="0">
                <a:solidFill>
                  <a:schemeClr val="tx1"/>
                </a:solidFill>
                <a:latin typeface="+mn-lt"/>
                <a:ea typeface="+mn-ea"/>
                <a:cs typeface="+mn-cs"/>
              </a:rPr>
              <a:t>Fill</a:t>
            </a:r>
            <a:r>
              <a:rPr lang="en-US" sz="1200" kern="1200" baseline="0" dirty="0">
                <a:solidFill>
                  <a:schemeClr val="tx1"/>
                </a:solidFill>
                <a:latin typeface="+mn-lt"/>
                <a:ea typeface="+mn-ea"/>
                <a:cs typeface="+mn-cs"/>
              </a:rPr>
              <a:t> in the left pane, select </a:t>
            </a:r>
            <a:r>
              <a:rPr lang="en-US" sz="1200" b="1" kern="1200" baseline="0" dirty="0">
                <a:solidFill>
                  <a:schemeClr val="tx1"/>
                </a:solidFill>
                <a:latin typeface="+mn-lt"/>
                <a:ea typeface="+mn-ea"/>
                <a:cs typeface="+mn-cs"/>
              </a:rPr>
              <a:t>Gradient fill </a:t>
            </a:r>
            <a:r>
              <a:rPr lang="en-US" sz="1200" kern="1200" baseline="0" dirty="0">
                <a:solidFill>
                  <a:schemeClr val="tx1"/>
                </a:solidFill>
                <a:latin typeface="+mn-lt"/>
                <a:ea typeface="+mn-ea"/>
                <a:cs typeface="+mn-cs"/>
              </a:rPr>
              <a:t>in the </a:t>
            </a:r>
            <a:r>
              <a:rPr lang="en-US" sz="1200" b="1" kern="1200" baseline="0" dirty="0">
                <a:solidFill>
                  <a:schemeClr val="tx1"/>
                </a:solidFill>
                <a:latin typeface="+mn-lt"/>
                <a:ea typeface="+mn-ea"/>
                <a:cs typeface="+mn-cs"/>
              </a:rPr>
              <a:t>Fill</a:t>
            </a:r>
            <a:r>
              <a:rPr lang="en-US" sz="1200" kern="1200" baseline="0" dirty="0">
                <a:solidFill>
                  <a:schemeClr val="tx1"/>
                </a:solidFill>
                <a:latin typeface="+mn-lt"/>
                <a:ea typeface="+mn-ea"/>
                <a:cs typeface="+mn-cs"/>
              </a:rPr>
              <a:t> pane, and then do the following:</a:t>
            </a:r>
            <a:endParaRPr lang="en-US" sz="1200"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Linear</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b="0" kern="1200" dirty="0">
                <a:solidFill>
                  <a:schemeClr val="tx1"/>
                </a:solidFill>
                <a:latin typeface="+mn-lt"/>
                <a:ea typeface="+mn-ea"/>
                <a:cs typeface="+mn-cs"/>
              </a:rPr>
              <a:t>In the </a:t>
            </a:r>
            <a:r>
              <a:rPr lang="en-US" sz="1200" b="1" kern="1200" dirty="0">
                <a:solidFill>
                  <a:schemeClr val="tx1"/>
                </a:solidFill>
                <a:latin typeface="+mn-lt"/>
                <a:ea typeface="+mn-ea"/>
                <a:cs typeface="+mn-cs"/>
              </a:rPr>
              <a:t>Angle</a:t>
            </a:r>
            <a:r>
              <a:rPr lang="en-US" sz="1200" b="0" kern="1200" dirty="0">
                <a:solidFill>
                  <a:schemeClr val="tx1"/>
                </a:solidFill>
                <a:latin typeface="+mn-lt"/>
                <a:ea typeface="+mn-ea"/>
                <a:cs typeface="+mn-cs"/>
              </a:rPr>
              <a:t> box, enter </a:t>
            </a:r>
            <a:r>
              <a:rPr lang="en-US" sz="1200" b="1" kern="1200" dirty="0">
                <a:solidFill>
                  <a:schemeClr val="tx1"/>
                </a:solidFill>
                <a:latin typeface="+mn-lt"/>
                <a:ea typeface="+mn-ea"/>
                <a:cs typeface="+mn-cs"/>
              </a:rPr>
              <a:t>0</a:t>
            </a:r>
            <a:r>
              <a:rPr lang="en-US" sz="1200" b="0" kern="1200" dirty="0">
                <a:solidFill>
                  <a:schemeClr val="tx1"/>
                </a:solidFill>
                <a:latin typeface="+mn-lt"/>
                <a:ea typeface="+mn-ea"/>
                <a:cs typeface="+mn-cs"/>
              </a:rPr>
              <a:t>. </a:t>
            </a:r>
            <a:endParaRPr lang="en-US" sz="1200"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Gradient stops</a:t>
            </a:r>
            <a:r>
              <a:rPr lang="en-US" sz="1200" kern="1200" dirty="0">
                <a:solidFill>
                  <a:schemeClr val="tx1"/>
                </a:solidFill>
                <a:effectLst/>
                <a:latin typeface="+mn-lt"/>
                <a:ea typeface="+mn-ea"/>
                <a:cs typeface="+mn-cs"/>
              </a:rPr>
              <a:t>, click </a:t>
            </a:r>
            <a:r>
              <a:rPr lang="en-US" sz="1200" b="1" kern="1200" dirty="0">
                <a:solidFill>
                  <a:schemeClr val="tx1"/>
                </a:solidFill>
                <a:effectLst/>
                <a:latin typeface="+mn-lt"/>
                <a:ea typeface="+mn-ea"/>
                <a:cs typeface="+mn-cs"/>
              </a:rPr>
              <a:t>Add gradient stops</a:t>
            </a:r>
            <a:r>
              <a:rPr lang="en-US" sz="1200" kern="1200" dirty="0">
                <a:solidFill>
                  <a:schemeClr val="tx1"/>
                </a:solidFill>
                <a:effectLst/>
                <a:latin typeface="+mn-lt"/>
                <a:ea typeface="+mn-ea"/>
                <a:cs typeface="+mn-cs"/>
              </a:rPr>
              <a:t> or </a:t>
            </a:r>
            <a:r>
              <a:rPr lang="en-US" sz="1200" b="1" kern="1200" dirty="0">
                <a:solidFill>
                  <a:schemeClr val="tx1"/>
                </a:solidFill>
                <a:effectLst/>
                <a:latin typeface="+mn-lt"/>
                <a:ea typeface="+mn-ea"/>
                <a:cs typeface="+mn-cs"/>
              </a:rPr>
              <a:t>Remove gradient stops</a:t>
            </a:r>
            <a:r>
              <a:rPr lang="en-US" sz="1200" kern="1200" dirty="0">
                <a:solidFill>
                  <a:schemeClr val="tx1"/>
                </a:solidFill>
                <a:effectLst/>
                <a:latin typeface="+mn-lt"/>
                <a:ea typeface="+mn-ea"/>
                <a:cs typeface="+mn-cs"/>
              </a:rPr>
              <a:t> until two stops appear in the slider.</a:t>
            </a:r>
            <a:endParaRPr lang="en-US" sz="1200" kern="1200" dirty="0">
              <a:solidFill>
                <a:schemeClr val="tx1"/>
              </a:solidFill>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Also under </a:t>
            </a:r>
            <a:r>
              <a:rPr lang="en-US" sz="1200" b="1" kern="1200" dirty="0">
                <a:solidFill>
                  <a:schemeClr val="tx1"/>
                </a:solidFill>
                <a:effectLst/>
                <a:latin typeface="+mn-lt"/>
                <a:ea typeface="+mn-ea"/>
                <a:cs typeface="+mn-cs"/>
              </a:rPr>
              <a:t>Gradient stops</a:t>
            </a:r>
            <a:r>
              <a:rPr lang="en-US" sz="1200" kern="1200" dirty="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a:solidFill>
                  <a:schemeClr val="tx1"/>
                </a:solidFill>
                <a:effectLst/>
                <a:latin typeface="+mn-lt"/>
                <a:ea typeface="+mn-ea"/>
                <a:cs typeface="+mn-cs"/>
              </a:rPr>
              <a:t>In the </a:t>
            </a:r>
            <a:r>
              <a:rPr lang="en-US" sz="1200" b="1" kern="1200" dirty="0">
                <a:solidFill>
                  <a:schemeClr val="tx1"/>
                </a:solidFill>
                <a:effectLst/>
                <a:latin typeface="+mn-lt"/>
                <a:ea typeface="+mn-ea"/>
                <a:cs typeface="+mn-cs"/>
              </a:rPr>
              <a:t>Position </a:t>
            </a:r>
            <a:r>
              <a:rPr lang="en-US" sz="1200" kern="1200" dirty="0">
                <a:solidFill>
                  <a:schemeClr val="tx1"/>
                </a:solidFill>
                <a:effectLst/>
                <a:latin typeface="+mn-lt"/>
                <a:ea typeface="+mn-ea"/>
                <a:cs typeface="+mn-cs"/>
              </a:rPr>
              <a:t>box, enter </a:t>
            </a:r>
            <a:r>
              <a:rPr lang="en-US" sz="1200" b="1" kern="1200" dirty="0">
                <a:solidFill>
                  <a:schemeClr val="tx1"/>
                </a:solidFill>
                <a:effectLst/>
                <a:latin typeface="+mn-lt"/>
                <a:ea typeface="+mn-ea"/>
                <a:cs typeface="+mn-cs"/>
              </a:rPr>
              <a:t>0%</a:t>
            </a:r>
            <a:r>
              <a:rPr lang="en-US" sz="1200" kern="1200" dirty="0">
                <a:solidFill>
                  <a:schemeClr val="tx1"/>
                </a:solidFill>
                <a:effectLst/>
                <a:latin typeface="+mn-lt"/>
                <a:ea typeface="+mn-ea"/>
                <a:cs typeface="+mn-cs"/>
              </a:rPr>
              <a:t>.</a:t>
            </a:r>
          </a:p>
          <a:p>
            <a:pPr marL="1143000" lvl="2" indent="-228600">
              <a:buFont typeface="Arial" pitchFamily="34" charset="0"/>
              <a:buChar char="•"/>
            </a:pPr>
            <a:r>
              <a:rPr lang="en-US" sz="1200" kern="1200" dirty="0">
                <a:solidFill>
                  <a:schemeClr val="tx1"/>
                </a:solidFill>
                <a:effectLst/>
                <a:latin typeface="+mn-lt"/>
                <a:ea typeface="+mn-ea"/>
                <a:cs typeface="+mn-cs"/>
              </a:rPr>
              <a:t>Click the button next to </a:t>
            </a:r>
            <a:r>
              <a:rPr lang="en-US" sz="1200" b="1" kern="1200" dirty="0">
                <a:solidFill>
                  <a:schemeClr val="tx1"/>
                </a:solidFill>
                <a:effectLst/>
                <a:latin typeface="+mn-lt"/>
                <a:ea typeface="+mn-ea"/>
                <a:cs typeface="+mn-cs"/>
              </a:rPr>
              <a:t>Color</a:t>
            </a:r>
            <a:r>
              <a:rPr lang="en-US" sz="1200" kern="1200" dirty="0">
                <a:solidFill>
                  <a:schemeClr val="tx1"/>
                </a:solidFill>
                <a:effectLst/>
                <a:latin typeface="+mn-lt"/>
                <a:ea typeface="+mn-ea"/>
                <a:cs typeface="+mn-cs"/>
              </a:rPr>
              <a:t>, and then under </a:t>
            </a:r>
            <a:r>
              <a:rPr lang="en-US" sz="1200" b="1" kern="1200" dirty="0">
                <a:solidFill>
                  <a:schemeClr val="tx1"/>
                </a:solidFill>
                <a:effectLst/>
                <a:latin typeface="+mn-lt"/>
                <a:ea typeface="+mn-ea"/>
                <a:cs typeface="+mn-cs"/>
              </a:rPr>
              <a:t>Theme Colors</a:t>
            </a:r>
            <a:r>
              <a:rPr lang="en-US" sz="1200" kern="1200" dirty="0">
                <a:solidFill>
                  <a:schemeClr val="tx1"/>
                </a:solidFill>
                <a:effectLst/>
                <a:latin typeface="+mn-lt"/>
                <a:ea typeface="+mn-ea"/>
                <a:cs typeface="+mn-cs"/>
              </a:rPr>
              <a:t> click </a:t>
            </a:r>
            <a:r>
              <a:rPr lang="en-US" sz="1200" b="1" kern="1200" dirty="0">
                <a:solidFill>
                  <a:schemeClr val="tx1"/>
                </a:solidFill>
                <a:latin typeface="+mn-lt"/>
                <a:ea typeface="+mn-ea"/>
                <a:cs typeface="+mn-cs"/>
              </a:rPr>
              <a:t>Orange, Accent 6, Darker</a:t>
            </a:r>
            <a:r>
              <a:rPr lang="en-US" sz="1200" b="1" kern="1200" baseline="0" dirty="0">
                <a:solidFill>
                  <a:schemeClr val="tx1"/>
                </a:solidFill>
                <a:latin typeface="+mn-lt"/>
                <a:ea typeface="+mn-ea"/>
                <a:cs typeface="+mn-cs"/>
              </a:rPr>
              <a:t> 50% </a:t>
            </a:r>
            <a:r>
              <a:rPr lang="en-US" sz="1200" b="0" kern="1200" baseline="0" dirty="0">
                <a:solidFill>
                  <a:schemeClr val="tx1"/>
                </a:solidFill>
                <a:latin typeface="+mn-lt"/>
                <a:ea typeface="+mn-ea"/>
                <a:cs typeface="+mn-cs"/>
              </a:rPr>
              <a:t>(fifth row, 10</a:t>
            </a:r>
            <a:r>
              <a:rPr lang="en-US" sz="1200" b="0" kern="1200" baseline="30000" dirty="0">
                <a:solidFill>
                  <a:schemeClr val="tx1"/>
                </a:solidFill>
                <a:latin typeface="+mn-lt"/>
                <a:ea typeface="+mn-ea"/>
                <a:cs typeface="+mn-cs"/>
              </a:rPr>
              <a:t>th</a:t>
            </a:r>
            <a:r>
              <a:rPr lang="en-US" sz="1200" b="0" kern="1200" baseline="0" dirty="0">
                <a:solidFill>
                  <a:schemeClr val="tx1"/>
                </a:solidFill>
                <a:latin typeface="+mn-lt"/>
                <a:ea typeface="+mn-ea"/>
                <a:cs typeface="+mn-cs"/>
              </a:rPr>
              <a:t> option from the left).</a:t>
            </a:r>
          </a:p>
          <a:p>
            <a:pPr marL="685800" lvl="1" indent="-228600">
              <a:buFont typeface="Arial" pitchFamily="34" charset="0"/>
              <a:buChar char="•"/>
            </a:pPr>
            <a:r>
              <a:rPr lang="en-US" sz="1200" kern="1200" dirty="0">
                <a:solidFill>
                  <a:schemeClr val="tx1"/>
                </a:solidFill>
                <a:effectLst/>
                <a:latin typeface="+mn-lt"/>
                <a:ea typeface="+mn-ea"/>
                <a:cs typeface="+mn-cs"/>
              </a:rPr>
              <a:t>Select the next stop in the slider, and then do the following: </a:t>
            </a:r>
          </a:p>
          <a:p>
            <a:pPr marL="1143000" lvl="2" indent="-228600">
              <a:buFont typeface="Arial" pitchFamily="34" charset="0"/>
              <a:buChar char="•"/>
            </a:pPr>
            <a:r>
              <a:rPr lang="en-US" sz="1200" kern="1200" dirty="0">
                <a:solidFill>
                  <a:schemeClr val="tx1"/>
                </a:solidFill>
                <a:effectLst/>
                <a:latin typeface="+mn-lt"/>
                <a:ea typeface="+mn-ea"/>
                <a:cs typeface="+mn-cs"/>
              </a:rPr>
              <a:t>In the </a:t>
            </a:r>
            <a:r>
              <a:rPr lang="en-US" sz="1200" b="1" kern="1200" dirty="0">
                <a:solidFill>
                  <a:schemeClr val="tx1"/>
                </a:solidFill>
                <a:effectLst/>
                <a:latin typeface="+mn-lt"/>
                <a:ea typeface="+mn-ea"/>
                <a:cs typeface="+mn-cs"/>
              </a:rPr>
              <a:t>Position </a:t>
            </a:r>
            <a:r>
              <a:rPr lang="en-US" sz="1200" kern="1200" dirty="0">
                <a:solidFill>
                  <a:schemeClr val="tx1"/>
                </a:solidFill>
                <a:effectLst/>
                <a:latin typeface="+mn-lt"/>
                <a:ea typeface="+mn-ea"/>
                <a:cs typeface="+mn-cs"/>
              </a:rPr>
              <a:t>box, enter </a:t>
            </a:r>
            <a:r>
              <a:rPr lang="en-US" sz="1200" b="1" kern="1200" dirty="0">
                <a:solidFill>
                  <a:schemeClr val="tx1"/>
                </a:solidFill>
                <a:effectLst/>
                <a:latin typeface="+mn-lt"/>
                <a:ea typeface="+mn-ea"/>
                <a:cs typeface="+mn-cs"/>
              </a:rPr>
              <a:t>100%</a:t>
            </a:r>
            <a:r>
              <a:rPr lang="en-US" sz="1200" kern="1200" dirty="0">
                <a:solidFill>
                  <a:schemeClr val="tx1"/>
                </a:solidFill>
                <a:effectLst/>
                <a:latin typeface="+mn-lt"/>
                <a:ea typeface="+mn-ea"/>
                <a:cs typeface="+mn-cs"/>
              </a:rPr>
              <a:t>.</a:t>
            </a:r>
          </a:p>
          <a:p>
            <a:pPr marL="1143000" lvl="2" indent="-228600">
              <a:buFont typeface="Arial" pitchFamily="34" charset="0"/>
              <a:buChar char="•"/>
            </a:pPr>
            <a:r>
              <a:rPr lang="en-US" sz="1200" kern="1200" dirty="0">
                <a:solidFill>
                  <a:schemeClr val="tx1"/>
                </a:solidFill>
                <a:effectLst/>
                <a:latin typeface="+mn-lt"/>
                <a:ea typeface="+mn-ea"/>
                <a:cs typeface="+mn-cs"/>
              </a:rPr>
              <a:t>Click the button next to </a:t>
            </a:r>
            <a:r>
              <a:rPr lang="en-US" sz="1200" b="1" kern="1200" dirty="0">
                <a:solidFill>
                  <a:schemeClr val="tx1"/>
                </a:solidFill>
                <a:effectLst/>
                <a:latin typeface="+mn-lt"/>
                <a:ea typeface="+mn-ea"/>
                <a:cs typeface="+mn-cs"/>
              </a:rPr>
              <a:t>Color</a:t>
            </a:r>
            <a:r>
              <a:rPr lang="en-US" sz="1200" kern="1200" dirty="0">
                <a:solidFill>
                  <a:schemeClr val="tx1"/>
                </a:solidFill>
                <a:effectLst/>
                <a:latin typeface="+mn-lt"/>
                <a:ea typeface="+mn-ea"/>
                <a:cs typeface="+mn-cs"/>
              </a:rPr>
              <a:t>, and then under </a:t>
            </a:r>
            <a:r>
              <a:rPr lang="en-US" sz="1200" b="1" kern="1200" dirty="0">
                <a:solidFill>
                  <a:schemeClr val="tx1"/>
                </a:solidFill>
                <a:effectLst/>
                <a:latin typeface="+mn-lt"/>
                <a:ea typeface="+mn-ea"/>
                <a:cs typeface="+mn-cs"/>
              </a:rPr>
              <a:t>Theme Colors</a:t>
            </a:r>
            <a:r>
              <a:rPr lang="en-US" sz="1200" kern="1200" dirty="0">
                <a:solidFill>
                  <a:schemeClr val="tx1"/>
                </a:solidFill>
                <a:effectLst/>
                <a:latin typeface="+mn-lt"/>
                <a:ea typeface="+mn-ea"/>
                <a:cs typeface="+mn-cs"/>
              </a:rPr>
              <a:t> click </a:t>
            </a:r>
            <a:r>
              <a:rPr lang="en-US" sz="1200" b="1" kern="1200" dirty="0">
                <a:solidFill>
                  <a:schemeClr val="tx1"/>
                </a:solidFill>
                <a:latin typeface="+mn-lt"/>
                <a:ea typeface="+mn-ea"/>
                <a:cs typeface="+mn-cs"/>
              </a:rPr>
              <a:t>Orange, Accent 6, Darker 25%</a:t>
            </a:r>
            <a:r>
              <a:rPr lang="en-US" sz="1200" b="0" kern="1200" dirty="0">
                <a:solidFill>
                  <a:schemeClr val="tx1"/>
                </a:solidFill>
                <a:latin typeface="+mn-lt"/>
                <a:ea typeface="+mn-ea"/>
                <a:cs typeface="+mn-cs"/>
              </a:rPr>
              <a:t> (fourth</a:t>
            </a:r>
            <a:r>
              <a:rPr lang="en-US" sz="1200" b="0" kern="1200" baseline="0" dirty="0">
                <a:solidFill>
                  <a:schemeClr val="tx1"/>
                </a:solidFill>
                <a:latin typeface="+mn-lt"/>
                <a:ea typeface="+mn-ea"/>
                <a:cs typeface="+mn-cs"/>
              </a:rPr>
              <a:t> row, 10</a:t>
            </a:r>
            <a:r>
              <a:rPr lang="en-US" sz="1200" b="0" kern="1200" baseline="30000" dirty="0">
                <a:solidFill>
                  <a:schemeClr val="tx1"/>
                </a:solidFill>
                <a:latin typeface="+mn-lt"/>
                <a:ea typeface="+mn-ea"/>
                <a:cs typeface="+mn-cs"/>
              </a:rPr>
              <a:t>th</a:t>
            </a:r>
            <a:r>
              <a:rPr lang="en-US" sz="1200" b="0" kern="1200" baseline="0" dirty="0">
                <a:solidFill>
                  <a:schemeClr val="tx1"/>
                </a:solidFill>
                <a:latin typeface="+mn-lt"/>
                <a:ea typeface="+mn-ea"/>
                <a:cs typeface="+mn-cs"/>
              </a:rPr>
              <a:t> option from the left).</a:t>
            </a:r>
            <a:endParaRPr lang="en-US" sz="1200" kern="1200" dirty="0">
              <a:solidFill>
                <a:schemeClr val="tx1"/>
              </a:solidFill>
              <a:effectLst/>
              <a:latin typeface="+mn-lt"/>
              <a:ea typeface="+mn-ea"/>
              <a:cs typeface="+mn-cs"/>
            </a:endParaRPr>
          </a:p>
          <a:p>
            <a:endParaRPr lang="en-US" sz="1200" dirty="0"/>
          </a:p>
          <a:p>
            <a:endParaRPr lang="en-US" sz="1200" dirty="0"/>
          </a:p>
          <a:p>
            <a:r>
              <a:rPr lang="en-US" sz="1200" dirty="0"/>
              <a:t>To reproduce the “heading” text box</a:t>
            </a:r>
            <a:r>
              <a:rPr lang="en-US" sz="1200" baseline="0" dirty="0"/>
              <a:t> on this slide, do the following:</a:t>
            </a:r>
            <a:endParaRPr lang="en-US" sz="1200" dirty="0"/>
          </a:p>
          <a:p>
            <a:pPr marL="228600" indent="-228600">
              <a:buFont typeface="+mj-lt"/>
              <a:buAutoNum type="arabicPeriod"/>
            </a:pPr>
            <a:r>
              <a:rPr lang="en-US" sz="1200" b="0" dirty="0"/>
              <a:t>On the </a:t>
            </a:r>
            <a:r>
              <a:rPr lang="en-US" sz="1200" b="1" dirty="0"/>
              <a:t>Insert</a:t>
            </a:r>
            <a:r>
              <a:rPr lang="en-US" sz="1200" b="0" baseline="0" dirty="0"/>
              <a:t> tab, in the </a:t>
            </a:r>
            <a:r>
              <a:rPr lang="en-US" sz="1200" b="1" baseline="0" dirty="0"/>
              <a:t>Text</a:t>
            </a:r>
            <a:r>
              <a:rPr lang="en-US" sz="1200" b="0" baseline="0" dirty="0"/>
              <a:t> group, select </a:t>
            </a:r>
            <a:r>
              <a:rPr lang="en-US" sz="1200" b="1" baseline="0" dirty="0"/>
              <a:t>Text</a:t>
            </a:r>
            <a:r>
              <a:rPr lang="en-US" sz="1200" b="0" baseline="0" dirty="0"/>
              <a:t> </a:t>
            </a:r>
            <a:r>
              <a:rPr lang="en-US" sz="1200" b="1" baseline="0" dirty="0"/>
              <a:t>Box</a:t>
            </a:r>
            <a:r>
              <a:rPr lang="en-US" sz="1200" b="0" baseline="0" dirty="0"/>
              <a:t>. O</a:t>
            </a:r>
            <a:r>
              <a:rPr lang="en-US" sz="1200" dirty="0"/>
              <a:t>n the slide, drag to draw a text box.</a:t>
            </a:r>
          </a:p>
          <a:p>
            <a:pPr marL="228600" indent="-228600">
              <a:buFont typeface="+mj-lt"/>
              <a:buAutoNum type="arabicPeriod"/>
            </a:pPr>
            <a:r>
              <a:rPr lang="en-US" sz="1200" dirty="0"/>
              <a:t>Enter the heading text, and then select text</a:t>
            </a:r>
            <a:r>
              <a:rPr lang="en-US" sz="1200" baseline="0" dirty="0"/>
              <a:t>. On the </a:t>
            </a:r>
            <a:r>
              <a:rPr lang="en-US" sz="1200" b="1" baseline="0" dirty="0"/>
              <a:t>Home</a:t>
            </a:r>
            <a:r>
              <a:rPr lang="en-US" sz="1200" baseline="0" dirty="0"/>
              <a:t> tab, in the </a:t>
            </a:r>
            <a:r>
              <a:rPr lang="en-US" sz="1200" b="1" baseline="0" dirty="0"/>
              <a:t>Font</a:t>
            </a:r>
            <a:r>
              <a:rPr lang="en-US" sz="1200" baseline="0" dirty="0"/>
              <a:t> group, do the following:</a:t>
            </a:r>
          </a:p>
          <a:p>
            <a:pPr marL="685800" lvl="1" indent="-228600">
              <a:buFont typeface="Arial" pitchFamily="34" charset="0"/>
              <a:buChar char="•"/>
            </a:pPr>
            <a:r>
              <a:rPr lang="en-US" sz="1200" baseline="0" dirty="0"/>
              <a:t>In the </a:t>
            </a:r>
            <a:r>
              <a:rPr lang="en-US" sz="1200" b="1" baseline="0" dirty="0"/>
              <a:t>Font</a:t>
            </a:r>
            <a:r>
              <a:rPr lang="en-US" sz="1200" baseline="0" dirty="0"/>
              <a:t> list, select </a:t>
            </a:r>
            <a:r>
              <a:rPr lang="en-US" sz="1200" b="1" baseline="0" dirty="0"/>
              <a:t>Calibri</a:t>
            </a:r>
            <a:r>
              <a:rPr lang="en-US" sz="1200" baseline="0" dirty="0"/>
              <a:t>.</a:t>
            </a:r>
          </a:p>
          <a:p>
            <a:pPr marL="685800" lvl="1" indent="-228600">
              <a:buFont typeface="Arial" pitchFamily="34" charset="0"/>
              <a:buChar char="•"/>
            </a:pPr>
            <a:r>
              <a:rPr lang="en-US" sz="1200" baseline="0" dirty="0"/>
              <a:t>In the </a:t>
            </a:r>
            <a:r>
              <a:rPr lang="en-US" sz="1200" b="1" baseline="0" dirty="0"/>
              <a:t>Font</a:t>
            </a:r>
            <a:r>
              <a:rPr lang="en-US" sz="1200" baseline="0" dirty="0"/>
              <a:t> </a:t>
            </a:r>
            <a:r>
              <a:rPr lang="en-US" sz="1200" b="1" baseline="0" dirty="0"/>
              <a:t>Size</a:t>
            </a:r>
            <a:r>
              <a:rPr lang="en-US" sz="1200" baseline="0" dirty="0"/>
              <a:t> box, enter </a:t>
            </a:r>
            <a:r>
              <a:rPr lang="en-US" sz="1200" b="1" baseline="0" dirty="0"/>
              <a:t>38</a:t>
            </a:r>
            <a:r>
              <a:rPr lang="en-US" sz="1200" baseline="0" dirty="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a:t>Click </a:t>
            </a:r>
            <a:r>
              <a:rPr lang="en-US" sz="1200" b="1" baseline="0" dirty="0"/>
              <a:t>Bold</a:t>
            </a:r>
            <a:r>
              <a:rPr lang="en-US" sz="1200" b="0" baseline="0" dirty="0"/>
              <a:t>.</a:t>
            </a:r>
            <a:endParaRPr lang="en-US" sz="1200" b="0" dirty="0"/>
          </a:p>
          <a:p>
            <a:pPr marL="685800" lvl="1" indent="-228600">
              <a:buFont typeface="Arial" pitchFamily="34" charset="0"/>
              <a:buChar char="•"/>
            </a:pPr>
            <a:r>
              <a:rPr lang="en-US" sz="1200" baseline="0" dirty="0"/>
              <a:t>Click the arrow next to </a:t>
            </a:r>
            <a:r>
              <a:rPr lang="en-US" sz="1200" b="1" baseline="0" dirty="0"/>
              <a:t>Font</a:t>
            </a:r>
            <a:r>
              <a:rPr lang="en-US" sz="1200" baseline="0" dirty="0"/>
              <a:t> </a:t>
            </a:r>
            <a:r>
              <a:rPr lang="en-US" sz="1200" b="1" baseline="0" dirty="0"/>
              <a:t>Color</a:t>
            </a:r>
            <a:r>
              <a:rPr lang="en-US" sz="1200" baseline="0" dirty="0"/>
              <a:t>, and then under </a:t>
            </a:r>
            <a:r>
              <a:rPr lang="en-US" sz="1200" b="1" baseline="0" dirty="0"/>
              <a:t>Theme</a:t>
            </a:r>
            <a:r>
              <a:rPr lang="en-US" sz="1200" baseline="0" dirty="0"/>
              <a:t> </a:t>
            </a:r>
            <a:r>
              <a:rPr lang="en-US" sz="1200" b="1" baseline="0" dirty="0"/>
              <a:t>Colors</a:t>
            </a:r>
            <a:r>
              <a:rPr lang="en-US" sz="1200" baseline="0" dirty="0"/>
              <a:t> click </a:t>
            </a:r>
            <a:r>
              <a:rPr lang="en-US" sz="1200" b="1" baseline="0" dirty="0"/>
              <a:t>Orange, Accent 6, Darker 25% </a:t>
            </a:r>
            <a:r>
              <a:rPr lang="en-US" sz="1200" baseline="0" dirty="0"/>
              <a:t>(fourth row, 10</a:t>
            </a:r>
            <a:r>
              <a:rPr lang="en-US" sz="1200" baseline="30000" dirty="0"/>
              <a:t>th</a:t>
            </a:r>
            <a:r>
              <a:rPr lang="en-US" sz="1200" baseline="0" dirty="0"/>
              <a:t> option from the left).</a:t>
            </a:r>
          </a:p>
          <a:p>
            <a:pPr marL="228600" indent="-228600">
              <a:buFont typeface="+mj-lt"/>
              <a:buAutoNum type="arabicPeriod"/>
            </a:pPr>
            <a:r>
              <a:rPr lang="en-US" sz="1200" b="0" baseline="0" dirty="0"/>
              <a:t>On the </a:t>
            </a:r>
            <a:r>
              <a:rPr lang="en-US" sz="1200" b="1" baseline="0" dirty="0"/>
              <a:t>Home</a:t>
            </a:r>
            <a:r>
              <a:rPr lang="en-US" sz="1200" b="0" baseline="0" dirty="0"/>
              <a:t> tab, in the </a:t>
            </a:r>
            <a:r>
              <a:rPr lang="en-US" sz="1200" b="1" baseline="0" dirty="0"/>
              <a:t>Paragraph</a:t>
            </a:r>
            <a:r>
              <a:rPr lang="en-US" sz="1200" b="0" baseline="0" dirty="0"/>
              <a:t> group, click </a:t>
            </a:r>
            <a:r>
              <a:rPr lang="en-US" sz="1200" b="1" baseline="0" dirty="0"/>
              <a:t>Align</a:t>
            </a:r>
            <a:r>
              <a:rPr lang="en-US" sz="1200" b="0" baseline="0" dirty="0"/>
              <a:t> </a:t>
            </a:r>
            <a:r>
              <a:rPr lang="en-US" sz="1200" b="1" baseline="0" dirty="0"/>
              <a:t>Text</a:t>
            </a:r>
            <a:r>
              <a:rPr lang="en-US" sz="1200" b="0" baseline="0" dirty="0"/>
              <a:t> </a:t>
            </a:r>
            <a:r>
              <a:rPr lang="en-US" sz="1200" b="1" baseline="0" dirty="0"/>
              <a:t>Left</a:t>
            </a:r>
            <a:r>
              <a:rPr lang="en-US" sz="1200" b="0" baseline="0" dirty="0"/>
              <a:t>.</a:t>
            </a:r>
            <a:endParaRPr lang="en-US" sz="1200" b="0" dirty="0"/>
          </a:p>
          <a:p>
            <a:pPr marL="228600" indent="-228600">
              <a:buFont typeface="+mj-lt"/>
              <a:buAutoNum type="arabicPeriod"/>
            </a:pPr>
            <a:r>
              <a:rPr lang="en-US" sz="1200" b="0" dirty="0"/>
              <a:t>Drag the text box just above the rectangle, in the right half of the slide. </a:t>
            </a:r>
            <a:endParaRPr lang="en-US" sz="1200" b="0" baseline="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None/>
            </a:pPr>
            <a:r>
              <a:rPr lang="en-US" sz="1200" dirty="0"/>
              <a:t>To reproduce the second text box on this slide, do the following:</a:t>
            </a:r>
          </a:p>
          <a:p>
            <a:pPr marL="228600" indent="-228600">
              <a:buFont typeface="+mj-lt"/>
              <a:buAutoNum type="arabicPeriod"/>
            </a:pPr>
            <a:r>
              <a:rPr lang="en-US" sz="1200" b="0" dirty="0"/>
              <a:t>On the </a:t>
            </a:r>
            <a:r>
              <a:rPr lang="en-US" sz="1200" b="1" dirty="0"/>
              <a:t>Insert</a:t>
            </a:r>
            <a:r>
              <a:rPr lang="en-US" sz="1200" b="0" baseline="0" dirty="0"/>
              <a:t> tab, in the </a:t>
            </a:r>
            <a:r>
              <a:rPr lang="en-US" sz="1200" b="1" baseline="0" dirty="0"/>
              <a:t>Text</a:t>
            </a:r>
            <a:r>
              <a:rPr lang="en-US" sz="1200" b="0" baseline="0" dirty="0"/>
              <a:t> group, click </a:t>
            </a:r>
            <a:r>
              <a:rPr lang="en-US" sz="1200" b="1" baseline="0" dirty="0"/>
              <a:t>Text</a:t>
            </a:r>
            <a:r>
              <a:rPr lang="en-US" sz="1200" b="0" baseline="0" dirty="0"/>
              <a:t> </a:t>
            </a:r>
            <a:r>
              <a:rPr lang="en-US" sz="1200" b="1" baseline="0" dirty="0"/>
              <a:t>Box</a:t>
            </a:r>
            <a:r>
              <a:rPr lang="en-US" sz="1200" b="0" baseline="0" dirty="0"/>
              <a:t>. O</a:t>
            </a:r>
            <a:r>
              <a:rPr lang="en-US" sz="1200" dirty="0"/>
              <a:t>n the slide, drag to draw a text box.</a:t>
            </a:r>
            <a:endParaRPr lang="en-US" sz="1200" b="1" dirty="0"/>
          </a:p>
          <a:p>
            <a:pPr marL="228600" indent="-228600">
              <a:buFont typeface="+mj-lt"/>
              <a:buAutoNum type="arabicPeriod"/>
            </a:pPr>
            <a:r>
              <a:rPr lang="en-US" sz="1200" dirty="0"/>
              <a:t>Enter </a:t>
            </a:r>
            <a:r>
              <a:rPr lang="en-US" sz="1200" i="0" dirty="0"/>
              <a:t>three lines of text with paragraph breaks, </a:t>
            </a:r>
            <a:r>
              <a:rPr lang="en-US" sz="1200" dirty="0"/>
              <a:t>and then select the text. On the </a:t>
            </a:r>
            <a:r>
              <a:rPr lang="en-US" sz="1200" b="1" dirty="0"/>
              <a:t>Home</a:t>
            </a:r>
            <a:r>
              <a:rPr lang="en-US" sz="1200" dirty="0"/>
              <a:t> tab, in the </a:t>
            </a:r>
            <a:r>
              <a:rPr lang="en-US" sz="1200" b="1" dirty="0"/>
              <a:t>Font</a:t>
            </a:r>
            <a:r>
              <a:rPr lang="en-US" sz="1200" dirty="0"/>
              <a:t> group, do the following:</a:t>
            </a:r>
          </a:p>
          <a:p>
            <a:pPr marL="685800" lvl="1" indent="-228600">
              <a:buFont typeface="Arial" pitchFamily="34" charset="0"/>
              <a:buChar char="•"/>
            </a:pPr>
            <a:r>
              <a:rPr lang="en-US" sz="1200" dirty="0"/>
              <a:t>In the </a:t>
            </a:r>
            <a:r>
              <a:rPr lang="en-US" sz="1200" b="1" dirty="0"/>
              <a:t>Font</a:t>
            </a:r>
            <a:r>
              <a:rPr lang="en-US" sz="1200" dirty="0"/>
              <a:t> list, select </a:t>
            </a:r>
            <a:r>
              <a:rPr lang="en-US" sz="1200" b="1" dirty="0"/>
              <a:t>Calibri</a:t>
            </a:r>
            <a:r>
              <a:rPr lang="en-US" sz="1200" dirty="0"/>
              <a:t>.</a:t>
            </a:r>
          </a:p>
          <a:p>
            <a:pPr marL="685800" lvl="1" indent="-228600">
              <a:buFont typeface="Arial" pitchFamily="34" charset="0"/>
              <a:buChar char="•"/>
            </a:pPr>
            <a:r>
              <a:rPr lang="en-US" sz="1200" dirty="0"/>
              <a:t>In</a:t>
            </a:r>
            <a:r>
              <a:rPr lang="en-US" sz="1200" baseline="0" dirty="0"/>
              <a:t> the </a:t>
            </a:r>
            <a:r>
              <a:rPr lang="en-US" sz="1200" b="1" baseline="0" dirty="0"/>
              <a:t>Font</a:t>
            </a:r>
            <a:r>
              <a:rPr lang="en-US" sz="1200" baseline="0" dirty="0"/>
              <a:t> </a:t>
            </a:r>
            <a:r>
              <a:rPr lang="en-US" sz="1200" b="1" baseline="0" dirty="0"/>
              <a:t>Size</a:t>
            </a:r>
            <a:r>
              <a:rPr lang="en-US" sz="1200" baseline="0" dirty="0"/>
              <a:t> list, select </a:t>
            </a:r>
            <a:r>
              <a:rPr lang="en-US" sz="1200" b="1" baseline="0" dirty="0"/>
              <a:t>28</a:t>
            </a:r>
            <a:r>
              <a:rPr lang="en-US" sz="1200" b="0" baseline="0" dirty="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a:t>Click </a:t>
            </a:r>
            <a:r>
              <a:rPr lang="en-US" sz="1200" b="1" baseline="0" dirty="0"/>
              <a:t>Bold</a:t>
            </a:r>
            <a:r>
              <a:rPr lang="en-US" sz="1200" baseline="0" dirty="0"/>
              <a:t>.</a:t>
            </a:r>
            <a:endParaRPr lang="en-US" sz="1200" dirty="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a:t>Click the arrow next to </a:t>
            </a:r>
            <a:r>
              <a:rPr lang="en-US" sz="1200" b="1" baseline="0" dirty="0"/>
              <a:t>Font</a:t>
            </a:r>
            <a:r>
              <a:rPr lang="en-US" sz="1200" baseline="0" dirty="0"/>
              <a:t> </a:t>
            </a:r>
            <a:r>
              <a:rPr lang="en-US" sz="1200" b="1" baseline="0" dirty="0"/>
              <a:t>Color</a:t>
            </a:r>
            <a:r>
              <a:rPr lang="en-US" sz="1200" baseline="0" dirty="0"/>
              <a:t>, and then under </a:t>
            </a:r>
            <a:r>
              <a:rPr lang="en-US" sz="1200" b="1" baseline="0" dirty="0"/>
              <a:t>Theme</a:t>
            </a:r>
            <a:r>
              <a:rPr lang="en-US" sz="1200" baseline="0" dirty="0"/>
              <a:t> </a:t>
            </a:r>
            <a:r>
              <a:rPr lang="en-US" sz="1200" b="1" baseline="0" dirty="0"/>
              <a:t>Colors</a:t>
            </a:r>
            <a:r>
              <a:rPr lang="en-US" sz="1200" baseline="0" dirty="0"/>
              <a:t> click </a:t>
            </a:r>
            <a:r>
              <a:rPr lang="en-US" sz="1200" b="1" baseline="0" dirty="0"/>
              <a:t>White, Background 1 </a:t>
            </a:r>
            <a:r>
              <a:rPr lang="en-US" sz="1200" baseline="0" dirty="0"/>
              <a:t>(first row, first option from the left).</a:t>
            </a:r>
          </a:p>
          <a:p>
            <a:pPr marL="228600" indent="-228600">
              <a:buFont typeface="+mj-lt"/>
              <a:buAutoNum type="arabicPeriod"/>
            </a:pPr>
            <a:r>
              <a:rPr lang="en-US" sz="1200" b="0" dirty="0"/>
              <a:t>On the </a:t>
            </a:r>
            <a:r>
              <a:rPr lang="en-US" sz="1200" b="1" dirty="0"/>
              <a:t>Home</a:t>
            </a:r>
            <a:r>
              <a:rPr lang="en-US" sz="1200" b="0" dirty="0"/>
              <a:t> tab,</a:t>
            </a:r>
            <a:r>
              <a:rPr lang="en-US" sz="1200" b="0" baseline="0" dirty="0"/>
              <a:t> in the </a:t>
            </a:r>
            <a:r>
              <a:rPr lang="en-US" sz="1200" b="1" baseline="0" dirty="0"/>
              <a:t>Paragraph</a:t>
            </a:r>
            <a:r>
              <a:rPr lang="en-US" sz="1200" b="0" baseline="0" dirty="0"/>
              <a:t> group, click the </a:t>
            </a:r>
            <a:r>
              <a:rPr lang="en-US" sz="1200" b="1" baseline="0" dirty="0"/>
              <a:t>Paragraph</a:t>
            </a:r>
            <a:r>
              <a:rPr lang="en-US" sz="1200" b="0" baseline="0" dirty="0"/>
              <a:t> dialog box launcher. In the </a:t>
            </a:r>
            <a:r>
              <a:rPr lang="en-US" sz="1200" b="1" baseline="0" dirty="0"/>
              <a:t>Paragraph</a:t>
            </a:r>
            <a:r>
              <a:rPr lang="en-US" sz="1200" b="0" baseline="0" dirty="0"/>
              <a:t> dialog box, do the following:</a:t>
            </a:r>
          </a:p>
          <a:p>
            <a:pPr marL="685800" lvl="1" indent="-228600">
              <a:buFont typeface="+mj-lt"/>
              <a:buAutoNum type="arabicPeriod"/>
            </a:pPr>
            <a:r>
              <a:rPr lang="en-US" sz="1200" b="0" baseline="0" dirty="0"/>
              <a:t>On the </a:t>
            </a:r>
            <a:r>
              <a:rPr lang="en-US" sz="1200" b="1" baseline="0" dirty="0"/>
              <a:t>Indents and Spacing </a:t>
            </a:r>
            <a:r>
              <a:rPr lang="en-US" sz="1200" b="0" baseline="0" dirty="0"/>
              <a:t>tab, under </a:t>
            </a:r>
            <a:r>
              <a:rPr lang="en-US" sz="1200" b="1" baseline="0" dirty="0"/>
              <a:t>General</a:t>
            </a:r>
            <a:r>
              <a:rPr lang="en-US" sz="1200" b="0" baseline="0" dirty="0"/>
              <a:t>, select </a:t>
            </a:r>
            <a:r>
              <a:rPr lang="en-US" sz="1200" b="1" baseline="0" dirty="0"/>
              <a:t>Left</a:t>
            </a:r>
            <a:r>
              <a:rPr lang="en-US" sz="1200" b="0" baseline="0" dirty="0"/>
              <a:t> in the </a:t>
            </a:r>
            <a:r>
              <a:rPr lang="en-US" sz="1200" b="1" baseline="0" dirty="0"/>
              <a:t>Alignment</a:t>
            </a:r>
            <a:r>
              <a:rPr lang="en-US" sz="1200" b="0" baseline="0" dirty="0"/>
              <a:t> box.</a:t>
            </a:r>
          </a:p>
          <a:p>
            <a:pPr marL="685800" lvl="1" indent="-228600">
              <a:buFont typeface="+mj-lt"/>
              <a:buAutoNum type="arabicPeriod"/>
            </a:pPr>
            <a:r>
              <a:rPr lang="en-US" sz="1200" b="0" baseline="0" dirty="0"/>
              <a:t>Under </a:t>
            </a:r>
            <a:r>
              <a:rPr lang="en-US" sz="1200" b="1" baseline="0" dirty="0"/>
              <a:t>Spacing</a:t>
            </a:r>
            <a:r>
              <a:rPr lang="en-US" sz="1200" b="0" baseline="0" dirty="0"/>
              <a:t>, select </a:t>
            </a:r>
            <a:r>
              <a:rPr lang="en-US" sz="1200" b="1" baseline="0" dirty="0"/>
              <a:t>12</a:t>
            </a:r>
            <a:r>
              <a:rPr lang="en-US" sz="1200" b="0" baseline="0" dirty="0"/>
              <a:t> in the </a:t>
            </a:r>
            <a:r>
              <a:rPr lang="en-US" sz="1200" b="1" baseline="0" dirty="0"/>
              <a:t>After</a:t>
            </a:r>
            <a:r>
              <a:rPr lang="en-US" sz="1200" b="0" baseline="0" dirty="0"/>
              <a:t> box.</a:t>
            </a:r>
            <a:endParaRPr lang="en-US" sz="1200" b="0" dirty="0"/>
          </a:p>
          <a:p>
            <a:pPr marL="228600" indent="-228600">
              <a:buFont typeface="+mj-lt"/>
              <a:buAutoNum type="arabicPeriod"/>
            </a:pPr>
            <a:r>
              <a:rPr lang="en-US" sz="1200" b="0" dirty="0"/>
              <a:t>Drag the second text box onto</a:t>
            </a:r>
            <a:r>
              <a:rPr lang="en-US" sz="1200" b="0" baseline="0" dirty="0"/>
              <a:t> the rectangle, below the “heading” text box. </a:t>
            </a:r>
            <a:endParaRPr lang="en-US" sz="1200" b="0" dirty="0"/>
          </a:p>
          <a:p>
            <a:endParaRPr lang="en-US" sz="1200" dirty="0"/>
          </a:p>
          <a:p>
            <a:endParaRPr lang="en-US" sz="1200" dirty="0"/>
          </a:p>
          <a:p>
            <a:r>
              <a:rPr lang="en-US" sz="1200" dirty="0"/>
              <a:t>To reproduce the full-color picture on this slide, do the following:</a:t>
            </a:r>
          </a:p>
          <a:p>
            <a:pPr marL="228600" indent="-228600">
              <a:buFont typeface="+mj-lt"/>
              <a:buAutoNum type="arabicPeriod"/>
            </a:pPr>
            <a:r>
              <a:rPr lang="en-US" sz="1200" b="0" dirty="0"/>
              <a:t>On the </a:t>
            </a:r>
            <a:r>
              <a:rPr lang="en-US" sz="1200" b="1" dirty="0"/>
              <a:t>Insert</a:t>
            </a:r>
            <a:r>
              <a:rPr lang="en-US" sz="1200" b="0" dirty="0"/>
              <a:t> tab, in the </a:t>
            </a:r>
            <a:r>
              <a:rPr lang="en-US" sz="1200" b="1" dirty="0"/>
              <a:t>Images </a:t>
            </a:r>
            <a:r>
              <a:rPr lang="en-US" sz="1200" b="0" dirty="0"/>
              <a:t>group, click</a:t>
            </a:r>
            <a:r>
              <a:rPr lang="en-US" sz="1200" b="0" baseline="0" dirty="0"/>
              <a:t> </a:t>
            </a:r>
            <a:r>
              <a:rPr lang="en-US" sz="1200" b="1" baseline="0" dirty="0"/>
              <a:t>Picture</a:t>
            </a:r>
            <a:r>
              <a:rPr lang="en-US" sz="1200" b="0" baseline="0" dirty="0"/>
              <a:t>. In the </a:t>
            </a:r>
            <a:r>
              <a:rPr lang="en-US" sz="1200" b="1" baseline="0" dirty="0"/>
              <a:t>Insert</a:t>
            </a:r>
            <a:r>
              <a:rPr lang="en-US" sz="1200" b="0" baseline="0" dirty="0"/>
              <a:t> </a:t>
            </a:r>
            <a:r>
              <a:rPr lang="en-US" sz="1200" b="1" baseline="0" dirty="0"/>
              <a:t>Picture</a:t>
            </a:r>
            <a:r>
              <a:rPr lang="en-US" sz="1200" b="0" baseline="0" dirty="0"/>
              <a:t> dialog box, select a picture, and then click </a:t>
            </a:r>
            <a:r>
              <a:rPr lang="en-US" sz="1200" b="1" baseline="0" dirty="0"/>
              <a:t>Insert</a:t>
            </a:r>
            <a:r>
              <a:rPr lang="en-US" sz="1200" b="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a:latin typeface="+mn-lt"/>
              </a:rPr>
              <a:t>On the slide, select the picture. </a:t>
            </a: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5.08”</a:t>
            </a:r>
            <a:r>
              <a:rPr lang="en-US" sz="1200" kern="1200" dirty="0">
                <a:solidFill>
                  <a:schemeClr val="tx1"/>
                </a:solidFill>
                <a:effectLst/>
                <a:latin typeface="+mn-lt"/>
                <a:ea typeface="+mn-ea"/>
                <a:cs typeface="+mn-cs"/>
              </a:rPr>
              <a:t> 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2.61”</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p>
          <a:p>
            <a:pPr marL="228600" indent="-228600">
              <a:buFont typeface="+mj-lt"/>
              <a:buAutoNum type="arabicPeriod"/>
            </a:pPr>
            <a:r>
              <a:rPr lang="en-US" sz="1200" b="0" dirty="0"/>
              <a:t>Also in the </a:t>
            </a:r>
            <a:r>
              <a:rPr lang="en-US" sz="1200" b="1" dirty="0"/>
              <a:t>Format Picture</a:t>
            </a:r>
            <a:r>
              <a:rPr lang="en-US" sz="1200" b="1" baseline="0" dirty="0"/>
              <a:t> </a:t>
            </a:r>
            <a:r>
              <a:rPr lang="en-US" sz="1200" b="0" baseline="0" dirty="0"/>
              <a:t>dialog box, click </a:t>
            </a:r>
            <a:r>
              <a:rPr lang="en-US" sz="1200" b="1" baseline="0" dirty="0"/>
              <a:t>Glow and Soft Edges </a:t>
            </a:r>
            <a:r>
              <a:rPr lang="en-US" sz="1200" b="0" baseline="0" dirty="0"/>
              <a:t>in the left pane, and then, in the </a:t>
            </a:r>
            <a:r>
              <a:rPr lang="en-US" sz="1200" b="1" baseline="0" dirty="0"/>
              <a:t>Glow and Soft Edges </a:t>
            </a:r>
            <a:r>
              <a:rPr lang="en-US" sz="1200" b="0" baseline="0" dirty="0"/>
              <a:t>pane, do the following:</a:t>
            </a:r>
          </a:p>
          <a:p>
            <a:pPr marL="685800" lvl="1" indent="-228600">
              <a:buFont typeface="+mj-lt"/>
              <a:buAutoNum type="arabicPeriod"/>
            </a:pPr>
            <a:r>
              <a:rPr lang="en-US" sz="1200" b="0" baseline="0" dirty="0"/>
              <a:t>Under </a:t>
            </a:r>
            <a:r>
              <a:rPr lang="en-US" sz="1200" b="1" baseline="0" dirty="0"/>
              <a:t>Glow</a:t>
            </a:r>
            <a:r>
              <a:rPr lang="en-US" sz="1200" b="0" baseline="0" dirty="0"/>
              <a:t>, click the button next to </a:t>
            </a:r>
            <a:r>
              <a:rPr lang="en-US" sz="1200" b="1" baseline="0" dirty="0"/>
              <a:t>Presets</a:t>
            </a:r>
            <a:r>
              <a:rPr lang="en-US" sz="1200" b="0" baseline="0" dirty="0"/>
              <a:t>, and then click </a:t>
            </a:r>
            <a:r>
              <a:rPr lang="en-US" sz="1200" b="1" baseline="0" dirty="0"/>
              <a:t>Blue, 5 </a:t>
            </a:r>
            <a:r>
              <a:rPr lang="en-US" sz="1200" b="1" baseline="0" dirty="0" err="1"/>
              <a:t>pt</a:t>
            </a:r>
            <a:r>
              <a:rPr lang="en-US" sz="1200" b="1" baseline="0" dirty="0"/>
              <a:t> glow Accent color 1 </a:t>
            </a:r>
            <a:r>
              <a:rPr lang="en-US" sz="1200" b="0" baseline="0" dirty="0"/>
              <a:t>(first row, first option from the left).</a:t>
            </a:r>
          </a:p>
          <a:p>
            <a:pPr marL="685800" lvl="1" indent="-228600">
              <a:buFont typeface="+mj-lt"/>
              <a:buAutoNum type="arabicPeriod"/>
            </a:pPr>
            <a:r>
              <a:rPr lang="en-US" sz="1200" b="0" baseline="0" dirty="0"/>
              <a:t>Click the button next to </a:t>
            </a:r>
            <a:r>
              <a:rPr lang="en-US" sz="1200" b="1" baseline="0" dirty="0"/>
              <a:t>Color</a:t>
            </a:r>
            <a:r>
              <a:rPr lang="en-US" sz="1200" b="0" baseline="0" dirty="0"/>
              <a:t>, and then under </a:t>
            </a:r>
            <a:r>
              <a:rPr lang="en-US" sz="1200" b="1" baseline="0" dirty="0"/>
              <a:t>Theme</a:t>
            </a:r>
            <a:r>
              <a:rPr lang="en-US" sz="1200" b="0" baseline="0" dirty="0"/>
              <a:t> </a:t>
            </a:r>
            <a:r>
              <a:rPr lang="en-US" sz="1200" b="1" baseline="0" dirty="0"/>
              <a:t>Colors</a:t>
            </a:r>
            <a:r>
              <a:rPr lang="en-US" sz="1200" b="0" baseline="0" dirty="0"/>
              <a:t> click </a:t>
            </a:r>
            <a:r>
              <a:rPr lang="en-US" sz="1200" b="1" baseline="0" dirty="0"/>
              <a:t>White, Background 1 </a:t>
            </a:r>
            <a:r>
              <a:rPr lang="en-US" sz="1200" b="0" baseline="0" dirty="0"/>
              <a:t>(first row, first option from the left).</a:t>
            </a:r>
            <a:endParaRPr lang="en-US" sz="1200" b="0" dirty="0"/>
          </a:p>
          <a:p>
            <a:pPr marL="228600" indent="-228600">
              <a:buFont typeface="+mj-lt"/>
              <a:buAutoNum type="arabicPeriod"/>
            </a:pPr>
            <a:r>
              <a:rPr lang="en-US" sz="1200" b="0" i="0" kern="1200" baseline="0" dirty="0">
                <a:solidFill>
                  <a:schemeClr val="tx1"/>
                </a:solidFill>
                <a:latin typeface="+mn-lt"/>
                <a:ea typeface="+mn-ea"/>
                <a:cs typeface="+mn-cs"/>
              </a:rPr>
              <a:t>Drag the full-color picture on top of the rectangle, to the left of the text boxes. </a:t>
            </a:r>
          </a:p>
          <a:p>
            <a:pPr marL="228600" lvl="0" indent="-228600">
              <a:buFont typeface="+mj-lt"/>
              <a:buAutoNum type="arabicPeriod"/>
            </a:pPr>
            <a:r>
              <a:rPr lang="en-US" sz="1200" b="0" i="0" kern="1200" baseline="0" dirty="0">
                <a:solidFill>
                  <a:schemeClr val="tx1"/>
                </a:solidFill>
                <a:latin typeface="+mn-lt"/>
                <a:ea typeface="+mn-ea"/>
                <a:cs typeface="+mn-cs"/>
              </a:rPr>
              <a:t>On the </a:t>
            </a:r>
            <a:r>
              <a:rPr lang="en-US" sz="1200" b="1" i="0" kern="1200" baseline="0" dirty="0">
                <a:solidFill>
                  <a:schemeClr val="tx1"/>
                </a:solidFill>
                <a:latin typeface="+mn-lt"/>
                <a:ea typeface="+mn-ea"/>
                <a:cs typeface="+mn-cs"/>
              </a:rPr>
              <a:t>Home</a:t>
            </a:r>
            <a:r>
              <a:rPr lang="en-US" sz="1200" b="0" i="0" kern="1200" baseline="0" dirty="0">
                <a:solidFill>
                  <a:schemeClr val="tx1"/>
                </a:solidFill>
                <a:latin typeface="+mn-lt"/>
                <a:ea typeface="+mn-ea"/>
                <a:cs typeface="+mn-cs"/>
              </a:rPr>
              <a:t> tab, in the </a:t>
            </a:r>
            <a:r>
              <a:rPr lang="en-US" sz="1200" b="1" i="0" kern="1200" baseline="0" dirty="0">
                <a:solidFill>
                  <a:schemeClr val="tx1"/>
                </a:solidFill>
                <a:latin typeface="+mn-lt"/>
                <a:ea typeface="+mn-ea"/>
                <a:cs typeface="+mn-cs"/>
              </a:rPr>
              <a:t>Drawing</a:t>
            </a:r>
            <a:r>
              <a:rPr lang="en-US" sz="1200" b="0" i="0" kern="1200" baseline="0" dirty="0">
                <a:solidFill>
                  <a:schemeClr val="tx1"/>
                </a:solidFill>
                <a:latin typeface="+mn-lt"/>
                <a:ea typeface="+mn-ea"/>
                <a:cs typeface="+mn-cs"/>
              </a:rPr>
              <a:t> group, click </a:t>
            </a:r>
            <a:r>
              <a:rPr lang="en-US" sz="1200" b="1" i="0" kern="1200" baseline="0" dirty="0">
                <a:solidFill>
                  <a:schemeClr val="tx1"/>
                </a:solidFill>
                <a:latin typeface="+mn-lt"/>
                <a:ea typeface="+mn-ea"/>
                <a:cs typeface="+mn-cs"/>
              </a:rPr>
              <a:t>Arrange</a:t>
            </a:r>
            <a:r>
              <a:rPr lang="en-US" sz="1200" b="0" i="0" kern="1200" baseline="0" dirty="0">
                <a:solidFill>
                  <a:schemeClr val="tx1"/>
                </a:solidFill>
                <a:latin typeface="+mn-lt"/>
                <a:ea typeface="+mn-ea"/>
                <a:cs typeface="+mn-cs"/>
              </a:rPr>
              <a:t>, point to </a:t>
            </a:r>
            <a:r>
              <a:rPr lang="en-US" sz="1200" b="1" i="0" kern="1200" baseline="0" dirty="0">
                <a:solidFill>
                  <a:schemeClr val="tx1"/>
                </a:solidFill>
                <a:latin typeface="+mn-lt"/>
                <a:ea typeface="+mn-ea"/>
                <a:cs typeface="+mn-cs"/>
              </a:rPr>
              <a:t>Align</a:t>
            </a:r>
            <a:r>
              <a:rPr lang="en-US" sz="1200" b="0" i="0" kern="1200" baseline="0" dirty="0">
                <a:solidFill>
                  <a:schemeClr val="tx1"/>
                </a:solidFill>
                <a:latin typeface="+mn-lt"/>
                <a:ea typeface="+mn-ea"/>
                <a:cs typeface="+mn-cs"/>
              </a:rPr>
              <a:t>, and then do the following:</a:t>
            </a:r>
          </a:p>
          <a:p>
            <a:pPr marL="685800" lvl="1" indent="-228600">
              <a:buFont typeface="+mj-lt"/>
              <a:buAutoNum type="arabicPeriod"/>
            </a:pPr>
            <a:r>
              <a:rPr lang="en-US" sz="1200" b="0" i="0" kern="1200" baseline="0" dirty="0">
                <a:solidFill>
                  <a:schemeClr val="tx1"/>
                </a:solidFill>
                <a:latin typeface="+mn-lt"/>
                <a:ea typeface="+mn-ea"/>
                <a:cs typeface="+mn-cs"/>
              </a:rPr>
              <a:t>Click </a:t>
            </a:r>
            <a:r>
              <a:rPr lang="en-US" sz="1200" b="1" i="0" kern="1200" baseline="0" dirty="0">
                <a:solidFill>
                  <a:schemeClr val="tx1"/>
                </a:solidFill>
                <a:latin typeface="+mn-lt"/>
                <a:ea typeface="+mn-ea"/>
                <a:cs typeface="+mn-cs"/>
              </a:rPr>
              <a:t>Align to Slide</a:t>
            </a:r>
            <a:r>
              <a:rPr lang="en-US" sz="1200" b="0" i="0" kern="1200" baseline="0" dirty="0">
                <a:solidFill>
                  <a:schemeClr val="tx1"/>
                </a:solidFill>
                <a:latin typeface="+mn-lt"/>
                <a:ea typeface="+mn-ea"/>
                <a:cs typeface="+mn-cs"/>
              </a:rPr>
              <a:t>.</a:t>
            </a:r>
          </a:p>
          <a:p>
            <a:pPr marL="685800" lvl="1" indent="-228600">
              <a:buFont typeface="+mj-lt"/>
              <a:buAutoNum type="arabicPeriod"/>
            </a:pPr>
            <a:r>
              <a:rPr lang="en-US" sz="1200" b="0" i="0" kern="1200" baseline="0" dirty="0">
                <a:solidFill>
                  <a:schemeClr val="tx1"/>
                </a:solidFill>
                <a:latin typeface="+mn-lt"/>
                <a:ea typeface="+mn-ea"/>
                <a:cs typeface="+mn-cs"/>
              </a:rPr>
              <a:t>Click </a:t>
            </a:r>
            <a:r>
              <a:rPr lang="en-US" sz="1200" b="1" i="0" kern="1200" baseline="0" dirty="0">
                <a:solidFill>
                  <a:schemeClr val="tx1"/>
                </a:solidFill>
                <a:latin typeface="+mn-lt"/>
                <a:ea typeface="+mn-ea"/>
                <a:cs typeface="+mn-cs"/>
              </a:rPr>
              <a:t>Align Top</a:t>
            </a:r>
            <a:r>
              <a:rPr lang="en-US" sz="1200" b="0" i="0" kern="1200" baseline="0" dirty="0">
                <a:solidFill>
                  <a:schemeClr val="tx1"/>
                </a:solidFill>
                <a:latin typeface="+mn-lt"/>
                <a:ea typeface="+mn-ea"/>
                <a:cs typeface="+mn-cs"/>
              </a:rPr>
              <a:t>. </a:t>
            </a:r>
          </a:p>
          <a:p>
            <a:pPr marL="228600" indent="-228600">
              <a:buFont typeface="+mj-lt"/>
              <a:buAutoNum type="arabicPeriod"/>
            </a:pPr>
            <a:endParaRPr lang="en-US" sz="1200" b="0" dirty="0"/>
          </a:p>
          <a:p>
            <a:pPr marL="228600" indent="-228600">
              <a:buFont typeface="+mj-lt"/>
              <a:buAutoNum type="arabicPeriod"/>
            </a:pPr>
            <a:endParaRPr lang="en-US" sz="1200" b="0" dirty="0"/>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dirty="0"/>
              <a:t>To reproduce the second picture on this slide, do the following:</a:t>
            </a:r>
            <a:endParaRPr lang="en-US" sz="1200" b="0" dirty="0"/>
          </a:p>
          <a:p>
            <a:pPr marL="228600" indent="-228600">
              <a:buFont typeface="+mj-lt"/>
              <a:buAutoNum type="arabicPeriod"/>
            </a:pPr>
            <a:r>
              <a:rPr lang="en-US" sz="1200" b="0" dirty="0"/>
              <a:t>On</a:t>
            </a:r>
            <a:r>
              <a:rPr lang="en-US" sz="1200" b="0" baseline="0" dirty="0"/>
              <a:t> the </a:t>
            </a:r>
            <a:r>
              <a:rPr lang="en-US" sz="1200" b="1" baseline="0" dirty="0"/>
              <a:t>Insert</a:t>
            </a:r>
            <a:r>
              <a:rPr lang="en-US" sz="1200" b="0" baseline="0" dirty="0"/>
              <a:t> tab, in the </a:t>
            </a:r>
            <a:r>
              <a:rPr lang="en-US" sz="1200" b="1" baseline="0" dirty="0"/>
              <a:t>Images </a:t>
            </a:r>
            <a:r>
              <a:rPr lang="en-US" sz="1200" b="0" baseline="0" dirty="0"/>
              <a:t>group, click </a:t>
            </a:r>
            <a:r>
              <a:rPr lang="en-US" sz="1200" b="1" baseline="0" dirty="0"/>
              <a:t>Picture</a:t>
            </a:r>
            <a:r>
              <a:rPr lang="en-US" sz="1200" b="0" baseline="0" dirty="0"/>
              <a:t>. In the </a:t>
            </a:r>
            <a:r>
              <a:rPr lang="en-US" sz="1200" b="1" baseline="0" dirty="0"/>
              <a:t>Insert</a:t>
            </a:r>
            <a:r>
              <a:rPr lang="en-US" sz="1200" b="0" baseline="0" dirty="0"/>
              <a:t> </a:t>
            </a:r>
            <a:r>
              <a:rPr lang="en-US" sz="1200" b="1" baseline="0" dirty="0"/>
              <a:t>Picture</a:t>
            </a:r>
            <a:r>
              <a:rPr lang="en-US" sz="1200" b="0" baseline="0" dirty="0"/>
              <a:t> dialog box, select the same picture, and then click </a:t>
            </a:r>
            <a:r>
              <a:rPr lang="en-US" sz="1200" b="1" baseline="0" dirty="0"/>
              <a:t>Insert</a:t>
            </a:r>
            <a:r>
              <a:rPr lang="en-US" sz="1200" b="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a:latin typeface="+mn-lt"/>
              </a:rPr>
              <a:t>On the slide, select the picture. On the slide, select the picture. </a:t>
            </a: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2.44”</a:t>
            </a:r>
            <a:r>
              <a:rPr lang="en-US" sz="1200" kern="1200" dirty="0">
                <a:solidFill>
                  <a:schemeClr val="tx1"/>
                </a:solidFill>
                <a:effectLst/>
                <a:latin typeface="+mn-lt"/>
                <a:ea typeface="+mn-ea"/>
                <a:cs typeface="+mn-cs"/>
              </a:rPr>
              <a:t> 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2.61”</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p>
          <a:p>
            <a:pPr marL="228600" indent="-228600">
              <a:buFont typeface="+mj-lt"/>
              <a:buAutoNum type="arabicPeriod"/>
            </a:pPr>
            <a:r>
              <a:rPr lang="en-US" sz="1200" b="0" baseline="0" dirty="0"/>
              <a:t>On the slide, drag the new picture directly below the first one, and then, in the </a:t>
            </a:r>
            <a:r>
              <a:rPr lang="en-US" sz="1200" b="1" baseline="0" dirty="0"/>
              <a:t>Format Picture </a:t>
            </a:r>
            <a:r>
              <a:rPr lang="en-US" sz="1200" b="0" baseline="0" dirty="0"/>
              <a:t>dialog box, in the </a:t>
            </a:r>
            <a:r>
              <a:rPr lang="en-US" sz="1200" b="1" baseline="0" dirty="0"/>
              <a:t>Crop</a:t>
            </a:r>
            <a:r>
              <a:rPr lang="en-US" sz="1200" b="0" baseline="0" dirty="0"/>
              <a:t> tab, under </a:t>
            </a:r>
            <a:r>
              <a:rPr lang="en-US" sz="1200" b="1" baseline="0" dirty="0"/>
              <a:t>Picture Position</a:t>
            </a:r>
            <a:r>
              <a:rPr lang="en-US" sz="1200" b="0" baseline="0" dirty="0"/>
              <a:t>, adjust the </a:t>
            </a:r>
            <a:r>
              <a:rPr lang="en-US" sz="1200" b="1" baseline="0" dirty="0"/>
              <a:t>Offset X </a:t>
            </a:r>
            <a:r>
              <a:rPr lang="en-US" sz="1200" b="0" baseline="0" dirty="0"/>
              <a:t>and </a:t>
            </a:r>
            <a:r>
              <a:rPr lang="en-US" sz="1200" b="1" baseline="0" dirty="0"/>
              <a:t>Offset Y</a:t>
            </a:r>
            <a:r>
              <a:rPr lang="en-US" sz="1200" b="0" baseline="0" dirty="0"/>
              <a:t> settings to align the content of the two images so that they appear continuous.</a:t>
            </a:r>
          </a:p>
          <a:p>
            <a:pPr marL="228600" indent="-228600">
              <a:buFont typeface="+mj-lt"/>
              <a:buAutoNum type="arabicPeriod"/>
            </a:pPr>
            <a:r>
              <a:rPr lang="en-US" sz="1200" b="0" baseline="0" dirty="0"/>
              <a:t>Also in the </a:t>
            </a:r>
            <a:r>
              <a:rPr lang="en-US" sz="1200" b="1" baseline="0" dirty="0"/>
              <a:t>Format</a:t>
            </a:r>
            <a:r>
              <a:rPr lang="en-US" sz="1200" b="0" baseline="0" dirty="0"/>
              <a:t> </a:t>
            </a:r>
            <a:r>
              <a:rPr lang="en-US" sz="1200" b="1" baseline="0" dirty="0"/>
              <a:t>Picture</a:t>
            </a:r>
            <a:r>
              <a:rPr lang="en-US" sz="1200" b="0" baseline="0" dirty="0"/>
              <a:t> dialog box, click </a:t>
            </a:r>
            <a:r>
              <a:rPr lang="en-US" sz="1200" b="1" baseline="0" dirty="0"/>
              <a:t>Picture Corrections</a:t>
            </a:r>
            <a:r>
              <a:rPr lang="en-US" sz="1200" b="0" baseline="0" dirty="0"/>
              <a:t> in the left pane, and in the </a:t>
            </a:r>
            <a:r>
              <a:rPr lang="en-US" sz="1200" b="1" baseline="0" dirty="0"/>
              <a:t>Picture Corrections</a:t>
            </a:r>
            <a:r>
              <a:rPr lang="en-US" sz="1200" b="0" baseline="0" dirty="0"/>
              <a:t> pane, under </a:t>
            </a:r>
            <a:r>
              <a:rPr lang="en-US" sz="1200" b="1" baseline="0" dirty="0"/>
              <a:t>Brightness and Contrast</a:t>
            </a:r>
            <a:r>
              <a:rPr lang="en-US" sz="1200" b="0" baseline="0" dirty="0"/>
              <a:t>, do the following:</a:t>
            </a:r>
          </a:p>
          <a:p>
            <a:pPr marL="685800" lvl="1" indent="-228600">
              <a:buFont typeface="Arial" pitchFamily="34" charset="0"/>
              <a:buChar char="•"/>
            </a:pPr>
            <a:r>
              <a:rPr lang="en-US" sz="1200" b="0" baseline="0" dirty="0"/>
              <a:t>In the </a:t>
            </a:r>
            <a:r>
              <a:rPr lang="en-US" sz="1200" b="1" baseline="0" dirty="0"/>
              <a:t>Brightness</a:t>
            </a:r>
            <a:r>
              <a:rPr lang="en-US" sz="1200" b="0" baseline="0" dirty="0"/>
              <a:t> box, enter </a:t>
            </a:r>
            <a:r>
              <a:rPr lang="en-US" sz="1200" b="1" baseline="0" dirty="0"/>
              <a:t>70%</a:t>
            </a:r>
            <a:r>
              <a:rPr lang="en-US" sz="1200" b="0" baseline="0" dirty="0"/>
              <a:t>.</a:t>
            </a:r>
          </a:p>
          <a:p>
            <a:pPr marL="685800" lvl="1" indent="-228600">
              <a:buFont typeface="Arial" pitchFamily="34" charset="0"/>
              <a:buChar char="•"/>
            </a:pPr>
            <a:r>
              <a:rPr lang="en-US" sz="1200" b="0" baseline="0" dirty="0"/>
              <a:t>In the </a:t>
            </a:r>
            <a:r>
              <a:rPr lang="en-US" sz="1200" b="1" baseline="0" dirty="0"/>
              <a:t>Contrast</a:t>
            </a:r>
            <a:r>
              <a:rPr lang="en-US" sz="1200" b="0" baseline="0" dirty="0"/>
              <a:t> box, enter </a:t>
            </a:r>
            <a:r>
              <a:rPr lang="en-US" sz="1200" b="1" baseline="0" dirty="0"/>
              <a:t>-70%</a:t>
            </a:r>
            <a:r>
              <a:rPr lang="en-US" sz="1200" b="0" baseline="0" dirty="0"/>
              <a:t>.</a:t>
            </a:r>
            <a:endParaRPr lang="en-US" sz="1200" dirty="0"/>
          </a:p>
          <a:p>
            <a:pPr marL="228600" lvl="0" indent="-228600">
              <a:buFont typeface="+mj-lt"/>
              <a:buAutoNum type="arabicPeriod"/>
            </a:pPr>
            <a:r>
              <a:rPr lang="en-US" sz="1200" b="0" i="0" kern="1200" baseline="0" dirty="0">
                <a:solidFill>
                  <a:schemeClr val="tx1"/>
                </a:solidFill>
                <a:latin typeface="+mn-lt"/>
                <a:ea typeface="+mn-ea"/>
                <a:cs typeface="+mn-cs"/>
              </a:rPr>
              <a:t>Select the smaller picture. On the </a:t>
            </a:r>
            <a:r>
              <a:rPr lang="en-US" sz="1200" b="1" i="0" kern="1200" baseline="0" dirty="0">
                <a:solidFill>
                  <a:schemeClr val="tx1"/>
                </a:solidFill>
                <a:latin typeface="+mn-lt"/>
                <a:ea typeface="+mn-ea"/>
                <a:cs typeface="+mn-cs"/>
              </a:rPr>
              <a:t>Home</a:t>
            </a:r>
            <a:r>
              <a:rPr lang="en-US" sz="1200" b="0" i="0" kern="1200" baseline="0" dirty="0">
                <a:solidFill>
                  <a:schemeClr val="tx1"/>
                </a:solidFill>
                <a:latin typeface="+mn-lt"/>
                <a:ea typeface="+mn-ea"/>
                <a:cs typeface="+mn-cs"/>
              </a:rPr>
              <a:t> tab, in the </a:t>
            </a:r>
            <a:r>
              <a:rPr lang="en-US" sz="1200" b="1" i="0" kern="1200" baseline="0" dirty="0">
                <a:solidFill>
                  <a:schemeClr val="tx1"/>
                </a:solidFill>
                <a:latin typeface="+mn-lt"/>
                <a:ea typeface="+mn-ea"/>
                <a:cs typeface="+mn-cs"/>
              </a:rPr>
              <a:t>Drawing</a:t>
            </a:r>
            <a:r>
              <a:rPr lang="en-US" sz="1200" b="0" i="0" kern="1200" baseline="0" dirty="0">
                <a:solidFill>
                  <a:schemeClr val="tx1"/>
                </a:solidFill>
                <a:latin typeface="+mn-lt"/>
                <a:ea typeface="+mn-ea"/>
                <a:cs typeface="+mn-cs"/>
              </a:rPr>
              <a:t> group, click </a:t>
            </a:r>
            <a:r>
              <a:rPr lang="en-US" sz="1200" b="1" i="0" kern="1200" baseline="0" dirty="0">
                <a:solidFill>
                  <a:schemeClr val="tx1"/>
                </a:solidFill>
                <a:latin typeface="+mn-lt"/>
                <a:ea typeface="+mn-ea"/>
                <a:cs typeface="+mn-cs"/>
              </a:rPr>
              <a:t>Arrange</a:t>
            </a:r>
            <a:r>
              <a:rPr lang="en-US" sz="1200" b="0" i="0" kern="1200" baseline="0" dirty="0">
                <a:solidFill>
                  <a:schemeClr val="tx1"/>
                </a:solidFill>
                <a:latin typeface="+mn-lt"/>
                <a:ea typeface="+mn-ea"/>
                <a:cs typeface="+mn-cs"/>
              </a:rPr>
              <a:t>, point to </a:t>
            </a:r>
            <a:r>
              <a:rPr lang="en-US" sz="1200" b="1" i="0" kern="1200" baseline="0" dirty="0">
                <a:solidFill>
                  <a:schemeClr val="tx1"/>
                </a:solidFill>
                <a:latin typeface="+mn-lt"/>
                <a:ea typeface="+mn-ea"/>
                <a:cs typeface="+mn-cs"/>
              </a:rPr>
              <a:t>Align</a:t>
            </a:r>
            <a:r>
              <a:rPr lang="en-US" sz="1200" b="0" i="0" kern="1200" baseline="0" dirty="0">
                <a:solidFill>
                  <a:schemeClr val="tx1"/>
                </a:solidFill>
                <a:latin typeface="+mn-lt"/>
                <a:ea typeface="+mn-ea"/>
                <a:cs typeface="+mn-cs"/>
              </a:rPr>
              <a:t>, and then do the following:</a:t>
            </a:r>
          </a:p>
          <a:p>
            <a:pPr marL="685800" lvl="1" indent="-228600">
              <a:buFont typeface="+mj-lt"/>
              <a:buAutoNum type="arabicPeriod"/>
            </a:pPr>
            <a:r>
              <a:rPr lang="en-US" sz="1200" b="0" i="0" kern="1200" baseline="0" dirty="0">
                <a:solidFill>
                  <a:schemeClr val="tx1"/>
                </a:solidFill>
                <a:latin typeface="+mn-lt"/>
                <a:ea typeface="+mn-ea"/>
                <a:cs typeface="+mn-cs"/>
              </a:rPr>
              <a:t>Click </a:t>
            </a:r>
            <a:r>
              <a:rPr lang="en-US" sz="1200" b="1" i="0" kern="1200" baseline="0" dirty="0">
                <a:solidFill>
                  <a:schemeClr val="tx1"/>
                </a:solidFill>
                <a:latin typeface="+mn-lt"/>
                <a:ea typeface="+mn-ea"/>
                <a:cs typeface="+mn-cs"/>
              </a:rPr>
              <a:t>Align to Slide</a:t>
            </a:r>
            <a:r>
              <a:rPr lang="en-US" sz="1200" b="0" i="0" kern="1200" baseline="0" dirty="0">
                <a:solidFill>
                  <a:schemeClr val="tx1"/>
                </a:solidFill>
                <a:latin typeface="+mn-lt"/>
                <a:ea typeface="+mn-ea"/>
                <a:cs typeface="+mn-cs"/>
              </a:rPr>
              <a:t>.</a:t>
            </a:r>
          </a:p>
          <a:p>
            <a:pPr marL="685800" lvl="1" indent="-228600">
              <a:buFont typeface="+mj-lt"/>
              <a:buAutoNum type="arabicPeriod"/>
            </a:pPr>
            <a:r>
              <a:rPr lang="en-US" sz="1200" b="0" i="0" kern="1200" baseline="0" dirty="0">
                <a:solidFill>
                  <a:schemeClr val="tx1"/>
                </a:solidFill>
                <a:latin typeface="+mn-lt"/>
                <a:ea typeface="+mn-ea"/>
                <a:cs typeface="+mn-cs"/>
              </a:rPr>
              <a:t>Click </a:t>
            </a:r>
            <a:r>
              <a:rPr lang="en-US" sz="1200" b="1" i="0" kern="1200" baseline="0" dirty="0">
                <a:solidFill>
                  <a:schemeClr val="tx1"/>
                </a:solidFill>
                <a:latin typeface="+mn-lt"/>
                <a:ea typeface="+mn-ea"/>
                <a:cs typeface="+mn-cs"/>
              </a:rPr>
              <a:t>Align Bottom</a:t>
            </a:r>
            <a:r>
              <a:rPr lang="en-US" sz="1200" b="0" i="0" kern="1200" baseline="0" dirty="0">
                <a:solidFill>
                  <a:schemeClr val="tx1"/>
                </a:solidFill>
                <a:latin typeface="+mn-lt"/>
                <a:ea typeface="+mn-ea"/>
                <a:cs typeface="+mn-cs"/>
              </a:rPr>
              <a:t>. </a:t>
            </a:r>
          </a:p>
          <a:p>
            <a:pPr marL="228600" lvl="0" indent="-228600">
              <a:buFont typeface="+mj-lt"/>
              <a:buAutoNum type="arabicPeriod"/>
            </a:pPr>
            <a:r>
              <a:rPr lang="en-US" sz="1200" b="0" i="0" kern="1200" baseline="0" dirty="0">
                <a:solidFill>
                  <a:schemeClr val="tx1"/>
                </a:solidFill>
                <a:latin typeface="+mn-lt"/>
                <a:ea typeface="+mn-ea"/>
                <a:cs typeface="+mn-cs"/>
              </a:rPr>
              <a:t>Press and hold CTRL, and then select both pictures. On the </a:t>
            </a:r>
            <a:r>
              <a:rPr lang="en-US" sz="1200" b="1" i="0" kern="1200" baseline="0" dirty="0">
                <a:solidFill>
                  <a:schemeClr val="tx1"/>
                </a:solidFill>
                <a:latin typeface="+mn-lt"/>
                <a:ea typeface="+mn-ea"/>
                <a:cs typeface="+mn-cs"/>
              </a:rPr>
              <a:t>Home</a:t>
            </a:r>
            <a:r>
              <a:rPr lang="en-US" sz="1200" b="0" i="0" kern="1200" baseline="0" dirty="0">
                <a:solidFill>
                  <a:schemeClr val="tx1"/>
                </a:solidFill>
                <a:latin typeface="+mn-lt"/>
                <a:ea typeface="+mn-ea"/>
                <a:cs typeface="+mn-cs"/>
              </a:rPr>
              <a:t> tab, in the </a:t>
            </a:r>
            <a:r>
              <a:rPr lang="en-US" sz="1200" b="1" i="0" kern="1200" baseline="0" dirty="0">
                <a:solidFill>
                  <a:schemeClr val="tx1"/>
                </a:solidFill>
                <a:latin typeface="+mn-lt"/>
                <a:ea typeface="+mn-ea"/>
                <a:cs typeface="+mn-cs"/>
              </a:rPr>
              <a:t>Drawing</a:t>
            </a:r>
            <a:r>
              <a:rPr lang="en-US" sz="1200" b="0" i="0" kern="1200" baseline="0" dirty="0">
                <a:solidFill>
                  <a:schemeClr val="tx1"/>
                </a:solidFill>
                <a:latin typeface="+mn-lt"/>
                <a:ea typeface="+mn-ea"/>
                <a:cs typeface="+mn-cs"/>
              </a:rPr>
              <a:t> group, click </a:t>
            </a:r>
            <a:r>
              <a:rPr lang="en-US" sz="1200" b="1" i="0" kern="1200" baseline="0" dirty="0">
                <a:solidFill>
                  <a:schemeClr val="tx1"/>
                </a:solidFill>
                <a:latin typeface="+mn-lt"/>
                <a:ea typeface="+mn-ea"/>
                <a:cs typeface="+mn-cs"/>
              </a:rPr>
              <a:t>Arrange</a:t>
            </a:r>
            <a:r>
              <a:rPr lang="en-US" sz="1200" b="0" i="0" kern="1200" baseline="0" dirty="0">
                <a:solidFill>
                  <a:schemeClr val="tx1"/>
                </a:solidFill>
                <a:latin typeface="+mn-lt"/>
                <a:ea typeface="+mn-ea"/>
                <a:cs typeface="+mn-cs"/>
              </a:rPr>
              <a:t>, point to </a:t>
            </a:r>
            <a:r>
              <a:rPr lang="en-US" sz="1200" b="1" i="0" kern="1200" baseline="0" dirty="0">
                <a:solidFill>
                  <a:schemeClr val="tx1"/>
                </a:solidFill>
                <a:latin typeface="+mn-lt"/>
                <a:ea typeface="+mn-ea"/>
                <a:cs typeface="+mn-cs"/>
              </a:rPr>
              <a:t>Align</a:t>
            </a:r>
            <a:r>
              <a:rPr lang="en-US" sz="1200" b="0" i="0" kern="1200" baseline="0" dirty="0">
                <a:solidFill>
                  <a:schemeClr val="tx1"/>
                </a:solidFill>
                <a:latin typeface="+mn-lt"/>
                <a:ea typeface="+mn-ea"/>
                <a:cs typeface="+mn-cs"/>
              </a:rPr>
              <a:t>, and then do the following:</a:t>
            </a:r>
          </a:p>
          <a:p>
            <a:pPr marL="685800" lvl="1" indent="-228600">
              <a:buFont typeface="+mj-lt"/>
              <a:buAutoNum type="arabicPeriod"/>
            </a:pPr>
            <a:r>
              <a:rPr lang="en-US" sz="1200" b="0" i="0" kern="1200" baseline="0" dirty="0">
                <a:solidFill>
                  <a:schemeClr val="tx1"/>
                </a:solidFill>
                <a:latin typeface="+mn-lt"/>
                <a:ea typeface="+mn-ea"/>
                <a:cs typeface="+mn-cs"/>
              </a:rPr>
              <a:t>Click </a:t>
            </a:r>
            <a:r>
              <a:rPr lang="en-US" sz="1200" b="1" i="0" kern="1200" baseline="0" dirty="0">
                <a:solidFill>
                  <a:schemeClr val="tx1"/>
                </a:solidFill>
                <a:latin typeface="+mn-lt"/>
                <a:ea typeface="+mn-ea"/>
                <a:cs typeface="+mn-cs"/>
              </a:rPr>
              <a:t>Align Selected Objects</a:t>
            </a:r>
            <a:r>
              <a:rPr lang="en-US" sz="1200" b="0" i="0" kern="1200" baseline="0" dirty="0">
                <a:solidFill>
                  <a:schemeClr val="tx1"/>
                </a:solidFill>
                <a:latin typeface="+mn-lt"/>
                <a:ea typeface="+mn-ea"/>
                <a:cs typeface="+mn-cs"/>
              </a:rPr>
              <a:t>.</a:t>
            </a:r>
          </a:p>
          <a:p>
            <a:pPr marL="685800" lvl="1" indent="-228600">
              <a:buFont typeface="+mj-lt"/>
              <a:buAutoNum type="arabicPeriod"/>
            </a:pPr>
            <a:r>
              <a:rPr lang="en-US" sz="1200" b="0" i="0" kern="1200" baseline="0" dirty="0">
                <a:solidFill>
                  <a:schemeClr val="tx1"/>
                </a:solidFill>
                <a:latin typeface="+mn-lt"/>
                <a:ea typeface="+mn-ea"/>
                <a:cs typeface="+mn-cs"/>
              </a:rPr>
              <a:t>Click </a:t>
            </a:r>
            <a:r>
              <a:rPr lang="en-US" sz="1200" b="1" i="0" kern="1200" baseline="0" dirty="0">
                <a:solidFill>
                  <a:schemeClr val="tx1"/>
                </a:solidFill>
                <a:latin typeface="+mn-lt"/>
                <a:ea typeface="+mn-ea"/>
                <a:cs typeface="+mn-cs"/>
              </a:rPr>
              <a:t>Align Center</a:t>
            </a:r>
            <a:r>
              <a:rPr lang="en-US" sz="1200" b="0" i="0" kern="1200" baseline="0" dirty="0">
                <a:solidFill>
                  <a:schemeClr val="tx1"/>
                </a:solidFill>
                <a:latin typeface="+mn-lt"/>
                <a:ea typeface="+mn-ea"/>
                <a:cs typeface="+mn-cs"/>
              </a:rPr>
              <a:t>.  </a:t>
            </a:r>
          </a:p>
          <a:p>
            <a:pPr marL="228600" indent="-228600">
              <a:buFont typeface="+mj-lt"/>
              <a:buNone/>
            </a:pPr>
            <a:endParaRPr lang="en-US" sz="1200" dirty="0"/>
          </a:p>
          <a:p>
            <a:pPr marL="228600" indent="-228600">
              <a:buFont typeface="+mj-lt"/>
              <a:buNone/>
            </a:pPr>
            <a:endParaRPr lang="en-US" sz="1200" dirty="0"/>
          </a:p>
          <a:p>
            <a:pPr marL="228600" indent="-228600">
              <a:buFont typeface="+mj-lt"/>
              <a:buNone/>
            </a:pPr>
            <a:r>
              <a:rPr lang="en-US" sz="1200" dirty="0"/>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a:t>
            </a:r>
            <a:r>
              <a:rPr lang="en-US" sz="1200" baseline="0" dirty="0"/>
              <a:t> the slide, s</a:t>
            </a:r>
            <a:r>
              <a:rPr lang="en-US" sz="1200" dirty="0"/>
              <a:t>elect the “heading” text</a:t>
            </a:r>
            <a:r>
              <a:rPr lang="en-US" sz="1200" baseline="0" dirty="0"/>
              <a:t> box. </a:t>
            </a: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Advanced</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Animation</a:t>
            </a:r>
            <a:r>
              <a:rPr lang="en-US" sz="1200" kern="1200" dirty="0">
                <a:solidFill>
                  <a:schemeClr val="tx1"/>
                </a:solidFill>
                <a:effectLst/>
                <a:latin typeface="+mn-lt"/>
                <a:ea typeface="+mn-ea"/>
                <a:cs typeface="+mn-cs"/>
              </a:rPr>
              <a:t> group, click </a:t>
            </a:r>
            <a:r>
              <a:rPr lang="en-US" sz="1200" b="1" kern="1200" dirty="0">
                <a:solidFill>
                  <a:schemeClr val="tx1"/>
                </a:solidFill>
                <a:effectLst/>
                <a:latin typeface="+mn-lt"/>
                <a:ea typeface="+mn-ea"/>
                <a:cs typeface="+mn-cs"/>
              </a:rPr>
              <a:t>Add</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Animation</a:t>
            </a:r>
            <a:r>
              <a:rPr lang="en-US" sz="1200" kern="1200" dirty="0">
                <a:solidFill>
                  <a:schemeClr val="tx1"/>
                </a:solidFill>
                <a:effectLst/>
                <a:latin typeface="+mn-lt"/>
                <a:ea typeface="+mn-ea"/>
                <a:cs typeface="+mn-cs"/>
              </a:rPr>
              <a:t>, and then under </a:t>
            </a:r>
            <a:r>
              <a:rPr lang="en-US" sz="1200" b="1" kern="1200" dirty="0">
                <a:solidFill>
                  <a:schemeClr val="tx1"/>
                </a:solidFill>
                <a:effectLst/>
                <a:latin typeface="+mn-lt"/>
                <a:ea typeface="+mn-ea"/>
                <a:cs typeface="+mn-cs"/>
              </a:rPr>
              <a:t>Entrance</a:t>
            </a:r>
            <a:r>
              <a:rPr lang="en-US" sz="1200" kern="1200" dirty="0">
                <a:solidFill>
                  <a:schemeClr val="tx1"/>
                </a:solidFill>
                <a:effectLst/>
                <a:latin typeface="+mn-lt"/>
                <a:ea typeface="+mn-ea"/>
                <a:cs typeface="+mn-cs"/>
              </a:rPr>
              <a:t> click </a:t>
            </a:r>
            <a:r>
              <a:rPr lang="en-US" sz="1200" b="1" kern="1200" dirty="0">
                <a:solidFill>
                  <a:schemeClr val="tx1"/>
                </a:solidFill>
                <a:effectLst/>
                <a:latin typeface="+mn-lt"/>
                <a:ea typeface="+mn-ea"/>
                <a:cs typeface="+mn-cs"/>
              </a:rPr>
              <a:t>Fade.</a:t>
            </a:r>
            <a:endParaRPr lang="en-US" sz="1200" kern="1200" dirty="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Timing</a:t>
            </a:r>
            <a:r>
              <a:rPr lang="en-US" sz="1200" kern="1200" dirty="0">
                <a:solidFill>
                  <a:schemeClr val="tx1"/>
                </a:solidFill>
                <a:effectLst/>
                <a:latin typeface="+mn-lt"/>
                <a:ea typeface="+mn-ea"/>
                <a:cs typeface="+mn-cs"/>
              </a:rPr>
              <a:t> group, in the </a:t>
            </a:r>
            <a:r>
              <a:rPr lang="en-US" sz="1200" b="1" kern="1200" dirty="0">
                <a:solidFill>
                  <a:schemeClr val="tx1"/>
                </a:solidFill>
                <a:effectLst/>
                <a:latin typeface="+mn-lt"/>
                <a:ea typeface="+mn-ea"/>
                <a:cs typeface="+mn-cs"/>
              </a:rPr>
              <a:t>Start</a:t>
            </a:r>
            <a:r>
              <a:rPr lang="en-US" sz="1200" kern="1200" dirty="0">
                <a:solidFill>
                  <a:schemeClr val="tx1"/>
                </a:solidFill>
                <a:effectLst/>
                <a:latin typeface="+mn-lt"/>
                <a:ea typeface="+mn-ea"/>
                <a:cs typeface="+mn-cs"/>
              </a:rPr>
              <a:t> list, select </a:t>
            </a:r>
            <a:r>
              <a:rPr lang="en-US" sz="1200" b="1" kern="1200" dirty="0">
                <a:solidFill>
                  <a:schemeClr val="tx1"/>
                </a:solidFill>
                <a:effectLst/>
                <a:latin typeface="+mn-lt"/>
                <a:ea typeface="+mn-ea"/>
                <a:cs typeface="+mn-cs"/>
              </a:rPr>
              <a:t>With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Previous</a:t>
            </a:r>
            <a:r>
              <a:rPr lang="en-US" sz="1200" kern="1200" dirty="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Timing</a:t>
            </a:r>
            <a:r>
              <a:rPr lang="en-US" sz="1200" kern="1200" dirty="0">
                <a:solidFill>
                  <a:schemeClr val="tx1"/>
                </a:solidFill>
                <a:effectLst/>
                <a:latin typeface="+mn-lt"/>
                <a:ea typeface="+mn-ea"/>
                <a:cs typeface="+mn-cs"/>
              </a:rPr>
              <a:t> group, in the </a:t>
            </a:r>
            <a:r>
              <a:rPr lang="en-US" sz="1200" b="1" kern="1200" dirty="0">
                <a:solidFill>
                  <a:schemeClr val="tx1"/>
                </a:solidFill>
                <a:effectLst/>
                <a:latin typeface="+mn-lt"/>
                <a:ea typeface="+mn-ea"/>
                <a:cs typeface="+mn-cs"/>
              </a:rPr>
              <a:t>Duration </a:t>
            </a:r>
            <a:r>
              <a:rPr lang="en-US" sz="1200" kern="1200" dirty="0">
                <a:solidFill>
                  <a:schemeClr val="tx1"/>
                </a:solidFill>
                <a:effectLst/>
                <a:latin typeface="+mn-lt"/>
                <a:ea typeface="+mn-ea"/>
                <a:cs typeface="+mn-cs"/>
              </a:rPr>
              <a:t>box, enter </a:t>
            </a:r>
            <a:r>
              <a:rPr lang="en-US" sz="1200" b="1" kern="12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a:t>
            </a:r>
          </a:p>
          <a:p>
            <a:pPr marL="228600" indent="-228600">
              <a:buFont typeface="+mj-lt"/>
              <a:buAutoNum type="arabicPeriod"/>
            </a:pP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Timing</a:t>
            </a:r>
            <a:r>
              <a:rPr lang="en-US" sz="1200" kern="1200" dirty="0">
                <a:solidFill>
                  <a:schemeClr val="tx1"/>
                </a:solidFill>
                <a:effectLst/>
                <a:latin typeface="+mn-lt"/>
                <a:ea typeface="+mn-ea"/>
                <a:cs typeface="+mn-cs"/>
              </a:rPr>
              <a:t> group, in the </a:t>
            </a:r>
            <a:r>
              <a:rPr lang="en-US" sz="1200" b="1" kern="1200" dirty="0">
                <a:solidFill>
                  <a:schemeClr val="tx1"/>
                </a:solidFill>
                <a:effectLst/>
                <a:latin typeface="+mn-lt"/>
                <a:ea typeface="+mn-ea"/>
                <a:cs typeface="+mn-cs"/>
              </a:rPr>
              <a:t>Delay</a:t>
            </a:r>
            <a:r>
              <a:rPr lang="en-US" sz="1200" kern="1200" dirty="0">
                <a:solidFill>
                  <a:schemeClr val="tx1"/>
                </a:solidFill>
                <a:effectLst/>
                <a:latin typeface="+mn-lt"/>
                <a:ea typeface="+mn-ea"/>
                <a:cs typeface="+mn-cs"/>
              </a:rPr>
              <a:t> box, enter </a:t>
            </a:r>
            <a:r>
              <a:rPr lang="en-US" sz="1200" b="1" kern="1200" dirty="0">
                <a:solidFill>
                  <a:schemeClr val="tx1"/>
                </a:solidFill>
                <a:effectLst/>
                <a:latin typeface="+mn-lt"/>
                <a:ea typeface="+mn-ea"/>
                <a:cs typeface="+mn-cs"/>
              </a:rPr>
              <a:t>1.5</a:t>
            </a:r>
            <a:r>
              <a:rPr lang="en-US" sz="1200" kern="1200" dirty="0">
                <a:solidFill>
                  <a:schemeClr val="tx1"/>
                </a:solidFill>
                <a:effectLst/>
                <a:latin typeface="+mn-lt"/>
                <a:ea typeface="+mn-ea"/>
                <a:cs typeface="+mn-cs"/>
              </a:rPr>
              <a:t>.</a:t>
            </a:r>
            <a:endParaRPr lang="en-US" sz="1200" baseline="0" dirty="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a:t>
            </a:r>
            <a:r>
              <a:rPr lang="en-US" sz="1200" baseline="0" dirty="0"/>
              <a:t> the slide, s</a:t>
            </a:r>
            <a:r>
              <a:rPr lang="en-US" sz="1200" dirty="0"/>
              <a:t>elect the “heading” text</a:t>
            </a:r>
            <a:r>
              <a:rPr lang="en-US" sz="1200" baseline="0" dirty="0"/>
              <a:t> box. </a:t>
            </a: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Advanced</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Animation</a:t>
            </a:r>
            <a:r>
              <a:rPr lang="en-US" sz="1200" kern="1200" dirty="0">
                <a:solidFill>
                  <a:schemeClr val="tx1"/>
                </a:solidFill>
                <a:effectLst/>
                <a:latin typeface="+mn-lt"/>
                <a:ea typeface="+mn-ea"/>
                <a:cs typeface="+mn-cs"/>
              </a:rPr>
              <a:t> group, click </a:t>
            </a:r>
            <a:r>
              <a:rPr lang="en-US" sz="1200" b="1" kern="1200" dirty="0">
                <a:solidFill>
                  <a:schemeClr val="tx1"/>
                </a:solidFill>
                <a:effectLst/>
                <a:latin typeface="+mn-lt"/>
                <a:ea typeface="+mn-ea"/>
                <a:cs typeface="+mn-cs"/>
              </a:rPr>
              <a:t>Add</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Animation</a:t>
            </a:r>
            <a:r>
              <a:rPr lang="en-US" sz="1200" kern="1200" dirty="0">
                <a:solidFill>
                  <a:schemeClr val="tx1"/>
                </a:solidFill>
                <a:effectLst/>
                <a:latin typeface="+mn-lt"/>
                <a:ea typeface="+mn-ea"/>
                <a:cs typeface="+mn-cs"/>
              </a:rPr>
              <a:t>, and then under </a:t>
            </a:r>
            <a:r>
              <a:rPr lang="en-US" sz="1200" b="1" kern="1200" dirty="0">
                <a:solidFill>
                  <a:schemeClr val="tx1"/>
                </a:solidFill>
                <a:effectLst/>
                <a:latin typeface="+mn-lt"/>
                <a:ea typeface="+mn-ea"/>
                <a:cs typeface="+mn-cs"/>
              </a:rPr>
              <a:t>Motion Paths </a:t>
            </a:r>
            <a:r>
              <a:rPr lang="en-US" sz="1200" kern="1200" dirty="0">
                <a:solidFill>
                  <a:schemeClr val="tx1"/>
                </a:solidFill>
                <a:effectLst/>
                <a:latin typeface="+mn-lt"/>
                <a:ea typeface="+mn-ea"/>
                <a:cs typeface="+mn-cs"/>
              </a:rPr>
              <a:t>click </a:t>
            </a:r>
            <a:r>
              <a:rPr lang="en-US" sz="1200" b="1" kern="1200" dirty="0">
                <a:solidFill>
                  <a:schemeClr val="tx1"/>
                </a:solidFill>
                <a:effectLst/>
                <a:latin typeface="+mn-lt"/>
                <a:ea typeface="+mn-ea"/>
                <a:cs typeface="+mn-cs"/>
              </a:rPr>
              <a:t>Lines.</a:t>
            </a:r>
            <a:endParaRPr lang="en-US" sz="1200" kern="1200" dirty="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Timing</a:t>
            </a:r>
            <a:r>
              <a:rPr lang="en-US" sz="1200" kern="1200" dirty="0">
                <a:solidFill>
                  <a:schemeClr val="tx1"/>
                </a:solidFill>
                <a:effectLst/>
                <a:latin typeface="+mn-lt"/>
                <a:ea typeface="+mn-ea"/>
                <a:cs typeface="+mn-cs"/>
              </a:rPr>
              <a:t> group, in the </a:t>
            </a:r>
            <a:r>
              <a:rPr lang="en-US" sz="1200" b="1" kern="1200" dirty="0">
                <a:solidFill>
                  <a:schemeClr val="tx1"/>
                </a:solidFill>
                <a:effectLst/>
                <a:latin typeface="+mn-lt"/>
                <a:ea typeface="+mn-ea"/>
                <a:cs typeface="+mn-cs"/>
              </a:rPr>
              <a:t>Start</a:t>
            </a:r>
            <a:r>
              <a:rPr lang="en-US" sz="1200" kern="1200" dirty="0">
                <a:solidFill>
                  <a:schemeClr val="tx1"/>
                </a:solidFill>
                <a:effectLst/>
                <a:latin typeface="+mn-lt"/>
                <a:ea typeface="+mn-ea"/>
                <a:cs typeface="+mn-cs"/>
              </a:rPr>
              <a:t> list, select </a:t>
            </a:r>
            <a:r>
              <a:rPr lang="en-US" sz="1200" b="1" kern="1200" dirty="0">
                <a:solidFill>
                  <a:schemeClr val="tx1"/>
                </a:solidFill>
                <a:effectLst/>
                <a:latin typeface="+mn-lt"/>
                <a:ea typeface="+mn-ea"/>
                <a:cs typeface="+mn-cs"/>
              </a:rPr>
              <a:t>With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Previous</a:t>
            </a:r>
            <a:r>
              <a:rPr lang="en-US" sz="1200" kern="1200" dirty="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Timing</a:t>
            </a:r>
            <a:r>
              <a:rPr lang="en-US" sz="1200" kern="1200" dirty="0">
                <a:solidFill>
                  <a:schemeClr val="tx1"/>
                </a:solidFill>
                <a:effectLst/>
                <a:latin typeface="+mn-lt"/>
                <a:ea typeface="+mn-ea"/>
                <a:cs typeface="+mn-cs"/>
              </a:rPr>
              <a:t> group, in the </a:t>
            </a:r>
            <a:r>
              <a:rPr lang="en-US" sz="1200" b="1" kern="1200" dirty="0">
                <a:solidFill>
                  <a:schemeClr val="tx1"/>
                </a:solidFill>
                <a:effectLst/>
                <a:latin typeface="+mn-lt"/>
                <a:ea typeface="+mn-ea"/>
                <a:cs typeface="+mn-cs"/>
              </a:rPr>
              <a:t>Duration </a:t>
            </a:r>
            <a:r>
              <a:rPr lang="en-US" sz="1200" kern="1200" dirty="0">
                <a:solidFill>
                  <a:schemeClr val="tx1"/>
                </a:solidFill>
                <a:effectLst/>
                <a:latin typeface="+mn-lt"/>
                <a:ea typeface="+mn-ea"/>
                <a:cs typeface="+mn-cs"/>
              </a:rPr>
              <a:t>box, enter </a:t>
            </a:r>
            <a:r>
              <a:rPr lang="en-US" sz="1200" b="1" kern="12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Animation</a:t>
            </a:r>
            <a:r>
              <a:rPr lang="en-US" sz="1200" kern="1200" dirty="0">
                <a:solidFill>
                  <a:schemeClr val="tx1"/>
                </a:solidFill>
                <a:effectLst/>
                <a:latin typeface="+mn-lt"/>
                <a:ea typeface="+mn-ea"/>
                <a:cs typeface="+mn-cs"/>
              </a:rPr>
              <a:t> group, click </a:t>
            </a:r>
            <a:r>
              <a:rPr lang="en-US" sz="1200" b="1" kern="1200" dirty="0">
                <a:solidFill>
                  <a:schemeClr val="tx1"/>
                </a:solidFill>
                <a:effectLst/>
                <a:latin typeface="+mn-lt"/>
                <a:ea typeface="+mn-ea"/>
                <a:cs typeface="+mn-cs"/>
              </a:rPr>
              <a:t>Effect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Options</a:t>
            </a:r>
            <a:r>
              <a:rPr lang="en-US" sz="1200" kern="1200" dirty="0">
                <a:solidFill>
                  <a:schemeClr val="tx1"/>
                </a:solidFill>
                <a:effectLst/>
                <a:latin typeface="+mn-lt"/>
                <a:ea typeface="+mn-ea"/>
                <a:cs typeface="+mn-cs"/>
              </a:rPr>
              <a:t>, and then click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Animation</a:t>
            </a:r>
            <a:r>
              <a:rPr lang="en-US" sz="1200" kern="1200" dirty="0">
                <a:solidFill>
                  <a:schemeClr val="tx1"/>
                </a:solidFill>
                <a:effectLst/>
                <a:latin typeface="+mn-lt"/>
                <a:ea typeface="+mn-ea"/>
                <a:cs typeface="+mn-cs"/>
              </a:rPr>
              <a:t> group, click </a:t>
            </a:r>
            <a:r>
              <a:rPr lang="en-US" sz="1200" b="1" kern="1200" dirty="0">
                <a:solidFill>
                  <a:schemeClr val="tx1"/>
                </a:solidFill>
                <a:effectLst/>
                <a:latin typeface="+mn-lt"/>
                <a:ea typeface="+mn-ea"/>
                <a:cs typeface="+mn-cs"/>
              </a:rPr>
              <a:t>Effect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Options</a:t>
            </a:r>
            <a:r>
              <a:rPr lang="en-US" sz="1200" kern="1200" dirty="0">
                <a:solidFill>
                  <a:schemeClr val="tx1"/>
                </a:solidFill>
                <a:effectLst/>
                <a:latin typeface="+mn-lt"/>
                <a:ea typeface="+mn-ea"/>
                <a:cs typeface="+mn-cs"/>
              </a:rPr>
              <a:t>, and then click </a:t>
            </a:r>
            <a:r>
              <a:rPr lang="en-US" sz="1200" b="1" kern="1200" dirty="0">
                <a:solidFill>
                  <a:schemeClr val="tx1"/>
                </a:solidFill>
                <a:effectLst/>
                <a:latin typeface="+mn-lt"/>
                <a:ea typeface="+mn-ea"/>
                <a:cs typeface="+mn-cs"/>
              </a:rPr>
              <a:t>Reverse Path Direction</a:t>
            </a:r>
            <a:r>
              <a:rPr lang="en-US" sz="1200" kern="1200" dirty="0">
                <a:solidFill>
                  <a:schemeClr val="tx1"/>
                </a:solidFill>
                <a:effectLst/>
                <a:latin typeface="+mn-lt"/>
                <a:ea typeface="+mn-ea"/>
                <a:cs typeface="+mn-cs"/>
              </a:rPr>
              <a:t>.</a:t>
            </a:r>
            <a:endParaRPr lang="en-US" sz="1200" dirty="0"/>
          </a:p>
          <a:p>
            <a:pPr marL="228600" indent="-228600">
              <a:buFont typeface="+mj-lt"/>
              <a:buAutoNum type="arabicPeriod"/>
            </a:pPr>
            <a:r>
              <a:rPr lang="en-US" sz="1200" dirty="0"/>
              <a:t>On the slide, select the motion</a:t>
            </a:r>
            <a:r>
              <a:rPr lang="en-US" sz="1200" baseline="0" dirty="0"/>
              <a:t> path for the “heading” text box</a:t>
            </a:r>
            <a:r>
              <a:rPr lang="en-US" sz="1200" dirty="0"/>
              <a:t>,</a:t>
            </a:r>
            <a:r>
              <a:rPr lang="en-US" sz="1200" baseline="0" dirty="0"/>
              <a:t> </a:t>
            </a:r>
            <a:r>
              <a:rPr lang="en-US" sz="1200" dirty="0"/>
              <a:t>point</a:t>
            </a:r>
            <a:r>
              <a:rPr lang="en-US" sz="1200" baseline="0" dirty="0"/>
              <a:t> to the starting point (green arrow) of the motion path until the cursor becomes a two-headed arrow. P</a:t>
            </a:r>
            <a:r>
              <a:rPr lang="en-US" sz="1200" i="0" dirty="0"/>
              <a:t>ress and hold SHIFT,</a:t>
            </a:r>
            <a:r>
              <a:rPr lang="en-US" sz="1200" i="0" baseline="0" dirty="0"/>
              <a:t> and then </a:t>
            </a:r>
            <a:r>
              <a:rPr lang="en-US" sz="1200" dirty="0"/>
              <a:t>drag the starting point</a:t>
            </a:r>
            <a:r>
              <a:rPr lang="en-US" sz="1200" baseline="0" dirty="0"/>
              <a:t> </a:t>
            </a:r>
            <a:r>
              <a:rPr lang="en-US" sz="1200" i="0" baseline="0" dirty="0"/>
              <a:t>about 1.5”</a:t>
            </a:r>
            <a:r>
              <a:rPr lang="en-US" sz="1200" baseline="0" dirty="0"/>
              <a:t> off the left edge of the slide. (</a:t>
            </a:r>
            <a:r>
              <a:rPr lang="en-US" sz="1200" b="1" baseline="0" dirty="0"/>
              <a:t>Note:</a:t>
            </a:r>
            <a:r>
              <a:rPr lang="en-US" sz="1200" baseline="0" dirty="0"/>
              <a:t> If your lines of text are longer than in the example above, you may need to further increase the length of the motion path. )</a:t>
            </a:r>
            <a:r>
              <a:rPr lang="en-US" sz="120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a:t>
            </a:r>
            <a:r>
              <a:rPr lang="en-US" sz="1200" baseline="0" dirty="0"/>
              <a:t> the slide, s</a:t>
            </a:r>
            <a:r>
              <a:rPr lang="en-US" sz="1200" dirty="0"/>
              <a:t>elect the second text box. On</a:t>
            </a:r>
            <a:r>
              <a:rPr lang="en-US" sz="1200" baseline="0" dirty="0"/>
              <a:t> the slide, s</a:t>
            </a:r>
            <a:r>
              <a:rPr lang="en-US" sz="1200" dirty="0"/>
              <a:t>elect the “heading” text</a:t>
            </a:r>
            <a:r>
              <a:rPr lang="en-US" sz="1200" baseline="0" dirty="0"/>
              <a:t> box. </a:t>
            </a: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Advanced</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Animation</a:t>
            </a:r>
            <a:r>
              <a:rPr lang="en-US" sz="1200" kern="1200" dirty="0">
                <a:solidFill>
                  <a:schemeClr val="tx1"/>
                </a:solidFill>
                <a:effectLst/>
                <a:latin typeface="+mn-lt"/>
                <a:ea typeface="+mn-ea"/>
                <a:cs typeface="+mn-cs"/>
              </a:rPr>
              <a:t> group, click </a:t>
            </a:r>
            <a:r>
              <a:rPr lang="en-US" sz="1200" b="1" kern="1200" dirty="0">
                <a:solidFill>
                  <a:schemeClr val="tx1"/>
                </a:solidFill>
                <a:effectLst/>
                <a:latin typeface="+mn-lt"/>
                <a:ea typeface="+mn-ea"/>
                <a:cs typeface="+mn-cs"/>
              </a:rPr>
              <a:t>Add</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Animation</a:t>
            </a:r>
            <a:r>
              <a:rPr lang="en-US" sz="1200" kern="1200" dirty="0">
                <a:solidFill>
                  <a:schemeClr val="tx1"/>
                </a:solidFill>
                <a:effectLst/>
                <a:latin typeface="+mn-lt"/>
                <a:ea typeface="+mn-ea"/>
                <a:cs typeface="+mn-cs"/>
              </a:rPr>
              <a:t>, and then under </a:t>
            </a:r>
            <a:r>
              <a:rPr lang="en-US" sz="1200" b="1" kern="1200" dirty="0">
                <a:solidFill>
                  <a:schemeClr val="tx1"/>
                </a:solidFill>
                <a:effectLst/>
                <a:latin typeface="+mn-lt"/>
                <a:ea typeface="+mn-ea"/>
                <a:cs typeface="+mn-cs"/>
              </a:rPr>
              <a:t>Entrance</a:t>
            </a:r>
            <a:r>
              <a:rPr lang="en-US" sz="1200" kern="1200" dirty="0">
                <a:solidFill>
                  <a:schemeClr val="tx1"/>
                </a:solidFill>
                <a:effectLst/>
                <a:latin typeface="+mn-lt"/>
                <a:ea typeface="+mn-ea"/>
                <a:cs typeface="+mn-cs"/>
              </a:rPr>
              <a:t> click </a:t>
            </a:r>
            <a:r>
              <a:rPr lang="en-US" sz="1200" b="1" kern="1200" dirty="0">
                <a:solidFill>
                  <a:schemeClr val="tx1"/>
                </a:solidFill>
                <a:effectLst/>
                <a:latin typeface="+mn-lt"/>
                <a:ea typeface="+mn-ea"/>
                <a:cs typeface="+mn-cs"/>
              </a:rPr>
              <a:t>Fade.</a:t>
            </a:r>
            <a:endParaRPr lang="en-US" sz="1200" kern="1200" dirty="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On the </a:t>
            </a:r>
            <a:r>
              <a:rPr lang="en-US" sz="1200" b="1" kern="1200" dirty="0">
                <a:solidFill>
                  <a:schemeClr val="tx1"/>
                </a:solidFill>
                <a:effectLst/>
                <a:latin typeface="+mn-lt"/>
                <a:ea typeface="+mn-ea"/>
                <a:cs typeface="+mn-cs"/>
              </a:rPr>
              <a:t>Animations</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Animation </a:t>
            </a:r>
            <a:r>
              <a:rPr lang="en-US" sz="1200" kern="1200" dirty="0">
                <a:solidFill>
                  <a:schemeClr val="tx1"/>
                </a:solidFill>
                <a:effectLst/>
                <a:latin typeface="+mn-lt"/>
                <a:ea typeface="+mn-ea"/>
                <a:cs typeface="+mn-cs"/>
              </a:rPr>
              <a:t>group, click the </a:t>
            </a:r>
            <a:r>
              <a:rPr lang="en-US" sz="1200" b="1" kern="1200" dirty="0">
                <a:solidFill>
                  <a:schemeClr val="tx1"/>
                </a:solidFill>
                <a:effectLst/>
                <a:latin typeface="+mn-lt"/>
                <a:ea typeface="+mn-ea"/>
                <a:cs typeface="+mn-cs"/>
              </a:rPr>
              <a:t>Show Additional</a:t>
            </a:r>
            <a:r>
              <a:rPr lang="en-US" sz="1200" b="1" kern="1200" baseline="0" dirty="0">
                <a:solidFill>
                  <a:schemeClr val="tx1"/>
                </a:solidFill>
                <a:effectLst/>
                <a:latin typeface="+mn-lt"/>
                <a:ea typeface="+mn-ea"/>
                <a:cs typeface="+mn-cs"/>
              </a:rPr>
              <a:t> Effect Options </a:t>
            </a:r>
            <a:r>
              <a:rPr lang="en-US" sz="1200" kern="1200" baseline="0" dirty="0">
                <a:solidFill>
                  <a:schemeClr val="tx1"/>
                </a:solidFill>
                <a:effectLst/>
                <a:latin typeface="+mn-lt"/>
                <a:ea typeface="+mn-ea"/>
                <a:cs typeface="+mn-cs"/>
              </a:rPr>
              <a:t>dialog box launcher</a:t>
            </a:r>
            <a:r>
              <a:rPr lang="en-US" sz="1200" kern="1200" dirty="0">
                <a:solidFill>
                  <a:schemeClr val="tx1"/>
                </a:solidFill>
                <a:effectLst/>
                <a:latin typeface="+mn-lt"/>
                <a:ea typeface="+mn-ea"/>
                <a:cs typeface="+mn-cs"/>
              </a:rPr>
              <a:t>. In the </a:t>
            </a:r>
            <a:r>
              <a:rPr lang="en-US" sz="1200" b="1" kern="1200" dirty="0">
                <a:solidFill>
                  <a:schemeClr val="tx1"/>
                </a:solidFill>
                <a:effectLst/>
                <a:latin typeface="+mn-lt"/>
                <a:ea typeface="+mn-ea"/>
                <a:cs typeface="+mn-cs"/>
              </a:rPr>
              <a:t>Fade</a:t>
            </a:r>
            <a:r>
              <a:rPr lang="en-US" sz="1200" kern="1200" dirty="0">
                <a:solidFill>
                  <a:schemeClr val="tx1"/>
                </a:solidFill>
                <a:effectLst/>
                <a:latin typeface="+mn-lt"/>
                <a:ea typeface="+mn-ea"/>
                <a:cs typeface="+mn-cs"/>
              </a:rPr>
              <a:t> dialog box, do the following:</a:t>
            </a:r>
          </a:p>
          <a:p>
            <a:pPr marL="685800" lvl="1" indent="-228600">
              <a:buFont typeface="Arial" pitchFamily="34" charset="0"/>
              <a:buChar char="•"/>
            </a:pPr>
            <a:r>
              <a:rPr lang="en-US" sz="1200" baseline="0" dirty="0"/>
              <a:t>On the </a:t>
            </a:r>
            <a:r>
              <a:rPr lang="en-US" sz="1200" b="1" baseline="0" dirty="0"/>
              <a:t>Effect</a:t>
            </a:r>
            <a:r>
              <a:rPr lang="en-US" sz="1200" baseline="0" dirty="0"/>
              <a:t> tab, in the </a:t>
            </a:r>
            <a:r>
              <a:rPr lang="en-US" sz="1200" b="1" baseline="0" dirty="0"/>
              <a:t>Animate text </a:t>
            </a:r>
            <a:r>
              <a:rPr lang="en-US" sz="1200" baseline="0" dirty="0"/>
              <a:t>list, select </a:t>
            </a:r>
            <a:r>
              <a:rPr lang="en-US" sz="1200" b="1" baseline="0" dirty="0"/>
              <a:t>By Letter</a:t>
            </a:r>
            <a:r>
              <a:rPr lang="en-US" sz="1200" baseline="0" dirty="0"/>
              <a:t>.</a:t>
            </a:r>
          </a:p>
          <a:p>
            <a:pPr marL="685800" lvl="1" indent="-228600">
              <a:buFont typeface="Arial" pitchFamily="34" charset="0"/>
              <a:buChar char="•"/>
            </a:pPr>
            <a:r>
              <a:rPr lang="en-US" sz="1200" baseline="0" dirty="0"/>
              <a:t>In the </a:t>
            </a:r>
            <a:r>
              <a:rPr lang="en-US" sz="1200" b="1" baseline="0" dirty="0"/>
              <a:t>% delay between letters </a:t>
            </a:r>
            <a:r>
              <a:rPr lang="en-US" sz="1200" baseline="0" dirty="0"/>
              <a:t>box, enter </a:t>
            </a:r>
            <a:r>
              <a:rPr lang="en-US" sz="1200" b="1" baseline="0" dirty="0"/>
              <a:t>5</a:t>
            </a:r>
            <a:r>
              <a:rPr lang="en-US" sz="1200" baseline="0" dirty="0"/>
              <a:t>.</a:t>
            </a:r>
            <a:endParaRPr lang="en-US" sz="1200" dirty="0"/>
          </a:p>
          <a:p>
            <a:pPr marL="685800" lvl="1" indent="-228600">
              <a:buFont typeface="Arial" pitchFamily="34" charset="0"/>
              <a:buChar char="•"/>
            </a:pPr>
            <a:r>
              <a:rPr lang="en-US" sz="1200" baseline="0" dirty="0"/>
              <a:t>On the </a:t>
            </a:r>
            <a:r>
              <a:rPr lang="en-US" sz="1200" b="1" baseline="0" dirty="0"/>
              <a:t>Timing</a:t>
            </a:r>
            <a:r>
              <a:rPr lang="en-US" sz="1200" baseline="0" dirty="0"/>
              <a:t> tab, in the </a:t>
            </a:r>
            <a:r>
              <a:rPr lang="en-US" sz="1200" b="1" baseline="0" dirty="0"/>
              <a:t>Start</a:t>
            </a:r>
            <a:r>
              <a:rPr lang="en-US" sz="1200" baseline="0" dirty="0"/>
              <a:t> list, select </a:t>
            </a:r>
            <a:r>
              <a:rPr lang="en-US" sz="1200" b="1" baseline="0" dirty="0"/>
              <a:t>After</a:t>
            </a:r>
            <a:r>
              <a:rPr lang="en-US" sz="1200" baseline="0" dirty="0"/>
              <a:t> </a:t>
            </a:r>
            <a:r>
              <a:rPr lang="en-US" sz="1200" b="1" baseline="0" dirty="0"/>
              <a:t>Previous</a:t>
            </a:r>
            <a:r>
              <a:rPr lang="en-US" sz="1200" baseline="0" dirty="0"/>
              <a:t>.</a:t>
            </a:r>
          </a:p>
          <a:p>
            <a:pPr marL="685800" lvl="1" indent="-228600">
              <a:buFont typeface="Arial" pitchFamily="34" charset="0"/>
              <a:buChar char="•"/>
            </a:pPr>
            <a:r>
              <a:rPr lang="en-US" sz="1200" baseline="0" dirty="0"/>
              <a:t>In the </a:t>
            </a:r>
            <a:r>
              <a:rPr lang="en-US" sz="1200" b="1" baseline="0" dirty="0"/>
              <a:t>Duration </a:t>
            </a:r>
            <a:r>
              <a:rPr lang="en-US" sz="1200" baseline="0" dirty="0"/>
              <a:t>list, select </a:t>
            </a:r>
            <a:r>
              <a:rPr lang="en-US" sz="1200" b="1" baseline="0" dirty="0"/>
              <a:t>0.5 seconds </a:t>
            </a:r>
            <a:r>
              <a:rPr lang="en-US" sz="1200" baseline="0" dirty="0"/>
              <a:t>(</a:t>
            </a:r>
            <a:r>
              <a:rPr lang="en-US" sz="1200" b="1" baseline="0" dirty="0"/>
              <a:t>Very</a:t>
            </a:r>
            <a:r>
              <a:rPr lang="en-US" sz="1200" baseline="0" dirty="0"/>
              <a:t> </a:t>
            </a:r>
            <a:r>
              <a:rPr lang="en-US" sz="1200" b="1" baseline="0" dirty="0"/>
              <a:t>Fast)</a:t>
            </a:r>
            <a:r>
              <a:rPr lang="en-US" sz="1200" baseline="0" dirty="0"/>
              <a:t>.</a:t>
            </a:r>
          </a:p>
          <a:p>
            <a:pPr marL="685800" lvl="1" indent="-228600">
              <a:buFont typeface="Arial" pitchFamily="34" charset="0"/>
              <a:buChar char="•"/>
            </a:pPr>
            <a:r>
              <a:rPr lang="en-US" sz="1200" baseline="0" dirty="0"/>
              <a:t>On the </a:t>
            </a:r>
            <a:r>
              <a:rPr lang="en-US" sz="1200" b="1" baseline="0" dirty="0"/>
              <a:t>Text</a:t>
            </a:r>
            <a:r>
              <a:rPr lang="en-US" sz="1200" baseline="0" dirty="0"/>
              <a:t> </a:t>
            </a:r>
            <a:r>
              <a:rPr lang="en-US" sz="1200" b="1" baseline="0" dirty="0"/>
              <a:t>Animation</a:t>
            </a:r>
            <a:r>
              <a:rPr lang="en-US" sz="1200" baseline="0" dirty="0"/>
              <a:t> tab, in the </a:t>
            </a:r>
            <a:r>
              <a:rPr lang="en-US" sz="1200" b="1" baseline="0" dirty="0"/>
              <a:t>Group</a:t>
            </a:r>
            <a:r>
              <a:rPr lang="en-US" sz="1200" baseline="0" dirty="0"/>
              <a:t> </a:t>
            </a:r>
            <a:r>
              <a:rPr lang="en-US" sz="1200" b="1" baseline="0" dirty="0"/>
              <a:t>text</a:t>
            </a:r>
            <a:r>
              <a:rPr lang="en-US" sz="1200" baseline="0" dirty="0"/>
              <a:t> list, select </a:t>
            </a:r>
            <a:r>
              <a:rPr lang="en-US" sz="1200" b="1" baseline="0" dirty="0"/>
              <a:t>By 1</a:t>
            </a:r>
            <a:r>
              <a:rPr lang="en-US" sz="1200" b="1" baseline="30000" dirty="0"/>
              <a:t>st</a:t>
            </a:r>
            <a:r>
              <a:rPr lang="en-US" sz="1200" b="1" baseline="0" dirty="0"/>
              <a:t> Level Paragraphs</a:t>
            </a:r>
            <a:r>
              <a:rPr lang="en-US" sz="1200" baseline="0" dirty="0"/>
              <a:t>.</a:t>
            </a:r>
          </a:p>
          <a:p>
            <a:pPr marL="228600" indent="-228600">
              <a:buFont typeface="+mj-lt"/>
              <a:buAutoNum type="arabicPeriod"/>
            </a:pPr>
            <a:endParaRPr lang="en-US" sz="1200" dirty="0"/>
          </a:p>
          <a:p>
            <a:endParaRPr lang="en-US" sz="1200" dirty="0"/>
          </a:p>
          <a:p>
            <a:r>
              <a:rPr lang="en-US" sz="1200" dirty="0"/>
              <a:t>To</a:t>
            </a:r>
            <a:r>
              <a:rPr lang="en-US" sz="1200" baseline="0" dirty="0"/>
              <a:t> reproduce the background on this slide, do the following:</a:t>
            </a:r>
          </a:p>
          <a:p>
            <a:pPr marL="228600" lvl="0" indent="-228600">
              <a:buFont typeface="+mj-lt"/>
              <a:buAutoNum type="arabicPeriod"/>
            </a:pPr>
            <a:r>
              <a:rPr lang="en-US" sz="1200" kern="1200" dirty="0">
                <a:solidFill>
                  <a:schemeClr val="tx1"/>
                </a:solidFill>
                <a:latin typeface="+mn-lt"/>
                <a:ea typeface="+mn-ea"/>
                <a:cs typeface="+mn-cs"/>
              </a:rPr>
              <a:t>One the </a:t>
            </a:r>
            <a:r>
              <a:rPr lang="en-US" sz="1200" b="1" kern="1200" dirty="0">
                <a:solidFill>
                  <a:schemeClr val="tx1"/>
                </a:solidFill>
                <a:latin typeface="+mn-lt"/>
                <a:ea typeface="+mn-ea"/>
                <a:cs typeface="+mn-cs"/>
              </a:rPr>
              <a:t>Design</a:t>
            </a:r>
            <a:r>
              <a:rPr lang="en-US" sz="1200" kern="1200" baseline="0" dirty="0">
                <a:solidFill>
                  <a:schemeClr val="tx1"/>
                </a:solidFill>
                <a:latin typeface="+mn-lt"/>
                <a:ea typeface="+mn-ea"/>
                <a:cs typeface="+mn-cs"/>
              </a:rPr>
              <a:t> tab, in the </a:t>
            </a:r>
            <a:r>
              <a:rPr lang="en-US" sz="1200" b="1" kern="1200" baseline="0" dirty="0">
                <a:solidFill>
                  <a:schemeClr val="tx1"/>
                </a:solidFill>
                <a:latin typeface="+mn-lt"/>
                <a:ea typeface="+mn-ea"/>
                <a:cs typeface="+mn-cs"/>
              </a:rPr>
              <a:t>Background</a:t>
            </a:r>
            <a:r>
              <a:rPr lang="en-US" sz="1200" kern="1200" baseline="0" dirty="0">
                <a:solidFill>
                  <a:schemeClr val="tx1"/>
                </a:solidFill>
                <a:latin typeface="+mn-lt"/>
                <a:ea typeface="+mn-ea"/>
                <a:cs typeface="+mn-cs"/>
              </a:rPr>
              <a:t> group, click </a:t>
            </a:r>
            <a:r>
              <a:rPr lang="en-US" sz="1200" b="1" kern="1200" baseline="0" dirty="0">
                <a:solidFill>
                  <a:schemeClr val="tx1"/>
                </a:solidFill>
                <a:latin typeface="+mn-lt"/>
                <a:ea typeface="+mn-ea"/>
                <a:cs typeface="+mn-cs"/>
              </a:rPr>
              <a:t>Background Styles</a:t>
            </a:r>
            <a:r>
              <a:rPr lang="en-US" sz="1200" kern="1200" baseline="0" dirty="0">
                <a:solidFill>
                  <a:schemeClr val="tx1"/>
                </a:solidFill>
                <a:latin typeface="+mn-lt"/>
                <a:ea typeface="+mn-ea"/>
                <a:cs typeface="+mn-cs"/>
              </a:rPr>
              <a:t>, and then click </a:t>
            </a:r>
            <a:r>
              <a:rPr lang="en-US" sz="1200" b="1" kern="1200" baseline="0" dirty="0">
                <a:solidFill>
                  <a:schemeClr val="tx1"/>
                </a:solidFill>
                <a:latin typeface="+mn-lt"/>
                <a:ea typeface="+mn-ea"/>
                <a:cs typeface="+mn-cs"/>
              </a:rPr>
              <a:t>Format Background</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Format Background </a:t>
            </a:r>
            <a:r>
              <a:rPr lang="en-US" sz="1200" kern="1200" dirty="0">
                <a:solidFill>
                  <a:schemeClr val="tx1"/>
                </a:solidFill>
                <a:latin typeface="+mn-lt"/>
                <a:ea typeface="+mn-ea"/>
                <a:cs typeface="+mn-cs"/>
              </a:rPr>
              <a:t>dialog box, click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in the left pane, select </a:t>
            </a:r>
            <a:r>
              <a:rPr lang="en-US" sz="1200" b="1" kern="1200" dirty="0">
                <a:solidFill>
                  <a:schemeClr val="tx1"/>
                </a:solidFill>
                <a:latin typeface="+mn-lt"/>
                <a:ea typeface="+mn-ea"/>
                <a:cs typeface="+mn-cs"/>
              </a:rPr>
              <a:t>Gradient fill</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Radial</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Direction</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From Center </a:t>
            </a:r>
            <a:r>
              <a:rPr lang="en-US" sz="1200" b="0" kern="1200" dirty="0">
                <a:solidFill>
                  <a:schemeClr val="tx1"/>
                </a:solidFill>
                <a:latin typeface="+mn-lt"/>
                <a:ea typeface="+mn-ea"/>
                <a:cs typeface="+mn-cs"/>
              </a:rPr>
              <a:t>(third option from the left).</a:t>
            </a:r>
            <a:endParaRPr lang="en-US" sz="1200"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Gradient stops</a:t>
            </a:r>
            <a:r>
              <a:rPr lang="en-US" sz="1200" kern="1200" dirty="0">
                <a:solidFill>
                  <a:schemeClr val="tx1"/>
                </a:solidFill>
                <a:effectLst/>
                <a:latin typeface="+mn-lt"/>
                <a:ea typeface="+mn-ea"/>
                <a:cs typeface="+mn-cs"/>
              </a:rPr>
              <a:t>, click </a:t>
            </a:r>
            <a:r>
              <a:rPr lang="en-US" sz="1200" b="1" kern="1200" dirty="0">
                <a:solidFill>
                  <a:schemeClr val="tx1"/>
                </a:solidFill>
                <a:effectLst/>
                <a:latin typeface="+mn-lt"/>
                <a:ea typeface="+mn-ea"/>
                <a:cs typeface="+mn-cs"/>
              </a:rPr>
              <a:t>Add gradient stops</a:t>
            </a:r>
            <a:r>
              <a:rPr lang="en-US" sz="1200" kern="1200" dirty="0">
                <a:solidFill>
                  <a:schemeClr val="tx1"/>
                </a:solidFill>
                <a:effectLst/>
                <a:latin typeface="+mn-lt"/>
                <a:ea typeface="+mn-ea"/>
                <a:cs typeface="+mn-cs"/>
              </a:rPr>
              <a:t> or </a:t>
            </a:r>
            <a:r>
              <a:rPr lang="en-US" sz="1200" b="1" kern="1200" dirty="0">
                <a:solidFill>
                  <a:schemeClr val="tx1"/>
                </a:solidFill>
                <a:effectLst/>
                <a:latin typeface="+mn-lt"/>
                <a:ea typeface="+mn-ea"/>
                <a:cs typeface="+mn-cs"/>
              </a:rPr>
              <a:t>Remove gradient stops</a:t>
            </a:r>
            <a:r>
              <a:rPr lang="en-US" sz="1200" kern="1200" dirty="0">
                <a:solidFill>
                  <a:schemeClr val="tx1"/>
                </a:solidFill>
                <a:effectLst/>
                <a:latin typeface="+mn-lt"/>
                <a:ea typeface="+mn-ea"/>
                <a:cs typeface="+mn-cs"/>
              </a:rPr>
              <a:t> until three stops appear in the slider.</a:t>
            </a:r>
            <a:endParaRPr lang="en-US" sz="1200" kern="1200" dirty="0">
              <a:solidFill>
                <a:schemeClr val="tx1"/>
              </a:solidFill>
              <a:latin typeface="+mn-lt"/>
              <a:ea typeface="+mn-ea"/>
              <a:cs typeface="+mn-cs"/>
            </a:endParaRPr>
          </a:p>
          <a:p>
            <a:pPr marL="228600" indent="-228600">
              <a:buFont typeface="+mj-lt"/>
              <a:buAutoNum type="arabicPeriod"/>
            </a:pPr>
            <a:r>
              <a:rPr lang="en-US" sz="1200" kern="1200" dirty="0">
                <a:solidFill>
                  <a:schemeClr val="tx1"/>
                </a:solidFill>
                <a:effectLst/>
                <a:latin typeface="+mn-lt"/>
                <a:ea typeface="+mn-ea"/>
                <a:cs typeface="+mn-cs"/>
              </a:rPr>
              <a:t>Also under </a:t>
            </a:r>
            <a:r>
              <a:rPr lang="en-US" sz="1200" b="1" kern="1200" dirty="0">
                <a:solidFill>
                  <a:schemeClr val="tx1"/>
                </a:solidFill>
                <a:effectLst/>
                <a:latin typeface="+mn-lt"/>
                <a:ea typeface="+mn-ea"/>
                <a:cs typeface="+mn-cs"/>
              </a:rPr>
              <a:t>Gradient stops</a:t>
            </a:r>
            <a:r>
              <a:rPr lang="en-US" sz="1200" kern="1200" dirty="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a:solidFill>
                  <a:schemeClr val="tx1"/>
                </a:solidFill>
                <a:effectLst/>
                <a:latin typeface="+mn-lt"/>
                <a:ea typeface="+mn-ea"/>
                <a:cs typeface="+mn-cs"/>
              </a:rPr>
              <a:t>In the </a:t>
            </a:r>
            <a:r>
              <a:rPr lang="en-US" sz="1200" b="1" kern="1200" dirty="0">
                <a:solidFill>
                  <a:schemeClr val="tx1"/>
                </a:solidFill>
                <a:effectLst/>
                <a:latin typeface="+mn-lt"/>
                <a:ea typeface="+mn-ea"/>
                <a:cs typeface="+mn-cs"/>
              </a:rPr>
              <a:t>Position </a:t>
            </a:r>
            <a:r>
              <a:rPr lang="en-US" sz="1200" kern="1200" dirty="0">
                <a:solidFill>
                  <a:schemeClr val="tx1"/>
                </a:solidFill>
                <a:effectLst/>
                <a:latin typeface="+mn-lt"/>
                <a:ea typeface="+mn-ea"/>
                <a:cs typeface="+mn-cs"/>
              </a:rPr>
              <a:t>box, enter </a:t>
            </a:r>
            <a:r>
              <a:rPr lang="en-US" sz="1200" b="1" kern="1200" dirty="0">
                <a:solidFill>
                  <a:schemeClr val="tx1"/>
                </a:solidFill>
                <a:effectLst/>
                <a:latin typeface="+mn-lt"/>
                <a:ea typeface="+mn-ea"/>
                <a:cs typeface="+mn-cs"/>
              </a:rPr>
              <a:t>0%</a:t>
            </a:r>
            <a:r>
              <a:rPr lang="en-US" sz="1200" kern="1200" dirty="0">
                <a:solidFill>
                  <a:schemeClr val="tx1"/>
                </a:solidFill>
                <a:effectLst/>
                <a:latin typeface="+mn-lt"/>
                <a:ea typeface="+mn-ea"/>
                <a:cs typeface="+mn-cs"/>
              </a:rPr>
              <a:t>.</a:t>
            </a:r>
          </a:p>
          <a:p>
            <a:pPr marL="1143000" lvl="2" indent="-228600">
              <a:buFont typeface="Arial" pitchFamily="34" charset="0"/>
              <a:buChar char="•"/>
            </a:pPr>
            <a:r>
              <a:rPr lang="en-US" sz="1200" kern="1200" dirty="0">
                <a:solidFill>
                  <a:schemeClr val="tx1"/>
                </a:solidFill>
                <a:effectLst/>
                <a:latin typeface="+mn-lt"/>
                <a:ea typeface="+mn-ea"/>
                <a:cs typeface="+mn-cs"/>
              </a:rPr>
              <a:t>Click the button next to </a:t>
            </a:r>
            <a:r>
              <a:rPr lang="en-US" sz="1200" b="1" kern="1200" dirty="0">
                <a:solidFill>
                  <a:schemeClr val="tx1"/>
                </a:solidFill>
                <a:effectLst/>
                <a:latin typeface="+mn-lt"/>
                <a:ea typeface="+mn-ea"/>
                <a:cs typeface="+mn-cs"/>
              </a:rPr>
              <a:t>Color</a:t>
            </a:r>
            <a:r>
              <a:rPr lang="en-US" sz="1200" kern="1200" dirty="0">
                <a:solidFill>
                  <a:schemeClr val="tx1"/>
                </a:solidFill>
                <a:effectLst/>
                <a:latin typeface="+mn-lt"/>
                <a:ea typeface="+mn-ea"/>
                <a:cs typeface="+mn-cs"/>
              </a:rPr>
              <a:t>, and then under </a:t>
            </a:r>
            <a:r>
              <a:rPr lang="en-US" sz="1200" b="1" kern="1200" dirty="0">
                <a:solidFill>
                  <a:schemeClr val="tx1"/>
                </a:solidFill>
                <a:effectLst/>
                <a:latin typeface="+mn-lt"/>
                <a:ea typeface="+mn-ea"/>
                <a:cs typeface="+mn-cs"/>
              </a:rPr>
              <a:t>Theme Colors</a:t>
            </a:r>
            <a:r>
              <a:rPr lang="en-US" sz="1200" kern="1200" dirty="0">
                <a:solidFill>
                  <a:schemeClr val="tx1"/>
                </a:solidFill>
                <a:effectLst/>
                <a:latin typeface="+mn-lt"/>
                <a:ea typeface="+mn-ea"/>
                <a:cs typeface="+mn-cs"/>
              </a:rPr>
              <a:t> click </a:t>
            </a:r>
            <a:r>
              <a:rPr lang="en-US" sz="1200" b="1" kern="1200" dirty="0">
                <a:solidFill>
                  <a:schemeClr val="tx1"/>
                </a:solidFill>
                <a:effectLst/>
                <a:latin typeface="+mn-lt"/>
                <a:ea typeface="+mn-ea"/>
                <a:cs typeface="+mn-cs"/>
              </a:rPr>
              <a:t>White, Background 1 </a:t>
            </a:r>
            <a:r>
              <a:rPr lang="en-US" sz="1200" kern="1200" dirty="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a:solidFill>
                  <a:schemeClr val="tx1"/>
                </a:solidFill>
                <a:effectLst/>
                <a:latin typeface="+mn-lt"/>
                <a:ea typeface="+mn-ea"/>
                <a:cs typeface="+mn-cs"/>
              </a:rPr>
              <a:t>In the </a:t>
            </a:r>
            <a:r>
              <a:rPr lang="en-US" sz="1200" b="1" kern="1200" dirty="0">
                <a:solidFill>
                  <a:schemeClr val="tx1"/>
                </a:solidFill>
                <a:effectLst/>
                <a:latin typeface="+mn-lt"/>
                <a:ea typeface="+mn-ea"/>
                <a:cs typeface="+mn-cs"/>
              </a:rPr>
              <a:t>Transparency</a:t>
            </a:r>
            <a:r>
              <a:rPr lang="en-US" sz="1200" kern="1200" dirty="0">
                <a:solidFill>
                  <a:schemeClr val="tx1"/>
                </a:solidFill>
                <a:effectLst/>
                <a:latin typeface="+mn-lt"/>
                <a:ea typeface="+mn-ea"/>
                <a:cs typeface="+mn-cs"/>
              </a:rPr>
              <a:t> box, enter 0%. </a:t>
            </a:r>
          </a:p>
          <a:p>
            <a:pPr marL="685800" lvl="1" indent="-228600">
              <a:buFont typeface="Arial" pitchFamily="34" charset="0"/>
              <a:buChar char="•"/>
            </a:pPr>
            <a:r>
              <a:rPr lang="en-US" sz="1200" kern="1200" dirty="0">
                <a:solidFill>
                  <a:schemeClr val="tx1"/>
                </a:solidFill>
                <a:effectLst/>
                <a:latin typeface="+mn-lt"/>
                <a:ea typeface="+mn-ea"/>
                <a:cs typeface="+mn-cs"/>
              </a:rPr>
              <a:t>Select the next stop in the slider, and then do the following: </a:t>
            </a:r>
          </a:p>
          <a:p>
            <a:pPr marL="1143000" lvl="2" indent="-228600">
              <a:buFont typeface="Arial" pitchFamily="34" charset="0"/>
              <a:buChar char="•"/>
            </a:pPr>
            <a:r>
              <a:rPr lang="en-US" sz="1200" kern="1200" dirty="0">
                <a:solidFill>
                  <a:schemeClr val="tx1"/>
                </a:solidFill>
                <a:effectLst/>
                <a:latin typeface="+mn-lt"/>
                <a:ea typeface="+mn-ea"/>
                <a:cs typeface="+mn-cs"/>
              </a:rPr>
              <a:t>In the </a:t>
            </a:r>
            <a:r>
              <a:rPr lang="en-US" sz="1200" b="1" kern="1200" dirty="0">
                <a:solidFill>
                  <a:schemeClr val="tx1"/>
                </a:solidFill>
                <a:effectLst/>
                <a:latin typeface="+mn-lt"/>
                <a:ea typeface="+mn-ea"/>
                <a:cs typeface="+mn-cs"/>
              </a:rPr>
              <a:t>Position </a:t>
            </a:r>
            <a:r>
              <a:rPr lang="en-US" sz="1200" kern="1200" dirty="0">
                <a:solidFill>
                  <a:schemeClr val="tx1"/>
                </a:solidFill>
                <a:effectLst/>
                <a:latin typeface="+mn-lt"/>
                <a:ea typeface="+mn-ea"/>
                <a:cs typeface="+mn-cs"/>
              </a:rPr>
              <a:t>box, enter </a:t>
            </a:r>
            <a:r>
              <a:rPr lang="en-US" sz="1200" b="1" kern="1200" dirty="0">
                <a:solidFill>
                  <a:schemeClr val="tx1"/>
                </a:solidFill>
                <a:effectLst/>
                <a:latin typeface="+mn-lt"/>
                <a:ea typeface="+mn-ea"/>
                <a:cs typeface="+mn-cs"/>
              </a:rPr>
              <a:t>40%</a:t>
            </a:r>
            <a:r>
              <a:rPr lang="en-US" sz="1200" kern="1200" dirty="0">
                <a:solidFill>
                  <a:schemeClr val="tx1"/>
                </a:solidFill>
                <a:effectLst/>
                <a:latin typeface="+mn-lt"/>
                <a:ea typeface="+mn-ea"/>
                <a:cs typeface="+mn-cs"/>
              </a:rPr>
              <a:t>.</a:t>
            </a:r>
          </a:p>
          <a:p>
            <a:pPr marL="1143000" lvl="2" indent="-228600">
              <a:buFont typeface="Arial" pitchFamily="34" charset="0"/>
              <a:buChar char="•"/>
            </a:pPr>
            <a:r>
              <a:rPr lang="en-US" sz="1200" kern="1200" dirty="0">
                <a:solidFill>
                  <a:schemeClr val="tx1"/>
                </a:solidFill>
                <a:effectLst/>
                <a:latin typeface="+mn-lt"/>
                <a:ea typeface="+mn-ea"/>
                <a:cs typeface="+mn-cs"/>
              </a:rPr>
              <a:t>Click the button next to </a:t>
            </a:r>
            <a:r>
              <a:rPr lang="en-US" sz="1200" b="1" kern="1200" dirty="0">
                <a:solidFill>
                  <a:schemeClr val="tx1"/>
                </a:solidFill>
                <a:effectLst/>
                <a:latin typeface="+mn-lt"/>
                <a:ea typeface="+mn-ea"/>
                <a:cs typeface="+mn-cs"/>
              </a:rPr>
              <a:t>Color</a:t>
            </a:r>
            <a:r>
              <a:rPr lang="en-US" sz="1200" kern="1200" dirty="0">
                <a:solidFill>
                  <a:schemeClr val="tx1"/>
                </a:solidFill>
                <a:effectLst/>
                <a:latin typeface="+mn-lt"/>
                <a:ea typeface="+mn-ea"/>
                <a:cs typeface="+mn-cs"/>
              </a:rPr>
              <a:t>, and then under </a:t>
            </a:r>
            <a:r>
              <a:rPr lang="en-US" sz="1200" b="1" kern="1200" dirty="0">
                <a:solidFill>
                  <a:schemeClr val="tx1"/>
                </a:solidFill>
                <a:effectLst/>
                <a:latin typeface="+mn-lt"/>
                <a:ea typeface="+mn-ea"/>
                <a:cs typeface="+mn-cs"/>
              </a:rPr>
              <a:t>Theme Colors</a:t>
            </a:r>
            <a:r>
              <a:rPr lang="en-US" sz="1200" kern="1200" dirty="0">
                <a:solidFill>
                  <a:schemeClr val="tx1"/>
                </a:solidFill>
                <a:effectLst/>
                <a:latin typeface="+mn-lt"/>
                <a:ea typeface="+mn-ea"/>
                <a:cs typeface="+mn-cs"/>
              </a:rPr>
              <a:t> click </a:t>
            </a:r>
            <a:r>
              <a:rPr lang="en-US" sz="1200" b="1" kern="1200" dirty="0">
                <a:solidFill>
                  <a:schemeClr val="tx1"/>
                </a:solidFill>
                <a:effectLst/>
                <a:latin typeface="+mn-lt"/>
                <a:ea typeface="+mn-ea"/>
                <a:cs typeface="+mn-cs"/>
              </a:rPr>
              <a:t>White, Background 1 </a:t>
            </a:r>
            <a:r>
              <a:rPr lang="en-US" sz="1200" kern="1200" dirty="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a:solidFill>
                  <a:schemeClr val="tx1"/>
                </a:solidFill>
                <a:effectLst/>
                <a:latin typeface="+mn-lt"/>
                <a:ea typeface="+mn-ea"/>
                <a:cs typeface="+mn-cs"/>
              </a:rPr>
              <a:t>In the </a:t>
            </a:r>
            <a:r>
              <a:rPr lang="en-US" sz="1200" b="1" kern="1200" dirty="0">
                <a:solidFill>
                  <a:schemeClr val="tx1"/>
                </a:solidFill>
                <a:effectLst/>
                <a:latin typeface="+mn-lt"/>
                <a:ea typeface="+mn-ea"/>
                <a:cs typeface="+mn-cs"/>
              </a:rPr>
              <a:t>Transparency</a:t>
            </a:r>
            <a:r>
              <a:rPr lang="en-US" sz="1200" kern="1200" dirty="0">
                <a:solidFill>
                  <a:schemeClr val="tx1"/>
                </a:solidFill>
                <a:effectLst/>
                <a:latin typeface="+mn-lt"/>
                <a:ea typeface="+mn-ea"/>
                <a:cs typeface="+mn-cs"/>
              </a:rPr>
              <a:t> box, enter 0%. </a:t>
            </a:r>
          </a:p>
          <a:p>
            <a:pPr marL="685800" lvl="1" indent="-228600">
              <a:buFont typeface="Arial" pitchFamily="34" charset="0"/>
              <a:buChar char="•"/>
            </a:pPr>
            <a:r>
              <a:rPr lang="en-US" sz="1200" kern="1200" dirty="0">
                <a:solidFill>
                  <a:schemeClr val="tx1"/>
                </a:solidFill>
                <a:effectLst/>
                <a:latin typeface="+mn-lt"/>
                <a:ea typeface="+mn-ea"/>
                <a:cs typeface="+mn-cs"/>
              </a:rPr>
              <a:t>Select the next stop in the slider, and then do the following: </a:t>
            </a:r>
          </a:p>
          <a:p>
            <a:pPr marL="1143000" lvl="2" indent="-228600">
              <a:buFont typeface="Arial" pitchFamily="34" charset="0"/>
              <a:buChar char="•"/>
            </a:pPr>
            <a:r>
              <a:rPr lang="en-US" sz="1200" kern="1200" dirty="0">
                <a:solidFill>
                  <a:schemeClr val="tx1"/>
                </a:solidFill>
                <a:effectLst/>
                <a:latin typeface="+mn-lt"/>
                <a:ea typeface="+mn-ea"/>
                <a:cs typeface="+mn-cs"/>
              </a:rPr>
              <a:t>In the </a:t>
            </a:r>
            <a:r>
              <a:rPr lang="en-US" sz="1200" b="1" kern="1200" dirty="0">
                <a:solidFill>
                  <a:schemeClr val="tx1"/>
                </a:solidFill>
                <a:effectLst/>
                <a:latin typeface="+mn-lt"/>
                <a:ea typeface="+mn-ea"/>
                <a:cs typeface="+mn-cs"/>
              </a:rPr>
              <a:t>Position </a:t>
            </a:r>
            <a:r>
              <a:rPr lang="en-US" sz="1200" kern="1200" dirty="0">
                <a:solidFill>
                  <a:schemeClr val="tx1"/>
                </a:solidFill>
                <a:effectLst/>
                <a:latin typeface="+mn-lt"/>
                <a:ea typeface="+mn-ea"/>
                <a:cs typeface="+mn-cs"/>
              </a:rPr>
              <a:t>box, enter </a:t>
            </a:r>
            <a:r>
              <a:rPr lang="en-US" sz="1200" b="1" kern="1200" dirty="0">
                <a:solidFill>
                  <a:schemeClr val="tx1"/>
                </a:solidFill>
                <a:effectLst/>
                <a:latin typeface="+mn-lt"/>
                <a:ea typeface="+mn-ea"/>
                <a:cs typeface="+mn-cs"/>
              </a:rPr>
              <a:t>100%</a:t>
            </a:r>
            <a:r>
              <a:rPr lang="en-US" sz="1200" kern="1200" dirty="0">
                <a:solidFill>
                  <a:schemeClr val="tx1"/>
                </a:solidFill>
                <a:effectLst/>
                <a:latin typeface="+mn-lt"/>
                <a:ea typeface="+mn-ea"/>
                <a:cs typeface="+mn-cs"/>
              </a:rPr>
              <a:t>.</a:t>
            </a:r>
          </a:p>
          <a:p>
            <a:pPr marL="1143000" lvl="2" indent="-228600">
              <a:buFont typeface="Arial" pitchFamily="34" charset="0"/>
              <a:buChar char="•"/>
            </a:pPr>
            <a:r>
              <a:rPr lang="en-US" sz="1200" kern="1200" dirty="0">
                <a:solidFill>
                  <a:schemeClr val="tx1"/>
                </a:solidFill>
                <a:effectLst/>
                <a:latin typeface="+mn-lt"/>
                <a:ea typeface="+mn-ea"/>
                <a:cs typeface="+mn-cs"/>
              </a:rPr>
              <a:t>Click the button next to </a:t>
            </a:r>
            <a:r>
              <a:rPr lang="en-US" sz="1200" b="1" kern="1200" dirty="0">
                <a:solidFill>
                  <a:schemeClr val="tx1"/>
                </a:solidFill>
                <a:effectLst/>
                <a:latin typeface="+mn-lt"/>
                <a:ea typeface="+mn-ea"/>
                <a:cs typeface="+mn-cs"/>
              </a:rPr>
              <a:t>Color</a:t>
            </a:r>
            <a:r>
              <a:rPr lang="en-US" sz="1200" kern="1200" dirty="0">
                <a:solidFill>
                  <a:schemeClr val="tx1"/>
                </a:solidFill>
                <a:effectLst/>
                <a:latin typeface="+mn-lt"/>
                <a:ea typeface="+mn-ea"/>
                <a:cs typeface="+mn-cs"/>
              </a:rPr>
              <a:t>, </a:t>
            </a:r>
            <a:r>
              <a:rPr lang="en-US" sz="1200" dirty="0"/>
              <a:t>click </a:t>
            </a:r>
            <a:r>
              <a:rPr lang="en-US" sz="1200" b="1" dirty="0"/>
              <a:t>More Colors</a:t>
            </a:r>
            <a:r>
              <a:rPr lang="en-US" sz="1200" dirty="0"/>
              <a:t>, and then in the </a:t>
            </a:r>
            <a:r>
              <a:rPr lang="en-US" sz="1200" b="1" dirty="0"/>
              <a:t>Colors</a:t>
            </a:r>
            <a:r>
              <a:rPr lang="en-US" sz="1200" dirty="0"/>
              <a:t> dialog box, on the </a:t>
            </a:r>
            <a:r>
              <a:rPr lang="en-US" sz="1200" b="1" dirty="0"/>
              <a:t>Custom</a:t>
            </a:r>
            <a:r>
              <a:rPr lang="en-US" sz="1200" dirty="0"/>
              <a:t> tab, enter values for Red: </a:t>
            </a:r>
            <a:r>
              <a:rPr lang="en-US" sz="1200" b="1" dirty="0"/>
              <a:t>232</a:t>
            </a:r>
            <a:r>
              <a:rPr lang="en-US" sz="1200" dirty="0"/>
              <a:t>, Green: </a:t>
            </a:r>
            <a:r>
              <a:rPr lang="en-US" sz="1200" b="1" dirty="0"/>
              <a:t>227</a:t>
            </a:r>
            <a:r>
              <a:rPr lang="en-US" sz="1200" dirty="0"/>
              <a:t>, and Blue: </a:t>
            </a:r>
            <a:r>
              <a:rPr lang="en-US" sz="1200" b="1" dirty="0"/>
              <a:t>216</a:t>
            </a:r>
            <a:r>
              <a:rPr lang="en-US" sz="1200" dirty="0"/>
              <a:t>.</a:t>
            </a:r>
          </a:p>
        </p:txBody>
      </p:sp>
      <p:sp>
        <p:nvSpPr>
          <p:cNvPr id="5" name="Slide Image Placeholder 4"/>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D64B13-F637-48F7-A6A9-3E448B13556F}" type="slidenum">
              <a:rPr lang="en-US" smtClean="0"/>
              <a:t>6</a:t>
            </a:fld>
            <a:endParaRPr lang="en-US"/>
          </a:p>
        </p:txBody>
      </p:sp>
    </p:spTree>
    <p:extLst>
      <p:ext uri="{BB962C8B-B14F-4D97-AF65-F5344CB8AC3E}">
        <p14:creationId xmlns:p14="http://schemas.microsoft.com/office/powerpoint/2010/main" val="413403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EF05EF-6168-407F-8025-E41839E12504}" type="datetimeFigureOut">
              <a:rPr lang="en-US" smtClean="0"/>
              <a:pPr/>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pPr/>
              <a:t>11/6/24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pPr/>
              <a:t>‹#›</a:t>
            </a:fld>
            <a:endParaRPr lang="en-US"/>
          </a:p>
        </p:txBody>
      </p:sp>
    </p:spTree>
    <p:extLst>
      <p:ext uri="{BB962C8B-B14F-4D97-AF65-F5344CB8AC3E}">
        <p14:creationId xmlns:p14="http://schemas.microsoft.com/office/powerpoint/2010/main" val="2731669990"/>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researchgate.net/publication/249743693_The_Emerging_Gap_between_Evaluation_Research_and_Practice"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dx.doi.org/10.1177/13563890030093007" TargetMode="External"/><Relationship Id="rId4" Type="http://schemas.openxmlformats.org/officeDocument/2006/relationships/hyperlink" Target="https://www.researchgate.net/journal/Evaluation-1356-389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tint val="40000"/>
                <a:satMod val="350000"/>
              </a:schemeClr>
            </a:gs>
            <a:gs pos="40000">
              <a:schemeClr val="bg1">
                <a:tint val="45000"/>
                <a:shade val="99000"/>
                <a:satMod val="350000"/>
              </a:schemeClr>
            </a:gs>
            <a:gs pos="100000">
              <a:srgbClr val="E8E3D8"/>
            </a:gs>
          </a:gsLst>
          <a:path path="circle">
            <a:fillToRect l="50000" t="-80000" r="50000" b="180000"/>
          </a:path>
        </a:gradFill>
        <a:effectLst/>
      </p:bgPr>
    </p:bg>
    <p:spTree>
      <p:nvGrpSpPr>
        <p:cNvPr id="1" name=""/>
        <p:cNvGrpSpPr/>
        <p:nvPr/>
      </p:nvGrpSpPr>
      <p:grpSpPr>
        <a:xfrm>
          <a:off x="0" y="0"/>
          <a:ext cx="0" cy="0"/>
          <a:chOff x="0" y="0"/>
          <a:chExt cx="0" cy="0"/>
        </a:xfrm>
      </p:grpSpPr>
      <p:pic>
        <p:nvPicPr>
          <p:cNvPr id="28" name="Picture 27" descr="2691115301_f3b8699d5a_b.jpg"/>
          <p:cNvPicPr>
            <a:picLocks noChangeAspect="1"/>
          </p:cNvPicPr>
          <p:nvPr/>
        </p:nvPicPr>
        <p:blipFill>
          <a:blip r:embed="rId3" cstate="print">
            <a:lum bright="70000" contrast="-70000"/>
          </a:blip>
          <a:srcRect b="-1457"/>
          <a:stretch>
            <a:fillRect/>
          </a:stretch>
        </p:blipFill>
        <p:spPr>
          <a:xfrm>
            <a:off x="914400" y="4645742"/>
            <a:ext cx="2386584" cy="2235094"/>
          </a:xfrm>
          <a:prstGeom prst="rect">
            <a:avLst/>
          </a:prstGeom>
          <a:ln>
            <a:noFill/>
          </a:ln>
          <a:effectLst/>
        </p:spPr>
      </p:pic>
      <p:sp>
        <p:nvSpPr>
          <p:cNvPr id="24" name="TextBox 23"/>
          <p:cNvSpPr txBox="1"/>
          <p:nvPr/>
        </p:nvSpPr>
        <p:spPr>
          <a:xfrm>
            <a:off x="4196806" y="769012"/>
            <a:ext cx="4419600" cy="584775"/>
          </a:xfrm>
          <a:prstGeom prst="rect">
            <a:avLst/>
          </a:prstGeom>
          <a:noFill/>
        </p:spPr>
        <p:txBody>
          <a:bodyPr wrap="square" lIns="0" tIns="0" rIns="0" bIns="0" rtlCol="0">
            <a:spAutoFit/>
          </a:bodyPr>
          <a:lstStyle/>
          <a:p>
            <a:r>
              <a:rPr lang="en-US" sz="3800" b="1" dirty="0">
                <a:solidFill>
                  <a:srgbClr val="F79646">
                    <a:lumMod val="75000"/>
                  </a:srgbClr>
                </a:solidFill>
                <a:cs typeface="Arial" pitchFamily="34" charset="0"/>
              </a:rPr>
              <a:t>Case Studies</a:t>
            </a:r>
          </a:p>
        </p:txBody>
      </p:sp>
      <p:sp>
        <p:nvSpPr>
          <p:cNvPr id="17" name="Rectangle 16"/>
          <p:cNvSpPr/>
          <p:nvPr/>
        </p:nvSpPr>
        <p:spPr>
          <a:xfrm>
            <a:off x="0" y="1512125"/>
            <a:ext cx="8686800" cy="2895600"/>
          </a:xfrm>
          <a:prstGeom prst="rect">
            <a:avLst/>
          </a:prstGeom>
          <a:gradFill flip="none" rotWithShape="1">
            <a:gsLst>
              <a:gs pos="0">
                <a:schemeClr val="accent6">
                  <a:lumMod val="50000"/>
                </a:schemeClr>
              </a:gs>
              <a:gs pos="100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3" name="Picture 22" descr="2691115301_f3b8699d5a_b.jpg"/>
          <p:cNvPicPr>
            <a:picLocks noChangeAspect="1"/>
          </p:cNvPicPr>
          <p:nvPr/>
        </p:nvPicPr>
        <p:blipFill>
          <a:blip r:embed="rId4" cstate="print">
            <a:lum bright="5000" contrast="5000"/>
          </a:blip>
          <a:srcRect/>
          <a:stretch>
            <a:fillRect/>
          </a:stretch>
        </p:blipFill>
        <p:spPr>
          <a:xfrm>
            <a:off x="914400" y="0"/>
            <a:ext cx="2390503" cy="4648200"/>
          </a:xfrm>
          <a:prstGeom prst="rect">
            <a:avLst/>
          </a:prstGeom>
          <a:effectLst>
            <a:glow rad="101600">
              <a:schemeClr val="bg1">
                <a:alpha val="40000"/>
              </a:schemeClr>
            </a:glow>
          </a:effectLst>
        </p:spPr>
      </p:pic>
      <p:sp>
        <p:nvSpPr>
          <p:cNvPr id="25" name="TextBox 24"/>
          <p:cNvSpPr txBox="1"/>
          <p:nvPr/>
        </p:nvSpPr>
        <p:spPr>
          <a:xfrm>
            <a:off x="4219303" y="1828800"/>
            <a:ext cx="4086497" cy="2185214"/>
          </a:xfrm>
          <a:prstGeom prst="rect">
            <a:avLst/>
          </a:prstGeom>
          <a:noFill/>
        </p:spPr>
        <p:txBody>
          <a:bodyPr wrap="square" lIns="0" tIns="0" rIns="0" bIns="0" rtlCol="0">
            <a:spAutoFit/>
          </a:bodyPr>
          <a:lstStyle/>
          <a:p>
            <a:pPr>
              <a:spcAft>
                <a:spcPts val="1200"/>
              </a:spcAft>
            </a:pPr>
            <a:r>
              <a:rPr lang="en-US" sz="2800" dirty="0">
                <a:solidFill>
                  <a:prstClr val="white"/>
                </a:solidFill>
                <a:cs typeface="Arial" pitchFamily="34" charset="0"/>
              </a:rPr>
              <a:t>When do you use them?</a:t>
            </a:r>
          </a:p>
          <a:p>
            <a:pPr>
              <a:spcAft>
                <a:spcPts val="1200"/>
              </a:spcAft>
            </a:pPr>
            <a:r>
              <a:rPr lang="en-US" sz="2800" dirty="0">
                <a:solidFill>
                  <a:prstClr val="white"/>
                </a:solidFill>
                <a:cs typeface="Arial" pitchFamily="34" charset="0"/>
              </a:rPr>
              <a:t>How do you design them?</a:t>
            </a:r>
          </a:p>
          <a:p>
            <a:pPr>
              <a:spcAft>
                <a:spcPts val="1200"/>
              </a:spcAft>
            </a:pPr>
            <a:r>
              <a:rPr lang="en-US" sz="2800" dirty="0">
                <a:solidFill>
                  <a:prstClr val="white"/>
                </a:solidFill>
                <a:cs typeface="Arial" pitchFamily="34" charset="0"/>
              </a:rPr>
              <a:t>Types of Case Study</a:t>
            </a:r>
          </a:p>
          <a:p>
            <a:pPr>
              <a:spcAft>
                <a:spcPts val="1200"/>
              </a:spcAft>
            </a:pPr>
            <a:r>
              <a:rPr lang="en-US" sz="2800" dirty="0">
                <a:solidFill>
                  <a:prstClr val="white"/>
                </a:solidFill>
                <a:cs typeface="Arial" pitchFamily="34" charset="0"/>
              </a:rPr>
              <a:t>Validity and Reliability</a:t>
            </a:r>
          </a:p>
        </p:txBody>
      </p:sp>
      <p:sp>
        <p:nvSpPr>
          <p:cNvPr id="2" name="TextBox 1">
            <a:extLst>
              <a:ext uri="{FF2B5EF4-FFF2-40B4-BE49-F238E27FC236}">
                <a16:creationId xmlns:a16="http://schemas.microsoft.com/office/drawing/2014/main" id="{47D44C66-CB79-B8CE-772C-22A01CB54A69}"/>
              </a:ext>
            </a:extLst>
          </p:cNvPr>
          <p:cNvSpPr txBox="1"/>
          <p:nvPr/>
        </p:nvSpPr>
        <p:spPr>
          <a:xfrm>
            <a:off x="5854700" y="6007100"/>
            <a:ext cx="1606402" cy="369332"/>
          </a:xfrm>
          <a:prstGeom prst="rect">
            <a:avLst/>
          </a:prstGeom>
          <a:noFill/>
        </p:spPr>
        <p:txBody>
          <a:bodyPr wrap="none" rtlCol="0">
            <a:spAutoFit/>
          </a:bodyPr>
          <a:lstStyle/>
          <a:p>
            <a:r>
              <a:rPr lang="en-US" dirty="0"/>
              <a:t>Viv Grigg, 2024</a:t>
            </a:r>
          </a:p>
        </p:txBody>
      </p:sp>
    </p:spTree>
    <p:extLst>
      <p:ext uri="{BB962C8B-B14F-4D97-AF65-F5344CB8AC3E}">
        <p14:creationId xmlns:p14="http://schemas.microsoft.com/office/powerpoint/2010/main" val="35505782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2000"/>
                                        <p:tgtEl>
                                          <p:spTgt spid="24"/>
                                        </p:tgtEl>
                                      </p:cBhvr>
                                    </p:animEffect>
                                  </p:childTnLst>
                                </p:cTn>
                              </p:par>
                              <p:par>
                                <p:cTn id="8" presetID="35" presetClass="path" presetSubtype="0" accel="50000" decel="50000" fill="hold" grpId="0" nodeType="withEffect">
                                  <p:stCondLst>
                                    <p:cond delay="0"/>
                                  </p:stCondLst>
                                  <p:childTnLst>
                                    <p:animMotion origin="layout" path="M -3.33333E-6 3.78353E-6 L -0.86666 3.78353E-6 " pathEditMode="relative" rAng="0" ptsTypes="AA">
                                      <p:cBhvr>
                                        <p:cTn id="9" dur="2000" spd="-100000" fill="hold"/>
                                        <p:tgtEl>
                                          <p:spTgt spid="24"/>
                                        </p:tgtEl>
                                        <p:attrNameLst>
                                          <p:attrName>ppt_x</p:attrName>
                                          <p:attrName>ppt_y</p:attrName>
                                        </p:attrNameLst>
                                      </p:cBhvr>
                                      <p:rCtr x="-433" y="0"/>
                                    </p:animMotion>
                                  </p:childTnLst>
                                </p:cTn>
                              </p:par>
                            </p:childTnLst>
                          </p:cTn>
                        </p:par>
                        <p:par>
                          <p:cTn id="10" fill="hold">
                            <p:stCondLst>
                              <p:cond delay="2000"/>
                            </p:stCondLst>
                            <p:childTnLst>
                              <p:par>
                                <p:cTn id="11" presetID="10" presetClass="entr" presetSubtype="0" fill="hold" grpId="0" nodeType="afterEffect">
                                  <p:stCondLst>
                                    <p:cond delay="0"/>
                                  </p:stCondLst>
                                  <p:iterate type="lt">
                                    <p:tmPct val="5000"/>
                                  </p:iterate>
                                  <p:childTnLst>
                                    <p:set>
                                      <p:cBhvr>
                                        <p:cTn id="12" dur="1" fill="hold">
                                          <p:stCondLst>
                                            <p:cond delay="0"/>
                                          </p:stCondLst>
                                        </p:cTn>
                                        <p:tgtEl>
                                          <p:spTgt spid="25">
                                            <p:txEl>
                                              <p:pRg st="0" end="0"/>
                                            </p:txEl>
                                          </p:spTgt>
                                        </p:tgtEl>
                                        <p:attrNameLst>
                                          <p:attrName>style.visibility</p:attrName>
                                        </p:attrNameLst>
                                      </p:cBhvr>
                                      <p:to>
                                        <p:strVal val="visible"/>
                                      </p:to>
                                    </p:set>
                                    <p:animEffect transition="in" filter="fade">
                                      <p:cBhvr>
                                        <p:cTn id="13" dur="500"/>
                                        <p:tgtEl>
                                          <p:spTgt spid="2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iterate type="lt">
                                    <p:tmPct val="5000"/>
                                  </p:iterate>
                                  <p:childTnLst>
                                    <p:set>
                                      <p:cBhvr>
                                        <p:cTn id="17" dur="1" fill="hold">
                                          <p:stCondLst>
                                            <p:cond delay="0"/>
                                          </p:stCondLst>
                                        </p:cTn>
                                        <p:tgtEl>
                                          <p:spTgt spid="25">
                                            <p:txEl>
                                              <p:pRg st="1" end="1"/>
                                            </p:txEl>
                                          </p:spTgt>
                                        </p:tgtEl>
                                        <p:attrNameLst>
                                          <p:attrName>style.visibility</p:attrName>
                                        </p:attrNameLst>
                                      </p:cBhvr>
                                      <p:to>
                                        <p:strVal val="visible"/>
                                      </p:to>
                                    </p:set>
                                    <p:animEffect transition="in" filter="fade">
                                      <p:cBhvr>
                                        <p:cTn id="18" dur="500"/>
                                        <p:tgtEl>
                                          <p:spTgt spid="2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iterate type="lt">
                                    <p:tmPct val="5000"/>
                                  </p:iterate>
                                  <p:childTnLst>
                                    <p:set>
                                      <p:cBhvr>
                                        <p:cTn id="22" dur="1" fill="hold">
                                          <p:stCondLst>
                                            <p:cond delay="0"/>
                                          </p:stCondLst>
                                        </p:cTn>
                                        <p:tgtEl>
                                          <p:spTgt spid="25">
                                            <p:txEl>
                                              <p:pRg st="2" end="2"/>
                                            </p:txEl>
                                          </p:spTgt>
                                        </p:tgtEl>
                                        <p:attrNameLst>
                                          <p:attrName>style.visibility</p:attrName>
                                        </p:attrNameLst>
                                      </p:cBhvr>
                                      <p:to>
                                        <p:strVal val="visible"/>
                                      </p:to>
                                    </p:set>
                                    <p:animEffect transition="in" filter="fade">
                                      <p:cBhvr>
                                        <p:cTn id="23" dur="500"/>
                                        <p:tgtEl>
                                          <p:spTgt spid="2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iterate type="lt">
                                    <p:tmPct val="5000"/>
                                  </p:iterate>
                                  <p:childTnLst>
                                    <p:set>
                                      <p:cBhvr>
                                        <p:cTn id="27" dur="1" fill="hold">
                                          <p:stCondLst>
                                            <p:cond delay="0"/>
                                          </p:stCondLst>
                                        </p:cTn>
                                        <p:tgtEl>
                                          <p:spTgt spid="25">
                                            <p:txEl>
                                              <p:pRg st="3" end="3"/>
                                            </p:txEl>
                                          </p:spTgt>
                                        </p:tgtEl>
                                        <p:attrNameLst>
                                          <p:attrName>style.visibility</p:attrName>
                                        </p:attrNameLst>
                                      </p:cBhvr>
                                      <p:to>
                                        <p:strVal val="visible"/>
                                      </p:to>
                                    </p:set>
                                    <p:animEffect transition="in" filter="fade">
                                      <p:cBhvr>
                                        <p:cTn id="28" dur="500"/>
                                        <p:tgtEl>
                                          <p:spTgt spid="2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4" grpId="1"/>
      <p:bldP spid="2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Exploratory or </a:t>
            </a:r>
            <a:r>
              <a:rPr lang="en-US" dirty="0" err="1"/>
              <a:t>comfirmatory</a:t>
            </a:r>
            <a:endParaRPr lang="en-US" dirty="0"/>
          </a:p>
        </p:txBody>
      </p:sp>
      <p:sp>
        <p:nvSpPr>
          <p:cNvPr id="3" name="Subtitle 2"/>
          <p:cNvSpPr>
            <a:spLocks noGrp="1"/>
          </p:cNvSpPr>
          <p:nvPr>
            <p:ph type="subTitle" idx="1"/>
          </p:nvPr>
        </p:nvSpPr>
        <p:spPr/>
        <p:txBody>
          <a:bodyPr>
            <a:normAutofit fontScale="92500" lnSpcReduction="20000"/>
          </a:bodyPr>
          <a:lstStyle/>
          <a:p>
            <a:r>
              <a:rPr lang="en-US" dirty="0"/>
              <a:t>Are you trying to figure out what issues need exploring – initial 1-3 cases.</a:t>
            </a:r>
          </a:p>
          <a:p>
            <a:r>
              <a:rPr lang="en-US" dirty="0"/>
              <a:t>OR do you have a theory and want to verify it – multiple cases</a:t>
            </a:r>
          </a:p>
        </p:txBody>
      </p:sp>
    </p:spTree>
    <p:extLst>
      <p:ext uri="{BB962C8B-B14F-4D97-AF65-F5344CB8AC3E}">
        <p14:creationId xmlns:p14="http://schemas.microsoft.com/office/powerpoint/2010/main" val="3913328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AE30-A930-467C-196F-D4242BA2061A}"/>
              </a:ext>
            </a:extLst>
          </p:cNvPr>
          <p:cNvSpPr>
            <a:spLocks noGrp="1"/>
          </p:cNvSpPr>
          <p:nvPr>
            <p:ph type="ctrTitle"/>
          </p:nvPr>
        </p:nvSpPr>
        <p:spPr>
          <a:xfrm>
            <a:off x="685800" y="381000"/>
            <a:ext cx="7772400" cy="1470025"/>
          </a:xfrm>
        </p:spPr>
        <p:txBody>
          <a:bodyPr/>
          <a:lstStyle/>
          <a:p>
            <a:r>
              <a:rPr lang="en-US" sz="4400" dirty="0">
                <a:effectLst/>
                <a:latin typeface="Aptos" panose="020B0004020202020204" pitchFamily="34" charset="0"/>
                <a:ea typeface="Aptos" panose="020B0004020202020204" pitchFamily="34" charset="0"/>
                <a:cs typeface="Times New Roman" panose="02020603050405020304" pitchFamily="18" charset="0"/>
              </a:rPr>
              <a:t>Integrating Qualitative and Quantitative Research</a:t>
            </a:r>
            <a:endParaRPr lang="en-US" dirty="0"/>
          </a:p>
        </p:txBody>
      </p:sp>
      <p:sp>
        <p:nvSpPr>
          <p:cNvPr id="3" name="Subtitle 2">
            <a:extLst>
              <a:ext uri="{FF2B5EF4-FFF2-40B4-BE49-F238E27FC236}">
                <a16:creationId xmlns:a16="http://schemas.microsoft.com/office/drawing/2014/main" id="{9D5FE528-4715-7293-0DE6-C0707A01BBDE}"/>
              </a:ext>
            </a:extLst>
          </p:cNvPr>
          <p:cNvSpPr>
            <a:spLocks noGrp="1"/>
          </p:cNvSpPr>
          <p:nvPr>
            <p:ph type="subTitle" idx="1"/>
          </p:nvPr>
        </p:nvSpPr>
        <p:spPr>
          <a:xfrm>
            <a:off x="1371600" y="1851025"/>
            <a:ext cx="6629400" cy="4397375"/>
          </a:xfrm>
        </p:spPr>
        <p:txBody>
          <a:bodyPr>
            <a:normAutofit lnSpcReduction="10000"/>
          </a:bodyPr>
          <a:lstStyle/>
          <a:p>
            <a:br>
              <a:rPr lang="en-US" sz="1800" dirty="0">
                <a:effectLst/>
                <a:latin typeface="Aptos" panose="020B0004020202020204" pitchFamily="34" charset="0"/>
                <a:ea typeface="Aptos" panose="020B0004020202020204" pitchFamily="34" charset="0"/>
                <a:cs typeface="Times New Roman" panose="02020603050405020304" pitchFamily="18" charset="0"/>
              </a:rPr>
            </a:br>
            <a:r>
              <a:rPr lang="en-US" sz="1800" dirty="0">
                <a:effectLst/>
                <a:latin typeface="Aptos" panose="020B0004020202020204" pitchFamily="34" charset="0"/>
                <a:ea typeface="Aptos" panose="020B0004020202020204" pitchFamily="34" charset="0"/>
                <a:cs typeface="Times New Roman" panose="02020603050405020304" pitchFamily="18" charset="0"/>
              </a:rPr>
              <a:t>Viv and Alvin discussed the challenges of integrating qualitative and quantitative research methods. Alvin expressed concerns about determining the appropriate sample size and generalizing findings to different contexts. </a:t>
            </a:r>
          </a:p>
          <a:p>
            <a:endParaRPr lang="en-US" sz="1800" dirty="0">
              <a:latin typeface="Aptos" panose="020B0004020202020204" pitchFamily="34" charset="0"/>
              <a:ea typeface="Aptos" panose="020B0004020202020204" pitchFamily="34" charset="0"/>
              <a:cs typeface="Times New Roman" panose="02020603050405020304" pitchFamily="18" charset="0"/>
            </a:endParaRPr>
          </a:p>
          <a:p>
            <a:r>
              <a:rPr lang="en-US" sz="1800" dirty="0">
                <a:effectLst/>
                <a:latin typeface="Aptos" panose="020B0004020202020204" pitchFamily="34" charset="0"/>
                <a:ea typeface="Aptos" panose="020B0004020202020204" pitchFamily="34" charset="0"/>
                <a:cs typeface="Times New Roman" panose="02020603050405020304" pitchFamily="18" charset="0"/>
              </a:rPr>
              <a:t>Viv suggested that Alvin revisit the theoretical foundations of his research and consider the concept of "thick truth" to validate his findings. For insights on evaluating case studies, see Chapter 11 in "Doing Research for the Real World.”</a:t>
            </a:r>
          </a:p>
          <a:p>
            <a:r>
              <a:rPr lang="en-US" sz="1800" dirty="0">
                <a:effectLst/>
                <a:latin typeface="Aptos" panose="020B0004020202020204" pitchFamily="34" charset="0"/>
                <a:ea typeface="Aptos" panose="020B0004020202020204" pitchFamily="34" charset="0"/>
                <a:cs typeface="Times New Roman" panose="02020603050405020304" pitchFamily="18" charset="0"/>
              </a:rPr>
              <a:t> </a:t>
            </a:r>
          </a:p>
          <a:p>
            <a:r>
              <a:rPr lang="en-US" sz="1800" dirty="0">
                <a:effectLst/>
                <a:latin typeface="Aptos" panose="020B0004020202020204" pitchFamily="34" charset="0"/>
                <a:ea typeface="Aptos" panose="020B0004020202020204" pitchFamily="34" charset="0"/>
                <a:cs typeface="Times New Roman" panose="02020603050405020304" pitchFamily="18" charset="0"/>
              </a:rPr>
              <a:t>The conversation ended with Alvin acknowledging the complexity and messiness of case studies, and Viv suggesting that they might be best as a supplementary method to validate quantitative findings for Alvin in his economics discipline.</a:t>
            </a:r>
            <a:endParaRPr lang="en-US" dirty="0"/>
          </a:p>
        </p:txBody>
      </p:sp>
    </p:spTree>
    <p:extLst>
      <p:ext uri="{BB962C8B-B14F-4D97-AF65-F5344CB8AC3E}">
        <p14:creationId xmlns:p14="http://schemas.microsoft.com/office/powerpoint/2010/main" val="288274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AF17E-0F8A-B5F6-1DC0-3FBBC4FBCAF9}"/>
              </a:ext>
            </a:extLst>
          </p:cNvPr>
          <p:cNvSpPr>
            <a:spLocks noGrp="1"/>
          </p:cNvSpPr>
          <p:nvPr>
            <p:ph type="ctrTitle"/>
          </p:nvPr>
        </p:nvSpPr>
        <p:spPr>
          <a:xfrm>
            <a:off x="685800" y="381000"/>
            <a:ext cx="7772400" cy="1470025"/>
          </a:xfrm>
        </p:spPr>
        <p:txBody>
          <a:bodyPr/>
          <a:lstStyle/>
          <a:p>
            <a:r>
              <a:rPr lang="en-US" dirty="0"/>
              <a:t>Communication of Thick Truth</a:t>
            </a:r>
          </a:p>
        </p:txBody>
      </p:sp>
      <p:sp>
        <p:nvSpPr>
          <p:cNvPr id="3" name="Subtitle 2">
            <a:extLst>
              <a:ext uri="{FF2B5EF4-FFF2-40B4-BE49-F238E27FC236}">
                <a16:creationId xmlns:a16="http://schemas.microsoft.com/office/drawing/2014/main" id="{89ECCB49-41AB-A257-61B0-3EA5E6AECC77}"/>
              </a:ext>
            </a:extLst>
          </p:cNvPr>
          <p:cNvSpPr>
            <a:spLocks noGrp="1"/>
          </p:cNvSpPr>
          <p:nvPr>
            <p:ph type="subTitle" idx="1"/>
          </p:nvPr>
        </p:nvSpPr>
        <p:spPr>
          <a:xfrm>
            <a:off x="1447800" y="1851025"/>
            <a:ext cx="6324600" cy="4321175"/>
          </a:xfrm>
        </p:spPr>
        <p:txBody>
          <a:bodyPr>
            <a:normAutofit fontScale="70000" lnSpcReduction="20000"/>
          </a:bodyPr>
          <a:lstStyle/>
          <a:p>
            <a:r>
              <a:rPr lang="en-US" b="0" i="0" dirty="0">
                <a:solidFill>
                  <a:srgbClr val="242424"/>
                </a:solidFill>
                <a:effectLst/>
                <a:latin typeface="Segoe UI" panose="020B0502040204020203" pitchFamily="34" charset="0"/>
              </a:rPr>
              <a:t>What is truth?  And we did not cover how to communicate thickness!!!  Communication style feeds into how the reader identifies it is truth.  Aristotle, Plato (and hence academia up to the 1980's rejected such rhetoric because certain politicians could lie through their teeth with great style and the people would still vote for them!! It does not happen with today's politicians though!!    So one must be careful.  The underlying data must be clearly valid, the communication must be logical, but it does not mean it cannot be also presented with style, pizzazz, humor, personality, proverb, complexity, color!!   Truth is not a dead place.  It is a place of vibrancy!</a:t>
            </a:r>
          </a:p>
          <a:p>
            <a:endParaRPr lang="en-US" dirty="0"/>
          </a:p>
        </p:txBody>
      </p:sp>
    </p:spTree>
    <p:extLst>
      <p:ext uri="{BB962C8B-B14F-4D97-AF65-F5344CB8AC3E}">
        <p14:creationId xmlns:p14="http://schemas.microsoft.com/office/powerpoint/2010/main" val="3571271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lstStyle/>
          <a:p>
            <a:r>
              <a:rPr lang="en-US" dirty="0"/>
              <a:t>Steps</a:t>
            </a:r>
          </a:p>
        </p:txBody>
      </p:sp>
      <p:sp>
        <p:nvSpPr>
          <p:cNvPr id="3" name="Subtitle 2"/>
          <p:cNvSpPr>
            <a:spLocks noGrp="1"/>
          </p:cNvSpPr>
          <p:nvPr>
            <p:ph type="subTitle" idx="1"/>
          </p:nvPr>
        </p:nvSpPr>
        <p:spPr>
          <a:xfrm>
            <a:off x="1295400" y="1752600"/>
            <a:ext cx="6477000" cy="4572000"/>
          </a:xfrm>
        </p:spPr>
        <p:txBody>
          <a:bodyPr>
            <a:normAutofit fontScale="85000" lnSpcReduction="20000"/>
          </a:bodyPr>
          <a:lstStyle/>
          <a:p>
            <a:pPr marL="514350" indent="-514350">
              <a:buFont typeface="+mj-lt"/>
              <a:buAutoNum type="arabicPeriod"/>
            </a:pPr>
            <a:r>
              <a:rPr lang="en-US" dirty="0"/>
              <a:t>Develop a theoretical stance</a:t>
            </a:r>
          </a:p>
          <a:p>
            <a:pPr marL="514350" indent="-514350">
              <a:buFont typeface="+mj-lt"/>
              <a:buAutoNum type="arabicPeriod"/>
            </a:pPr>
            <a:r>
              <a:rPr lang="en-US" dirty="0"/>
              <a:t>Select cases</a:t>
            </a:r>
          </a:p>
          <a:p>
            <a:pPr marL="514350" indent="-514350">
              <a:buFont typeface="+mj-lt"/>
              <a:buAutoNum type="arabicPeriod"/>
            </a:pPr>
            <a:r>
              <a:rPr lang="en-US" dirty="0"/>
              <a:t>Design and pilot initial research tools and procedures</a:t>
            </a:r>
          </a:p>
          <a:p>
            <a:pPr marL="514350" indent="-514350">
              <a:buFont typeface="+mj-lt"/>
              <a:buAutoNum type="arabicPeriod"/>
            </a:pPr>
            <a:r>
              <a:rPr lang="en-US" dirty="0"/>
              <a:t>Conduct a case study or multiple studies. </a:t>
            </a:r>
          </a:p>
          <a:p>
            <a:pPr marL="514350" indent="-514350">
              <a:buFont typeface="+mj-lt"/>
              <a:buAutoNum type="arabicPeriod"/>
            </a:pPr>
            <a:r>
              <a:rPr lang="en-US" dirty="0"/>
              <a:t>Look for converging evidence</a:t>
            </a:r>
          </a:p>
          <a:p>
            <a:pPr marL="514350" indent="-514350">
              <a:buFont typeface="+mj-lt"/>
              <a:buAutoNum type="arabicPeriod"/>
            </a:pPr>
            <a:r>
              <a:rPr lang="en-US" dirty="0"/>
              <a:t>Categorize in some kind of database</a:t>
            </a:r>
          </a:p>
          <a:p>
            <a:pPr marL="514350" indent="-514350">
              <a:buFont typeface="+mj-lt"/>
              <a:buAutoNum type="arabicPeriod"/>
            </a:pPr>
            <a:r>
              <a:rPr lang="en-US" dirty="0"/>
              <a:t>Condense findings for each case</a:t>
            </a:r>
          </a:p>
          <a:p>
            <a:pPr marL="514350" indent="-514350">
              <a:buFont typeface="+mj-lt"/>
              <a:buAutoNum type="arabicPeriod"/>
            </a:pPr>
            <a:r>
              <a:rPr lang="en-US" dirty="0"/>
              <a:t>Draw cross-case conclusions</a:t>
            </a:r>
          </a:p>
          <a:p>
            <a:pPr marL="514350" indent="-514350">
              <a:buFont typeface="+mj-lt"/>
              <a:buAutoNum type="arabicPeriod"/>
            </a:pPr>
            <a:r>
              <a:rPr lang="en-US" dirty="0"/>
              <a:t>Write the report from the condensed findings.</a:t>
            </a:r>
          </a:p>
        </p:txBody>
      </p:sp>
    </p:spTree>
    <p:extLst>
      <p:ext uri="{BB962C8B-B14F-4D97-AF65-F5344CB8AC3E}">
        <p14:creationId xmlns:p14="http://schemas.microsoft.com/office/powerpoint/2010/main" val="1864566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E0B65-DB41-0B6C-117D-F78BEC92B3C2}"/>
              </a:ext>
            </a:extLst>
          </p:cNvPr>
          <p:cNvSpPr>
            <a:spLocks noGrp="1"/>
          </p:cNvSpPr>
          <p:nvPr>
            <p:ph type="ctrTitle"/>
          </p:nvPr>
        </p:nvSpPr>
        <p:spPr>
          <a:xfrm>
            <a:off x="762000" y="152401"/>
            <a:ext cx="2971800" cy="761999"/>
          </a:xfrm>
          <a:solidFill>
            <a:schemeClr val="bg1"/>
          </a:solidFill>
        </p:spPr>
        <p:txBody>
          <a:bodyPr>
            <a:normAutofit fontScale="90000"/>
          </a:bodyPr>
          <a:lstStyle/>
          <a:p>
            <a:r>
              <a:rPr lang="en-US" dirty="0"/>
              <a:t>Readings</a:t>
            </a:r>
          </a:p>
        </p:txBody>
      </p:sp>
      <p:sp>
        <p:nvSpPr>
          <p:cNvPr id="3" name="Subtitle 2">
            <a:extLst>
              <a:ext uri="{FF2B5EF4-FFF2-40B4-BE49-F238E27FC236}">
                <a16:creationId xmlns:a16="http://schemas.microsoft.com/office/drawing/2014/main" id="{C6C574CF-1A33-B1ED-5E51-FA80232E7CE5}"/>
              </a:ext>
            </a:extLst>
          </p:cNvPr>
          <p:cNvSpPr>
            <a:spLocks noGrp="1"/>
          </p:cNvSpPr>
          <p:nvPr>
            <p:ph type="subTitle" idx="1"/>
          </p:nvPr>
        </p:nvSpPr>
        <p:spPr>
          <a:xfrm>
            <a:off x="965200" y="3327398"/>
            <a:ext cx="8153400" cy="3352800"/>
          </a:xfrm>
          <a:solidFill>
            <a:schemeClr val="bg1"/>
          </a:solidFill>
        </p:spPr>
        <p:txBody>
          <a:bodyPr>
            <a:normAutofit/>
          </a:bodyPr>
          <a:lstStyle/>
          <a:p>
            <a:pPr marL="457200" indent="-457200" algn="l">
              <a:buFont typeface="Arial" panose="020B0604020202020204" pitchFamily="34" charset="0"/>
              <a:buChar char="•"/>
            </a:pPr>
            <a:r>
              <a:rPr lang="en-US" dirty="0">
                <a:solidFill>
                  <a:schemeClr val="tx1"/>
                </a:solidFill>
              </a:rPr>
              <a:t>Gray, David. (2014). Doing Research in the Real World. Sage. </a:t>
            </a:r>
            <a:r>
              <a:rPr lang="en-US" b="0" i="0" dirty="0">
                <a:solidFill>
                  <a:srgbClr val="242424"/>
                </a:solidFill>
                <a:effectLst/>
                <a:latin typeface="Segoe UI" panose="020B0502040204020203" pitchFamily="34" charset="0"/>
              </a:rPr>
              <a:t>pages 279- 286.</a:t>
            </a:r>
            <a:endParaRPr lang="en-US" dirty="0"/>
          </a:p>
          <a:p>
            <a:pPr marL="457200" indent="-457200" algn="l">
              <a:buFont typeface="Arial" panose="020B0604020202020204" pitchFamily="34" charset="0"/>
              <a:buChar char="•"/>
            </a:pPr>
            <a:r>
              <a:rPr lang="en-US" b="0" i="0" dirty="0">
                <a:solidFill>
                  <a:srgbClr val="242424"/>
                </a:solidFill>
                <a:effectLst/>
                <a:latin typeface="Segoe UI" panose="020B0502040204020203" pitchFamily="34" charset="0"/>
              </a:rPr>
              <a:t>Abdul </a:t>
            </a:r>
            <a:r>
              <a:rPr lang="en-US" b="0" i="0" dirty="0" err="1">
                <a:solidFill>
                  <a:srgbClr val="242424"/>
                </a:solidFill>
                <a:effectLst/>
                <a:latin typeface="Segoe UI" panose="020B0502040204020203" pitchFamily="34" charset="0"/>
              </a:rPr>
              <a:t>Khakee</a:t>
            </a:r>
            <a:r>
              <a:rPr lang="en-US" b="0" i="0" dirty="0">
                <a:solidFill>
                  <a:srgbClr val="242424"/>
                </a:solidFill>
                <a:effectLst/>
                <a:latin typeface="Segoe UI" panose="020B0502040204020203" pitchFamily="34" charset="0"/>
              </a:rPr>
              <a:t>. (2003)</a:t>
            </a:r>
            <a:r>
              <a:rPr lang="en-US" b="1" i="0" dirty="0">
                <a:solidFill>
                  <a:srgbClr val="242424"/>
                </a:solidFill>
                <a:effectLst/>
                <a:latin typeface="Segoe UI" panose="020B0502040204020203" pitchFamily="34" charset="0"/>
              </a:rPr>
              <a:t> </a:t>
            </a:r>
            <a:r>
              <a:rPr lang="en-US" b="0" i="1" dirty="0">
                <a:solidFill>
                  <a:srgbClr val="242424"/>
                </a:solidFill>
                <a:effectLst/>
                <a:latin typeface="Segoe UI" panose="020B0502040204020203" pitchFamily="34" charset="0"/>
                <a:hlinkClick r:id="rId3" tooltip="https://www.researchgate.net/publication/249743693_The_Emerging_Gap_between_Evaluation_Research_and_Practice"/>
              </a:rPr>
              <a:t>The Emerging Gap between Evaluation Research and Practice. </a:t>
            </a:r>
            <a:r>
              <a:rPr lang="en-US" b="0" i="0" dirty="0">
                <a:solidFill>
                  <a:srgbClr val="242424"/>
                </a:solidFill>
                <a:effectLst/>
                <a:latin typeface="Segoe UI" panose="020B0502040204020203" pitchFamily="34" charset="0"/>
              </a:rPr>
              <a:t>July 2003.   </a:t>
            </a:r>
            <a:r>
              <a:rPr lang="en-US" b="0" i="0" dirty="0">
                <a:solidFill>
                  <a:srgbClr val="242424"/>
                </a:solidFill>
                <a:effectLst/>
                <a:latin typeface="Segoe UI" panose="020B0502040204020203" pitchFamily="34" charset="0"/>
                <a:hlinkClick r:id="rId4" tooltip="https://www.researchgate.net/journal/Evaluation-1356-3890"/>
              </a:rPr>
              <a:t>Evaluation</a:t>
            </a:r>
            <a:r>
              <a:rPr lang="en-US" b="0" i="0" dirty="0">
                <a:solidFill>
                  <a:srgbClr val="242424"/>
                </a:solidFill>
                <a:effectLst/>
                <a:latin typeface="Segoe UI" panose="020B0502040204020203" pitchFamily="34" charset="0"/>
              </a:rPr>
              <a:t> 9(3):340-352   DOI:</a:t>
            </a:r>
            <a:r>
              <a:rPr lang="en-US" b="0" i="0" dirty="0">
                <a:solidFill>
                  <a:srgbClr val="242424"/>
                </a:solidFill>
                <a:effectLst/>
                <a:latin typeface="Segoe UI" panose="020B0502040204020203" pitchFamily="34" charset="0"/>
                <a:hlinkClick r:id="rId5" tooltip="http://dx.doi.org/10.1177/13563890030093007"/>
              </a:rPr>
              <a:t>10.1177/13563890030093007</a:t>
            </a:r>
            <a:endParaRPr lang="en-US" b="0" i="0" dirty="0">
              <a:solidFill>
                <a:srgbClr val="242424"/>
              </a:solidFill>
              <a:effectLst/>
              <a:latin typeface="Segoe UI" panose="020B0502040204020203" pitchFamily="34" charset="0"/>
            </a:endParaRPr>
          </a:p>
          <a:p>
            <a:endParaRPr lang="en-US" dirty="0"/>
          </a:p>
        </p:txBody>
      </p:sp>
    </p:spTree>
    <p:extLst>
      <p:ext uri="{BB962C8B-B14F-4D97-AF65-F5344CB8AC3E}">
        <p14:creationId xmlns:p14="http://schemas.microsoft.com/office/powerpoint/2010/main" val="2523760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wdDnDiag">
          <a:fgClr>
            <a:schemeClr val="bg2">
              <a:lumMod val="90000"/>
            </a:schemeClr>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8DA86-C1CE-0E59-98F8-D3C384741209}"/>
              </a:ext>
            </a:extLst>
          </p:cNvPr>
          <p:cNvSpPr>
            <a:spLocks noGrp="1"/>
          </p:cNvSpPr>
          <p:nvPr>
            <p:ph type="ctrTitle"/>
          </p:nvPr>
        </p:nvSpPr>
        <p:spPr>
          <a:xfrm>
            <a:off x="685800" y="838200"/>
            <a:ext cx="7772400" cy="1470025"/>
          </a:xfrm>
        </p:spPr>
        <p:txBody>
          <a:bodyPr/>
          <a:lstStyle/>
          <a:p>
            <a:r>
              <a:rPr lang="en-US" dirty="0"/>
              <a:t>Elements of a Case Study Approach?</a:t>
            </a:r>
          </a:p>
        </p:txBody>
      </p:sp>
      <p:sp>
        <p:nvSpPr>
          <p:cNvPr id="3" name="Subtitle 2">
            <a:extLst>
              <a:ext uri="{FF2B5EF4-FFF2-40B4-BE49-F238E27FC236}">
                <a16:creationId xmlns:a16="http://schemas.microsoft.com/office/drawing/2014/main" id="{F77E580A-B413-9C38-B481-690C8BB3D8F4}"/>
              </a:ext>
            </a:extLst>
          </p:cNvPr>
          <p:cNvSpPr>
            <a:spLocks noGrp="1"/>
          </p:cNvSpPr>
          <p:nvPr>
            <p:ph type="subTitle" idx="1"/>
          </p:nvPr>
        </p:nvSpPr>
        <p:spPr>
          <a:xfrm>
            <a:off x="1371600" y="2308225"/>
            <a:ext cx="6400800" cy="4244975"/>
          </a:xfrm>
        </p:spPr>
        <p:txBody>
          <a:bodyPr>
            <a:normAutofit/>
          </a:bodyPr>
          <a:lstStyle/>
          <a:p>
            <a:pPr marL="457200" indent="-457200" algn="l">
              <a:buFont typeface="Arial" panose="020B0604020202020204" pitchFamily="34" charset="0"/>
              <a:buChar char="•"/>
            </a:pPr>
            <a:r>
              <a:rPr lang="en-US" dirty="0"/>
              <a:t>A detailed examination of a small sample or single setting</a:t>
            </a:r>
          </a:p>
          <a:p>
            <a:pPr marL="457200" indent="-457200" algn="l">
              <a:buFont typeface="Arial" panose="020B0604020202020204" pitchFamily="34" charset="0"/>
              <a:buChar char="•"/>
            </a:pPr>
            <a:r>
              <a:rPr lang="en-US" dirty="0"/>
              <a:t>Very diverse approaches</a:t>
            </a:r>
          </a:p>
          <a:p>
            <a:pPr marL="457200" indent="-457200" algn="l">
              <a:buFont typeface="Arial" panose="020B0604020202020204" pitchFamily="34" charset="0"/>
              <a:buChar char="•"/>
            </a:pPr>
            <a:r>
              <a:rPr lang="en-US" dirty="0"/>
              <a:t>Utilize diverse methods within the case analysis</a:t>
            </a:r>
          </a:p>
          <a:p>
            <a:pPr marL="457200" indent="-457200" algn="l">
              <a:buFont typeface="Arial" panose="020B0604020202020204" pitchFamily="34" charset="0"/>
              <a:buChar char="•"/>
            </a:pPr>
            <a:r>
              <a:rPr lang="en-US" dirty="0"/>
              <a:t>Search for Thick Truth</a:t>
            </a:r>
          </a:p>
          <a:p>
            <a:pPr marL="457200" indent="-457200" algn="l">
              <a:buFont typeface="Arial" panose="020B0604020202020204" pitchFamily="34" charset="0"/>
              <a:buChar char="•"/>
            </a:pPr>
            <a:r>
              <a:rPr lang="en-US" dirty="0"/>
              <a:t>Inductive not Deductive</a:t>
            </a:r>
          </a:p>
        </p:txBody>
      </p:sp>
    </p:spTree>
    <p:extLst>
      <p:ext uri="{BB962C8B-B14F-4D97-AF65-F5344CB8AC3E}">
        <p14:creationId xmlns:p14="http://schemas.microsoft.com/office/powerpoint/2010/main" val="3719497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a:t>When do you use case studies?</a:t>
            </a:r>
          </a:p>
        </p:txBody>
      </p:sp>
      <p:sp>
        <p:nvSpPr>
          <p:cNvPr id="3" name="Subtitle 2"/>
          <p:cNvSpPr>
            <a:spLocks noGrp="1"/>
          </p:cNvSpPr>
          <p:nvPr>
            <p:ph type="subTitle" idx="1"/>
          </p:nvPr>
        </p:nvSpPr>
        <p:spPr>
          <a:xfrm>
            <a:off x="1371600" y="2079625"/>
            <a:ext cx="6400800" cy="4549775"/>
          </a:xfrm>
        </p:spPr>
        <p:txBody>
          <a:bodyPr>
            <a:normAutofit fontScale="62500" lnSpcReduction="20000"/>
          </a:bodyPr>
          <a:lstStyle/>
          <a:p>
            <a:r>
              <a:rPr lang="en-US" dirty="0"/>
              <a:t>When do you use surveys? Narrow issue in large population.</a:t>
            </a:r>
          </a:p>
          <a:p>
            <a:endParaRPr lang="en-US" dirty="0"/>
          </a:p>
          <a:p>
            <a:r>
              <a:rPr lang="en-US" dirty="0"/>
              <a:t>The opposite is a focus on the breadth of dynamics in a single setting. This is the realm of case studies</a:t>
            </a:r>
          </a:p>
          <a:p>
            <a:endParaRPr lang="en-US" dirty="0"/>
          </a:p>
          <a:p>
            <a:r>
              <a:rPr lang="en-US" dirty="0"/>
              <a:t>Resulting in </a:t>
            </a:r>
            <a:r>
              <a:rPr lang="en-US" b="1" dirty="0"/>
              <a:t>Thick truth</a:t>
            </a:r>
          </a:p>
          <a:p>
            <a:endParaRPr lang="en-US" b="1" dirty="0"/>
          </a:p>
          <a:p>
            <a:r>
              <a:rPr lang="en-US" b="1" dirty="0"/>
              <a:t>The Case may be a medical condition, a community an organization…</a:t>
            </a:r>
          </a:p>
          <a:p>
            <a:endParaRPr lang="en-US" b="1" dirty="0"/>
          </a:p>
          <a:p>
            <a:r>
              <a:rPr lang="en-US" b="1" dirty="0"/>
              <a:t>e.g. , Kurt Koch does a study of 600 cases of dealing with the occult as a psychotherapist with a deliverance ministry.  His is a defined field. By analyzing the cases he </a:t>
            </a:r>
            <a:r>
              <a:rPr lang="en-US" b="1" dirty="0" err="1"/>
              <a:t>identies</a:t>
            </a:r>
            <a:r>
              <a:rPr lang="en-US" b="1" dirty="0"/>
              <a:t> a number of types of occult experiences and their characteristics and approaches to deliverance.</a:t>
            </a:r>
          </a:p>
        </p:txBody>
      </p:sp>
    </p:spTree>
    <p:extLst>
      <p:ext uri="{BB962C8B-B14F-4D97-AF65-F5344CB8AC3E}">
        <p14:creationId xmlns:p14="http://schemas.microsoft.com/office/powerpoint/2010/main" val="1619378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lstStyle/>
          <a:p>
            <a:r>
              <a:rPr lang="en-US" dirty="0"/>
              <a:t>Multiple sources of data collection</a:t>
            </a:r>
          </a:p>
        </p:txBody>
      </p:sp>
      <p:sp>
        <p:nvSpPr>
          <p:cNvPr id="3" name="Subtitle 2"/>
          <p:cNvSpPr>
            <a:spLocks noGrp="1"/>
          </p:cNvSpPr>
          <p:nvPr>
            <p:ph type="subTitle" idx="1"/>
          </p:nvPr>
        </p:nvSpPr>
        <p:spPr>
          <a:xfrm>
            <a:off x="1066800" y="2057400"/>
            <a:ext cx="7086600" cy="4419600"/>
          </a:xfrm>
          <a:solidFill>
            <a:schemeClr val="tx2">
              <a:lumMod val="20000"/>
              <a:lumOff val="80000"/>
            </a:schemeClr>
          </a:solidFill>
        </p:spPr>
        <p:txBody>
          <a:bodyPr>
            <a:normAutofit/>
          </a:bodyPr>
          <a:lstStyle/>
          <a:p>
            <a:r>
              <a:rPr lang="en-US" dirty="0"/>
              <a:t>Archives, </a:t>
            </a:r>
          </a:p>
          <a:p>
            <a:r>
              <a:rPr lang="en-US" dirty="0"/>
              <a:t>Interviews</a:t>
            </a:r>
          </a:p>
          <a:p>
            <a:r>
              <a:rPr lang="en-US" dirty="0"/>
              <a:t>Surveys</a:t>
            </a:r>
          </a:p>
          <a:p>
            <a:r>
              <a:rPr lang="en-US" dirty="0"/>
              <a:t>Participant observation</a:t>
            </a:r>
          </a:p>
          <a:p>
            <a:r>
              <a:rPr lang="en-US" dirty="0"/>
              <a:t>Some quantitative elements</a:t>
            </a:r>
          </a:p>
          <a:p>
            <a:r>
              <a:rPr lang="en-US" dirty="0"/>
              <a:t>usually qualitative.</a:t>
            </a:r>
          </a:p>
          <a:p>
            <a:endParaRPr lang="en-US" dirty="0"/>
          </a:p>
          <a:p>
            <a:endParaRPr lang="en-US" dirty="0"/>
          </a:p>
        </p:txBody>
      </p:sp>
    </p:spTree>
    <p:extLst>
      <p:ext uri="{BB962C8B-B14F-4D97-AF65-F5344CB8AC3E}">
        <p14:creationId xmlns:p14="http://schemas.microsoft.com/office/powerpoint/2010/main" val="618614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407988"/>
            <a:ext cx="5867400" cy="1470025"/>
          </a:xfrm>
        </p:spPr>
        <p:txBody>
          <a:bodyPr/>
          <a:lstStyle/>
          <a:p>
            <a:r>
              <a:rPr lang="en-US" dirty="0"/>
              <a:t>Finding Causal Relationships</a:t>
            </a:r>
          </a:p>
        </p:txBody>
      </p:sp>
      <p:sp>
        <p:nvSpPr>
          <p:cNvPr id="3" name="Subtitle 2"/>
          <p:cNvSpPr>
            <a:spLocks noGrp="1"/>
          </p:cNvSpPr>
          <p:nvPr>
            <p:ph type="subTitle" idx="1"/>
          </p:nvPr>
        </p:nvSpPr>
        <p:spPr>
          <a:xfrm>
            <a:off x="762000" y="2057400"/>
            <a:ext cx="7543800" cy="4648200"/>
          </a:xfrm>
        </p:spPr>
        <p:txBody>
          <a:bodyPr>
            <a:normAutofit fontScale="77500" lnSpcReduction="20000"/>
          </a:bodyPr>
          <a:lstStyle/>
          <a:p>
            <a:r>
              <a:rPr lang="en-US" dirty="0"/>
              <a:t>Person </a:t>
            </a:r>
            <a:r>
              <a:rPr lang="en-US" dirty="0">
                <a:sym typeface="Wingdings"/>
              </a:rPr>
              <a:t></a:t>
            </a:r>
            <a:r>
              <a:rPr lang="en-US" dirty="0"/>
              <a:t>R </a:t>
            </a:r>
            <a:r>
              <a:rPr lang="en-US" dirty="0">
                <a:sym typeface="Wingdings"/>
              </a:rPr>
              <a:t></a:t>
            </a:r>
            <a:r>
              <a:rPr lang="en-US" dirty="0"/>
              <a:t>Context</a:t>
            </a:r>
          </a:p>
          <a:p>
            <a:endParaRPr lang="en-US" dirty="0"/>
          </a:p>
          <a:p>
            <a:r>
              <a:rPr lang="en-US" dirty="0"/>
              <a:t>The How? and the Why?</a:t>
            </a:r>
          </a:p>
          <a:p>
            <a:r>
              <a:rPr lang="en-US" dirty="0"/>
              <a:t>Not just descriptive</a:t>
            </a:r>
          </a:p>
          <a:p>
            <a:r>
              <a:rPr lang="en-US" dirty="0"/>
              <a:t>e.g. 150 cases of the work of the Spirit in transformation of society, from history, from scripture, from within Auckland city, history, theology, missiology, global revivals.</a:t>
            </a:r>
          </a:p>
          <a:p>
            <a:pPr algn="l"/>
            <a:r>
              <a:rPr lang="en-US" dirty="0"/>
              <a:t>When writing up:</a:t>
            </a:r>
          </a:p>
          <a:p>
            <a:r>
              <a:rPr lang="en-US" dirty="0"/>
              <a:t>Q. Used as illustrations of theory? (Confirmatory, deductive)</a:t>
            </a:r>
          </a:p>
          <a:p>
            <a:r>
              <a:rPr lang="en-US" dirty="0"/>
              <a:t>Or used as the basis of a new theory? (Exploratory, inductive).   (New = </a:t>
            </a:r>
            <a:r>
              <a:rPr lang="en-US" i="1" dirty="0"/>
              <a:t>transformative</a:t>
            </a:r>
            <a:r>
              <a:rPr lang="en-US" dirty="0"/>
              <a:t> Revival).</a:t>
            </a:r>
          </a:p>
          <a:p>
            <a:endParaRPr lang="en-US" dirty="0"/>
          </a:p>
        </p:txBody>
      </p:sp>
      <p:pic>
        <p:nvPicPr>
          <p:cNvPr id="5" name="Picture 4" descr="A book cover with a building&#10;&#10;Description automatically generated">
            <a:extLst>
              <a:ext uri="{FF2B5EF4-FFF2-40B4-BE49-F238E27FC236}">
                <a16:creationId xmlns:a16="http://schemas.microsoft.com/office/drawing/2014/main" id="{6D5AF378-BB7D-A53E-CFCA-10C81CD4E3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900" y="152400"/>
            <a:ext cx="2197100" cy="3365500"/>
          </a:xfrm>
          <a:prstGeom prst="rect">
            <a:avLst/>
          </a:prstGeom>
        </p:spPr>
      </p:pic>
    </p:spTree>
    <p:extLst>
      <p:ext uri="{BB962C8B-B14F-4D97-AF65-F5344CB8AC3E}">
        <p14:creationId xmlns:p14="http://schemas.microsoft.com/office/powerpoint/2010/main" val="524939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rmAutofit fontScale="90000"/>
          </a:bodyPr>
          <a:lstStyle/>
          <a:p>
            <a:r>
              <a:rPr lang="en-US" dirty="0"/>
              <a:t>Case Study Design</a:t>
            </a:r>
            <a:br>
              <a:rPr lang="en-US" dirty="0"/>
            </a:br>
            <a:r>
              <a:rPr lang="en-US" dirty="0"/>
              <a:t>Overwhelmed? Too many variables? </a:t>
            </a:r>
          </a:p>
        </p:txBody>
      </p:sp>
      <p:sp>
        <p:nvSpPr>
          <p:cNvPr id="3" name="Subtitle 2"/>
          <p:cNvSpPr>
            <a:spLocks noGrp="1"/>
          </p:cNvSpPr>
          <p:nvPr>
            <p:ph type="subTitle" idx="1"/>
          </p:nvPr>
        </p:nvSpPr>
        <p:spPr>
          <a:xfrm>
            <a:off x="1371600" y="2667000"/>
            <a:ext cx="6400800" cy="2743200"/>
          </a:xfrm>
        </p:spPr>
        <p:txBody>
          <a:bodyPr>
            <a:normAutofit fontScale="85000" lnSpcReduction="20000"/>
          </a:bodyPr>
          <a:lstStyle/>
          <a:p>
            <a:r>
              <a:rPr lang="en-US" dirty="0"/>
              <a:t>Prior analysis of a theoretical position and focus helps direct the research, limiting its range, yet still allowing for exploration of the unusual</a:t>
            </a:r>
          </a:p>
          <a:p>
            <a:r>
              <a:rPr lang="en-US" dirty="0"/>
              <a:t>Each case is a study in itself, with its own internal analysis, which feeds into the overarching analysis of the phenomenon.</a:t>
            </a:r>
          </a:p>
          <a:p>
            <a:endParaRPr lang="en-US" dirty="0"/>
          </a:p>
        </p:txBody>
      </p:sp>
    </p:spTree>
    <p:extLst>
      <p:ext uri="{BB962C8B-B14F-4D97-AF65-F5344CB8AC3E}">
        <p14:creationId xmlns:p14="http://schemas.microsoft.com/office/powerpoint/2010/main" val="63144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80D39-68B7-AD3E-24D8-3B3A064AAC0B}"/>
              </a:ext>
            </a:extLst>
          </p:cNvPr>
          <p:cNvSpPr>
            <a:spLocks noGrp="1"/>
          </p:cNvSpPr>
          <p:nvPr>
            <p:ph type="ctrTitle"/>
          </p:nvPr>
        </p:nvSpPr>
        <p:spPr>
          <a:xfrm>
            <a:off x="838200" y="381000"/>
            <a:ext cx="7772400" cy="1470025"/>
          </a:xfrm>
        </p:spPr>
        <p:txBody>
          <a:bodyPr/>
          <a:lstStyle/>
          <a:p>
            <a:r>
              <a:rPr lang="en-US" sz="4400" dirty="0">
                <a:effectLst/>
                <a:latin typeface="Aptos" panose="020B0004020202020204" pitchFamily="34" charset="0"/>
                <a:ea typeface="Aptos" panose="020B0004020202020204" pitchFamily="34" charset="0"/>
                <a:cs typeface="Times New Roman" panose="02020603050405020304" pitchFamily="18" charset="0"/>
              </a:rPr>
              <a:t>A discussion on Pilot Tests and Research Process</a:t>
            </a:r>
            <a:endParaRPr lang="en-US" dirty="0"/>
          </a:p>
        </p:txBody>
      </p:sp>
      <p:sp>
        <p:nvSpPr>
          <p:cNvPr id="3" name="Subtitle 2">
            <a:extLst>
              <a:ext uri="{FF2B5EF4-FFF2-40B4-BE49-F238E27FC236}">
                <a16:creationId xmlns:a16="http://schemas.microsoft.com/office/drawing/2014/main" id="{1F316B7D-65E1-6BAF-3718-CAFE67B4C9A4}"/>
              </a:ext>
            </a:extLst>
          </p:cNvPr>
          <p:cNvSpPr>
            <a:spLocks noGrp="1"/>
          </p:cNvSpPr>
          <p:nvPr>
            <p:ph type="subTitle" idx="1"/>
          </p:nvPr>
        </p:nvSpPr>
        <p:spPr>
          <a:xfrm>
            <a:off x="1219200" y="2133600"/>
            <a:ext cx="6553200" cy="4038600"/>
          </a:xfrm>
        </p:spPr>
        <p:txBody>
          <a:bodyPr>
            <a:normAutofit lnSpcReduction="10000"/>
          </a:bodyPr>
          <a:lstStyle/>
          <a:p>
            <a:br>
              <a:rPr lang="en-US" sz="1800" dirty="0">
                <a:effectLst/>
                <a:latin typeface="Aptos" panose="020B0004020202020204" pitchFamily="34" charset="0"/>
                <a:ea typeface="Aptos" panose="020B0004020202020204" pitchFamily="34" charset="0"/>
                <a:cs typeface="Times New Roman" panose="02020603050405020304" pitchFamily="18" charset="0"/>
              </a:rPr>
            </a:br>
            <a:r>
              <a:rPr lang="en-US" sz="1800" dirty="0">
                <a:effectLst/>
                <a:latin typeface="Aptos" panose="020B0004020202020204" pitchFamily="34" charset="0"/>
                <a:ea typeface="Aptos" panose="020B0004020202020204" pitchFamily="34" charset="0"/>
                <a:cs typeface="Times New Roman" panose="02020603050405020304" pitchFamily="18" charset="0"/>
              </a:rPr>
              <a:t>Paul, Viv, Alvin, and Gerald discussed the process of conducting pilot tests before submitting a proposal. Paul clarified that pilot tests could be done prior to proposal submission, but the results wouldn't be published. He emphasized the importance of providing context and explanations to participants, and ensuring that the pilot test doesn't influence the final data collection. </a:t>
            </a:r>
          </a:p>
          <a:p>
            <a:r>
              <a:rPr lang="en-US" sz="1800" dirty="0">
                <a:effectLst/>
                <a:latin typeface="Aptos" panose="020B0004020202020204" pitchFamily="34" charset="0"/>
                <a:ea typeface="Aptos" panose="020B0004020202020204" pitchFamily="34" charset="0"/>
                <a:cs typeface="Times New Roman" panose="02020603050405020304" pitchFamily="18" charset="0"/>
              </a:rPr>
              <a:t>Alvin raised a question about the power dynamics between the researcher and participants, to which Paul responded that the researcher should provide a clear explanation of the research purpose. </a:t>
            </a:r>
          </a:p>
          <a:p>
            <a:r>
              <a:rPr lang="en-US" sz="1800" dirty="0">
                <a:effectLst/>
                <a:latin typeface="Aptos" panose="020B0004020202020204" pitchFamily="34" charset="0"/>
                <a:ea typeface="Aptos" panose="020B0004020202020204" pitchFamily="34" charset="0"/>
                <a:cs typeface="Times New Roman" panose="02020603050405020304" pitchFamily="18" charset="0"/>
              </a:rPr>
              <a:t>Viv added that the pilot interviews wouldn't require full ethics approval since it's not being published. The team agreed that the pilot test should be conducted in a different location than the final research site.</a:t>
            </a:r>
            <a:endParaRPr lang="en-US" dirty="0"/>
          </a:p>
        </p:txBody>
      </p:sp>
    </p:spTree>
    <p:extLst>
      <p:ext uri="{BB962C8B-B14F-4D97-AF65-F5344CB8AC3E}">
        <p14:creationId xmlns:p14="http://schemas.microsoft.com/office/powerpoint/2010/main" val="3872951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Not simple</a:t>
            </a:r>
          </a:p>
        </p:txBody>
      </p:sp>
      <p:sp>
        <p:nvSpPr>
          <p:cNvPr id="3" name="Subtitle 2"/>
          <p:cNvSpPr>
            <a:spLocks noGrp="1"/>
          </p:cNvSpPr>
          <p:nvPr>
            <p:ph type="subTitle" idx="1"/>
          </p:nvPr>
        </p:nvSpPr>
        <p:spPr/>
        <p:txBody>
          <a:bodyPr/>
          <a:lstStyle/>
          <a:p>
            <a:r>
              <a:rPr lang="en-US" dirty="0"/>
              <a:t>Not like a survey.</a:t>
            </a:r>
          </a:p>
          <a:p>
            <a:r>
              <a:rPr lang="en-US" dirty="0"/>
              <a:t>No standardized technique</a:t>
            </a:r>
          </a:p>
        </p:txBody>
      </p:sp>
    </p:spTree>
    <p:extLst>
      <p:ext uri="{BB962C8B-B14F-4D97-AF65-F5344CB8AC3E}">
        <p14:creationId xmlns:p14="http://schemas.microsoft.com/office/powerpoint/2010/main" val="265774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Reliability</a:t>
            </a:r>
          </a:p>
        </p:txBody>
      </p:sp>
      <p:sp>
        <p:nvSpPr>
          <p:cNvPr id="3" name="Subtitle 2"/>
          <p:cNvSpPr>
            <a:spLocks noGrp="1"/>
          </p:cNvSpPr>
          <p:nvPr>
            <p:ph type="subTitle" idx="1"/>
          </p:nvPr>
        </p:nvSpPr>
        <p:spPr/>
        <p:txBody>
          <a:bodyPr/>
          <a:lstStyle/>
          <a:p>
            <a:r>
              <a:rPr lang="en-US" dirty="0"/>
              <a:t>Problematic</a:t>
            </a:r>
          </a:p>
          <a:p>
            <a:r>
              <a:rPr lang="en-US" dirty="0"/>
              <a:t>May need multiple cases of the same phenomena</a:t>
            </a:r>
          </a:p>
        </p:txBody>
      </p:sp>
    </p:spTree>
    <p:extLst>
      <p:ext uri="{BB962C8B-B14F-4D97-AF65-F5344CB8AC3E}">
        <p14:creationId xmlns:p14="http://schemas.microsoft.com/office/powerpoint/2010/main" val="2309753862"/>
      </p:ext>
    </p:extLst>
  </p:cSld>
  <p:clrMapOvr>
    <a:masterClrMapping/>
  </p:clrMapOvr>
</p:sld>
</file>

<file path=ppt/theme/theme1.xml><?xml version="1.0" encoding="utf-8"?>
<a:theme xmlns:a="http://schemas.openxmlformats.org/drawingml/2006/main" name="TM018814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APDescription xmlns="4873beb7-5857-4685-be1f-d57550cc96cc" xsi:nil="true"/>
    <AssetExpire xmlns="4873beb7-5857-4685-be1f-d57550cc96cc">2029-05-12T07:00:00+00:00</AssetExpire>
    <IntlLangReviewDate xmlns="4873beb7-5857-4685-be1f-d57550cc96cc">2010-05-28T00:21:00+00:00</IntlLangReviewDate>
    <TPFriendlyName xmlns="4873beb7-5857-4685-be1f-d57550cc96cc" xsi:nil="true"/>
    <IntlLangReview xmlns="4873beb7-5857-4685-be1f-d57550cc96cc" xsi:nil="true"/>
    <PolicheckWords xmlns="4873beb7-5857-4685-be1f-d57550cc96cc" xsi:nil="true"/>
    <SubmitterId xmlns="4873beb7-5857-4685-be1f-d57550cc96cc" xsi:nil="true"/>
    <AcquiredFrom xmlns="4873beb7-5857-4685-be1f-d57550cc96cc">Community</AcquiredFrom>
    <EditorialStatus xmlns="4873beb7-5857-4685-be1f-d57550cc96cc" xsi:nil="true"/>
    <Markets xmlns="4873beb7-5857-4685-be1f-d57550cc96cc"/>
    <OriginAsset xmlns="4873beb7-5857-4685-be1f-d57550cc96cc" xsi:nil="true"/>
    <AssetStart xmlns="4873beb7-5857-4685-be1f-d57550cc96cc">2010-05-28T00:18:00+00:00</AssetStart>
    <FriendlyTitle xmlns="4873beb7-5857-4685-be1f-d57550cc96cc" xsi:nil="true"/>
    <MarketSpecific xmlns="4873beb7-5857-4685-be1f-d57550cc96cc">false</MarketSpecific>
    <TPNamespace xmlns="4873beb7-5857-4685-be1f-d57550cc96cc" xsi:nil="true"/>
    <PublishStatusLookup xmlns="4873beb7-5857-4685-be1f-d57550cc96cc">
      <Value>918062</Value>
      <Value>1313608</Value>
    </PublishStatusLookup>
    <APAuthor xmlns="4873beb7-5857-4685-be1f-d57550cc96cc">
      <UserInfo>
        <DisplayName>REDMOND\v-luannv</DisplayName>
        <AccountId>92</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true</OutputCachingOn>
    <TemplateStatus xmlns="4873beb7-5857-4685-be1f-d57550cc96cc" xsi:nil="true"/>
    <IsSearchable xmlns="4873beb7-5857-4685-be1f-d57550cc96cc">true</IsSearchable>
    <ContentItem xmlns="4873beb7-5857-4685-be1f-d57550cc96cc" xsi:nil="true"/>
    <HandoffToMSDN xmlns="4873beb7-5857-4685-be1f-d57550cc96cc">2010-05-28T00:21:00+00:00</HandoffToMSDN>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2010-05-28T00:21:00+00:00</LastModifiedDateTime>
    <LastPublishResultLookup xmlns="4873beb7-5857-4685-be1f-d57550cc96cc" xsi:nil="true"/>
    <LegacyData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false</PrimaryImageGen>
    <PlannedPubDate xmlns="4873beb7-5857-4685-be1f-d57550cc96cc">2010-05-28T00:21:00+00:00</PlannedPubDate>
    <CSXSubmissionMarket xmlns="4873beb7-5857-4685-be1f-d57550cc96cc" xsi:nil="true"/>
    <Downloads xmlns="4873beb7-5857-4685-be1f-d57550cc96cc">0</Downloads>
    <ArtSampleDocs xmlns="4873beb7-5857-4685-be1f-d57550cc96cc" xsi:nil="true"/>
    <TrustLevel xmlns="4873beb7-5857-4685-be1f-d57550cc96cc">1 Microsoft Managed Content</TrustLevel>
    <TPLaunchHelpLinkType xmlns="4873beb7-5857-4685-be1f-d57550cc96cc">Template</TPLaunchHelpLinkType>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Provider xmlns="4873beb7-5857-4685-be1f-d57550cc96cc" xsi:nil="true"/>
    <UACurrentWords xmlns="4873beb7-5857-4685-be1f-d57550cc96cc" xsi:nil="true"/>
    <AssetId xmlns="4873beb7-5857-4685-be1f-d57550cc96cc">TP101881409</AssetId>
    <TPClientViewer xmlns="4873beb7-5857-4685-be1f-d57550cc96cc" xsi:nil="true"/>
    <DSATActionTaken xmlns="4873beb7-5857-4685-be1f-d57550cc96cc">Best Bets</DSATActionTaken>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PublishTargets>
    <ApprovalLog xmlns="4873beb7-5857-4685-be1f-d57550cc96cc" xsi:nil="true"/>
    <BugNumber xmlns="4873beb7-5857-4685-be1f-d57550cc96cc" xsi:nil="true"/>
    <CrawlForDependencies xmlns="4873beb7-5857-4685-be1f-d57550cc96cc">false</CrawlForDependencies>
    <LastHandOff xmlns="4873beb7-5857-4685-be1f-d57550cc96cc" xsi:nil="true"/>
    <Milestone xmlns="4873beb7-5857-4685-be1f-d57550cc96cc" xsi:nil="true"/>
    <UANotes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24749</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4446881-98C9-42F4-A0B7-DC0523DCD08D}">
  <ds:schemaRefs>
    <ds:schemaRef ds:uri="http://schemas.microsoft.com/office/2006/metadata/properties"/>
    <ds:schemaRef ds:uri="4873beb7-5857-4685-be1f-d57550cc96cc"/>
    <ds:schemaRef ds:uri="http://schemas.microsoft.com/office/infopath/2007/PartnerControls"/>
  </ds:schemaRefs>
</ds:datastoreItem>
</file>

<file path=customXml/itemProps2.xml><?xml version="1.0" encoding="utf-8"?>
<ds:datastoreItem xmlns:ds="http://schemas.openxmlformats.org/officeDocument/2006/customXml" ds:itemID="{84E55695-7C8E-4D9F-A89A-696CB4BA17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DCFF468-0091-4D9C-8AAE-6B71FFFD25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TM01881414</Template>
  <TotalTime>2516</TotalTime>
  <Words>3026</Words>
  <Application>Microsoft Macintosh PowerPoint</Application>
  <PresentationFormat>On-screen Show (4:3)</PresentationFormat>
  <Paragraphs>192</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Calibri</vt:lpstr>
      <vt:lpstr>Segoe UI</vt:lpstr>
      <vt:lpstr>Wingdings</vt:lpstr>
      <vt:lpstr>TM01881414</vt:lpstr>
      <vt:lpstr>PowerPoint Presentation</vt:lpstr>
      <vt:lpstr>Elements of a Case Study Approach?</vt:lpstr>
      <vt:lpstr>When do you use case studies?</vt:lpstr>
      <vt:lpstr>Multiple sources of data collection</vt:lpstr>
      <vt:lpstr>Finding Causal Relationships</vt:lpstr>
      <vt:lpstr>Case Study Design Overwhelmed? Too many variables? </vt:lpstr>
      <vt:lpstr>A discussion on Pilot Tests and Research Process</vt:lpstr>
      <vt:lpstr>Not simple</vt:lpstr>
      <vt:lpstr>Reliability</vt:lpstr>
      <vt:lpstr>Exploratory or comfirmatory</vt:lpstr>
      <vt:lpstr>Integrating Qualitative and Quantitative Research</vt:lpstr>
      <vt:lpstr>Communication of Thick Truth</vt:lpstr>
      <vt:lpstr>Steps</vt:lpstr>
      <vt:lpstr>Readings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TEXT_PIC</dc:title>
  <dc:creator>Eric Schmidt</dc:creator>
  <cp:lastModifiedBy>Viv Grigg</cp:lastModifiedBy>
  <cp:revision>67</cp:revision>
  <dcterms:created xsi:type="dcterms:W3CDTF">2008-11-18T22:30:07Z</dcterms:created>
  <dcterms:modified xsi:type="dcterms:W3CDTF">2024-11-07T21:40:57Z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Scrubbed &amp; tested?">
    <vt:lpwstr>0</vt:lpwstr>
  </property>
  <property fmtid="{D5CDD505-2E9C-101B-9397-08002B2CF9AE}" pid="4" name="Effects types">
    <vt:lpwstr/>
  </property>
  <property fmtid="{D5CDD505-2E9C-101B-9397-08002B2CF9AE}" pid="5" name="Notes0">
    <vt:lpwstr/>
  </property>
  <property fmtid="{D5CDD505-2E9C-101B-9397-08002B2CF9AE}" pid="6" name="Presentation">
    <vt:lpwstr>TEXT_PIC</vt:lpwstr>
  </property>
  <property fmtid="{D5CDD505-2E9C-101B-9397-08002B2CF9AE}" pid="7" name="SlideDescription">
    <vt:lpwstr/>
  </property>
</Properties>
</file>