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63" r:id="rId5"/>
    <p:sldId id="261" r:id="rId6"/>
    <p:sldId id="259" r:id="rId7"/>
    <p:sldId id="262" r:id="rId8"/>
    <p:sldId id="264" r:id="rId9"/>
    <p:sldId id="266" r:id="rId10"/>
    <p:sldId id="267" r:id="rId11"/>
    <p:sldId id="265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E1584-D02F-204E-9DEC-3CCA10FC1EE5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14704-BA80-B84D-87EE-CC0A64187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507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5CB43-3B14-6F4E-9F7F-6F6B84C8B773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08D2C-5196-0F49-926F-2BCD44D4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862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BF3F842B-EE7B-414D-9C77-38A1929D6CFA}" type="datetime1">
              <a:rPr lang="en-PH" smtClean="0"/>
              <a:t>23/05/2016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88A6-B8A1-CF41-ABD1-181270B193C2}" type="datetime1">
              <a:rPr lang="en-PH" smtClean="0"/>
              <a:t>23/05/2016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3095-4369-D34B-BAFE-3DB32D24971F}" type="datetime1">
              <a:rPr lang="en-PH" smtClean="0"/>
              <a:t>23/05/2016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9D42-5528-5744-A1B5-1592E37434D9}" type="datetime1">
              <a:rPr lang="en-PH" smtClean="0"/>
              <a:t>23/05/2016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74C8-8536-284D-89B6-65E0934EB806}" type="datetime1">
              <a:rPr lang="en-PH" smtClean="0"/>
              <a:t>23/05/2016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F136B-821A-A749-87DD-82C661E8E468}" type="datetime1">
              <a:rPr lang="en-PH" smtClean="0"/>
              <a:t>23/05/2016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B5A6-8128-C74C-81C2-2E59AF465DBE}" type="datetime1">
              <a:rPr lang="en-PH" smtClean="0"/>
              <a:t>23/05/2016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F4EB2AC6-DFF4-3149-8A77-C4A8E6EA859F}" type="datetime1">
              <a:rPr lang="en-PH" smtClean="0"/>
              <a:t>23/05/2016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921B-97CC-3945-9EEA-7ECEA46D4B88}" type="datetime1">
              <a:rPr lang="en-PH" smtClean="0"/>
              <a:t>23/05/2016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BA35-9531-4E43-A134-CA810D157B0D}" type="datetime1">
              <a:rPr lang="en-PH" smtClean="0"/>
              <a:t>23/05/2016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08B7-9C55-6E4C-A49B-C9D5250799F5}" type="datetime1">
              <a:rPr lang="en-PH" smtClean="0"/>
              <a:t>23/05/2016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7B1A-7657-D94C-888F-66A007DB01C9}" type="datetime1">
              <a:rPr lang="en-PH" smtClean="0"/>
              <a:t>23/05/2016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7D53-D1AB-564A-8246-A4F3D6C45B2A}" type="datetime1">
              <a:rPr lang="en-PH" smtClean="0"/>
              <a:t>23/05/2016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085F-1769-E342-9338-5AD9BB426A46}" type="datetime1">
              <a:rPr lang="en-PH" smtClean="0"/>
              <a:t>23/05/2016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35213AE2-96C3-6144-B34E-3248068FE2DA}" type="datetime1">
              <a:rPr lang="en-PH" smtClean="0"/>
              <a:t>23/05/2016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11: Designing Case Studies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Doing Research in the </a:t>
            </a:r>
            <a:r>
              <a:rPr lang="en-US" dirty="0" smtClean="0"/>
              <a:t>Real World</a:t>
            </a:r>
          </a:p>
          <a:p>
            <a:r>
              <a:rPr lang="en-US" dirty="0" smtClean="0"/>
              <a:t> by David E. Grace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50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and Conclude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Cross-Case conclusions: Methods</a:t>
            </a:r>
          </a:p>
          <a:p>
            <a:r>
              <a:rPr lang="en-US" dirty="0" smtClean="0"/>
              <a:t>Patterns across cases by searching similarities and differences</a:t>
            </a:r>
          </a:p>
          <a:p>
            <a:pPr lvl="1"/>
            <a:r>
              <a:rPr lang="en-US" dirty="0" smtClean="0"/>
              <a:t>Non-</a:t>
            </a:r>
            <a:r>
              <a:rPr lang="en-US" dirty="0" err="1" smtClean="0"/>
              <a:t>equivelant</a:t>
            </a:r>
            <a:r>
              <a:rPr lang="en-US" dirty="0" smtClean="0"/>
              <a:t> dependent variables</a:t>
            </a:r>
          </a:p>
          <a:p>
            <a:pPr lvl="1"/>
            <a:r>
              <a:rPr lang="en-US" dirty="0" smtClean="0"/>
              <a:t>Rival explanations (unexpected outcome</a:t>
            </a:r>
          </a:p>
          <a:p>
            <a:pPr lvl="1"/>
            <a:r>
              <a:rPr lang="en-US" dirty="0" smtClean="0"/>
              <a:t>Explanation building (compare findings to proposition, amend proposition and repeat)</a:t>
            </a:r>
          </a:p>
          <a:p>
            <a:pPr lvl="1"/>
            <a:r>
              <a:rPr lang="en-US" dirty="0" smtClean="0"/>
              <a:t>Time series( dependent and independent variables traced over time, predicted patterns compared with actual)</a:t>
            </a:r>
          </a:p>
          <a:p>
            <a:pPr lvl="1"/>
            <a:r>
              <a:rPr lang="en-US" dirty="0" err="1" smtClean="0"/>
              <a:t>Programme</a:t>
            </a:r>
            <a:r>
              <a:rPr lang="en-US" dirty="0" smtClean="0"/>
              <a:t> Logic Models: combines pattern matching and time series</a:t>
            </a:r>
          </a:p>
          <a:p>
            <a:r>
              <a:rPr lang="en-US" dirty="0" smtClean="0"/>
              <a:t>Dimensions of previous research</a:t>
            </a:r>
          </a:p>
          <a:p>
            <a:r>
              <a:rPr lang="en-US" dirty="0" smtClean="0"/>
              <a:t>Analyze by data source</a:t>
            </a:r>
          </a:p>
          <a:p>
            <a:pPr marL="0" indent="0">
              <a:buNone/>
            </a:pPr>
            <a:r>
              <a:rPr lang="en-US" b="1" dirty="0"/>
              <a:t>Analytic generalization: </a:t>
            </a:r>
            <a:r>
              <a:rPr lang="en-US" dirty="0"/>
              <a:t>ability to compare and contrast the results of the case study with an accepted set of principles or theory</a:t>
            </a:r>
          </a:p>
          <a:p>
            <a:r>
              <a:rPr lang="en-US" dirty="0"/>
              <a:t>If two of more are shown to support theory, the theory has been replicated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9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and Conclude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816100"/>
            <a:ext cx="8382000" cy="46609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2900" b="1" dirty="0" smtClean="0"/>
              <a:t>Case Study Construction</a:t>
            </a:r>
          </a:p>
          <a:p>
            <a:pPr marL="0" indent="0">
              <a:buNone/>
            </a:pPr>
            <a:r>
              <a:rPr lang="en-US" sz="2900" b="1" dirty="0" smtClean="0"/>
              <a:t>Step 1: </a:t>
            </a:r>
            <a:r>
              <a:rPr lang="en-US" sz="2900" b="1" dirty="0"/>
              <a:t>A</a:t>
            </a:r>
            <a:r>
              <a:rPr lang="en-US" sz="2900" b="1" dirty="0" smtClean="0"/>
              <a:t>ssemble raw case data</a:t>
            </a:r>
          </a:p>
          <a:p>
            <a:pPr marL="0" indent="0">
              <a:buNone/>
            </a:pPr>
            <a:r>
              <a:rPr lang="en-US" sz="2900" b="1" dirty="0" smtClean="0"/>
              <a:t>Step 2: (optional) construct case record</a:t>
            </a:r>
            <a:r>
              <a:rPr lang="en-US" sz="2900" dirty="0" smtClean="0"/>
              <a:t>, organize, classify edit raw data (condensed version of each case)</a:t>
            </a:r>
          </a:p>
          <a:p>
            <a:r>
              <a:rPr lang="en-US" sz="2900" dirty="0"/>
              <a:t>info is collected systematically. </a:t>
            </a:r>
          </a:p>
          <a:p>
            <a:r>
              <a:rPr lang="en-US" sz="2900" dirty="0"/>
              <a:t>Presentable for other researchers to be able to review it as well as final report</a:t>
            </a:r>
          </a:p>
          <a:p>
            <a:r>
              <a:rPr lang="en-US" sz="2900" dirty="0"/>
              <a:t>Allows for the evaluation of reliability through case </a:t>
            </a:r>
          </a:p>
          <a:p>
            <a:pPr marL="0" indent="0">
              <a:buNone/>
            </a:pPr>
            <a:r>
              <a:rPr lang="en-US" sz="2900" b="1" dirty="0" smtClean="0"/>
              <a:t>Step 3: Write case study narrative </a:t>
            </a:r>
            <a:r>
              <a:rPr lang="en-US" sz="2900" dirty="0" smtClean="0"/>
              <a:t>(Linked back to case record, chain of evidence, allow for evaluation by other researchers) </a:t>
            </a:r>
          </a:p>
          <a:p>
            <a:pPr marL="0" indent="0">
              <a:buNone/>
            </a:pPr>
            <a:r>
              <a:rPr lang="en-US" sz="2900" dirty="0" smtClean="0"/>
              <a:t>Types of reports, depends on audience</a:t>
            </a:r>
          </a:p>
          <a:p>
            <a:r>
              <a:rPr lang="en-US" sz="2900" b="1" dirty="0" smtClean="0"/>
              <a:t>Reflective report</a:t>
            </a:r>
            <a:r>
              <a:rPr lang="en-US" sz="2900" dirty="0" smtClean="0"/>
              <a:t>: use of literary devises, bring life to case</a:t>
            </a:r>
          </a:p>
          <a:p>
            <a:r>
              <a:rPr lang="en-US" sz="2900" b="1" dirty="0" smtClean="0"/>
              <a:t>Analytical report</a:t>
            </a:r>
            <a:r>
              <a:rPr lang="en-US" sz="2900" dirty="0" smtClean="0"/>
              <a:t>; more detached writing style, conventional structure (</a:t>
            </a:r>
            <a:r>
              <a:rPr lang="en-US" sz="2900" dirty="0" err="1" smtClean="0"/>
              <a:t>ie</a:t>
            </a:r>
            <a:r>
              <a:rPr lang="en-US" sz="2900" dirty="0" smtClean="0"/>
              <a:t> linear report</a:t>
            </a:r>
          </a:p>
          <a:p>
            <a:r>
              <a:rPr lang="en-US" sz="2900" b="1" dirty="0" smtClean="0"/>
              <a:t>Linear analytic report, comparative</a:t>
            </a:r>
            <a:r>
              <a:rPr lang="en-US" sz="2900" dirty="0" smtClean="0"/>
              <a:t>(multiple time, compare and contrast</a:t>
            </a:r>
            <a:r>
              <a:rPr lang="en-US" sz="2900" b="1" dirty="0" smtClean="0"/>
              <a:t>), chronological, theory building, suspens</a:t>
            </a:r>
            <a:r>
              <a:rPr lang="en-US" sz="2900" dirty="0"/>
              <a:t>e</a:t>
            </a:r>
            <a:r>
              <a:rPr lang="en-US" sz="2900" dirty="0" smtClean="0"/>
              <a:t>(begins with answer, good for business)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4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Single Case Holistic: </a:t>
            </a:r>
            <a:r>
              <a:rPr lang="en-US" dirty="0" smtClean="0"/>
              <a:t>one single case examined at holistic level, used </a:t>
            </a:r>
            <a:r>
              <a:rPr lang="en-US" dirty="0" err="1" smtClean="0"/>
              <a:t>ot</a:t>
            </a:r>
            <a:r>
              <a:rPr lang="en-US" dirty="0" smtClean="0"/>
              <a:t> test hypothesis or theory or a extreme or revelatory case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Single Case, embedded: </a:t>
            </a:r>
            <a:r>
              <a:rPr lang="en-US" dirty="0" smtClean="0"/>
              <a:t>single case with a few embedded units of analysis (</a:t>
            </a:r>
            <a:r>
              <a:rPr lang="en-US" dirty="0" err="1" smtClean="0"/>
              <a:t>ie</a:t>
            </a:r>
            <a:r>
              <a:rPr lang="en-US" dirty="0" smtClean="0"/>
              <a:t> process, multiple perspectives, evidence of)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Multiple Case, Holistic: </a:t>
            </a:r>
            <a:r>
              <a:rPr lang="en-US" dirty="0" smtClean="0"/>
              <a:t>used to improve reliability and generalizability of a study. The goal is to replicate the findings within the same case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Multiple Case, Embedded: </a:t>
            </a:r>
            <a:r>
              <a:rPr lang="en-US" dirty="0" smtClean="0"/>
              <a:t>multiple units of analysis are used again the goal is replication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8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Validity and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Construct validity: </a:t>
            </a:r>
            <a:r>
              <a:rPr lang="en-US" dirty="0" smtClean="0"/>
              <a:t>the extent to which the study investigates what is sets out to investigate (difficult </a:t>
            </a:r>
            <a:r>
              <a:rPr lang="en-US" dirty="0" err="1" smtClean="0"/>
              <a:t>ot</a:t>
            </a:r>
            <a:r>
              <a:rPr lang="en-US" dirty="0" smtClean="0"/>
              <a:t> define constructs being investigated)</a:t>
            </a:r>
          </a:p>
          <a:p>
            <a:pPr marL="0" indent="0">
              <a:buNone/>
            </a:pPr>
            <a:r>
              <a:rPr lang="en-US" b="1" dirty="0" smtClean="0"/>
              <a:t>Possible Challenges</a:t>
            </a:r>
          </a:p>
          <a:p>
            <a:pPr marL="0" indent="0">
              <a:buNone/>
            </a:pPr>
            <a:r>
              <a:rPr lang="en-US" b="1" dirty="0" smtClean="0"/>
              <a:t>Internal validity: </a:t>
            </a:r>
            <a:r>
              <a:rPr lang="en-US" dirty="0" smtClean="0"/>
              <a:t>causal relationship, making inferences</a:t>
            </a:r>
          </a:p>
          <a:p>
            <a:pPr marL="0" indent="0">
              <a:buNone/>
            </a:pPr>
            <a:r>
              <a:rPr lang="en-US" b="1" dirty="0" smtClean="0"/>
              <a:t>External Validity; </a:t>
            </a:r>
            <a:r>
              <a:rPr lang="en-US" dirty="0" smtClean="0"/>
              <a:t>representation of population (fit to population and systematic selection)</a:t>
            </a:r>
          </a:p>
          <a:p>
            <a:pPr marL="0" indent="0">
              <a:buNone/>
            </a:pPr>
            <a:r>
              <a:rPr lang="en-US" b="1" dirty="0" err="1" smtClean="0"/>
              <a:t>Reliablity</a:t>
            </a:r>
            <a:r>
              <a:rPr lang="en-US" b="1" dirty="0" smtClean="0"/>
              <a:t>: </a:t>
            </a:r>
            <a:r>
              <a:rPr lang="en-US" dirty="0" smtClean="0"/>
              <a:t>can findings be replicated by another researcher doing same study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7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analysis based on theoretical proposition (make choices about </a:t>
            </a:r>
            <a:r>
              <a:rPr lang="en-US" dirty="0" err="1" smtClean="0"/>
              <a:t>about</a:t>
            </a:r>
            <a:r>
              <a:rPr lang="en-US" dirty="0" smtClean="0"/>
              <a:t> what is worth investigating and what to ignore</a:t>
            </a:r>
          </a:p>
          <a:p>
            <a:r>
              <a:rPr lang="en-US" dirty="0" smtClean="0"/>
              <a:t>Develop descriptive framework for findings (no obvious framework, identify types of cases for further analysis</a:t>
            </a:r>
          </a:p>
          <a:p>
            <a:r>
              <a:rPr lang="en-US" dirty="0" err="1" smtClean="0"/>
              <a:t>Explaination</a:t>
            </a:r>
            <a:r>
              <a:rPr lang="en-US" dirty="0" smtClean="0"/>
              <a:t> building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8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084" y="1799167"/>
            <a:ext cx="7917392" cy="483023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“A case study is a research strategy which is focuses on gaining an understanding of the dynamic present within single settings” (</a:t>
            </a:r>
            <a:r>
              <a:rPr lang="en-US" dirty="0" err="1" smtClean="0"/>
              <a:t>Eisenhardt</a:t>
            </a:r>
            <a:r>
              <a:rPr lang="en-US" dirty="0" smtClean="0"/>
              <a:t>, 266)</a:t>
            </a:r>
          </a:p>
          <a:p>
            <a:pPr marL="0" indent="0">
              <a:buNone/>
            </a:pPr>
            <a:r>
              <a:rPr lang="en-US" dirty="0" smtClean="0"/>
              <a:t>“relationship between a phenomenon and the context in which it is occurring” (Yin,267)</a:t>
            </a:r>
          </a:p>
          <a:p>
            <a:pPr marL="0" indent="0">
              <a:buNone/>
            </a:pPr>
            <a:r>
              <a:rPr lang="en-US" dirty="0" smtClean="0"/>
              <a:t>Case: the </a:t>
            </a:r>
            <a:r>
              <a:rPr lang="en-US" dirty="0" err="1" smtClean="0"/>
              <a:t>phenominan</a:t>
            </a:r>
            <a:r>
              <a:rPr lang="en-US" dirty="0" smtClean="0"/>
              <a:t> being studies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Explores:</a:t>
            </a:r>
          </a:p>
          <a:p>
            <a:r>
              <a:rPr lang="en-US" dirty="0" smtClean="0"/>
              <a:t> subjects and issues where relationships are ambiguous of uncertain</a:t>
            </a:r>
          </a:p>
          <a:p>
            <a:r>
              <a:rPr lang="en-US" dirty="0" smtClean="0"/>
              <a:t>Relationship between phenomenon and real-life  context</a:t>
            </a:r>
          </a:p>
          <a:p>
            <a:r>
              <a:rPr lang="en-US" dirty="0" smtClean="0"/>
              <a:t>Casual relationships </a:t>
            </a:r>
            <a:r>
              <a:rPr lang="en-US" dirty="0" err="1" smtClean="0"/>
              <a:t>vs</a:t>
            </a:r>
            <a:r>
              <a:rPr lang="en-US" dirty="0" smtClean="0"/>
              <a:t> descriptive</a:t>
            </a:r>
          </a:p>
          <a:p>
            <a:pPr marL="0" indent="0">
              <a:buNone/>
            </a:pPr>
            <a:r>
              <a:rPr lang="en-US" dirty="0" smtClean="0"/>
              <a:t>Needs</a:t>
            </a:r>
          </a:p>
          <a:p>
            <a:r>
              <a:rPr lang="en-US" b="1" dirty="0" smtClean="0"/>
              <a:t>theological position </a:t>
            </a:r>
            <a:r>
              <a:rPr lang="en-US" dirty="0" smtClean="0"/>
              <a:t>and </a:t>
            </a:r>
            <a:r>
              <a:rPr lang="en-US" b="1" dirty="0" smtClean="0"/>
              <a:t>defined  research question  </a:t>
            </a:r>
            <a:r>
              <a:rPr lang="en-US" dirty="0" smtClean="0"/>
              <a:t>to focus research</a:t>
            </a:r>
          </a:p>
          <a:p>
            <a:r>
              <a:rPr lang="en-US" dirty="0" smtClean="0"/>
              <a:t>Ability to interpret answers</a:t>
            </a:r>
          </a:p>
          <a:p>
            <a:r>
              <a:rPr lang="en-US" dirty="0"/>
              <a:t>Combines a variety of data collection methods (</a:t>
            </a:r>
            <a:r>
              <a:rPr lang="en-US" dirty="0" err="1"/>
              <a:t>ie</a:t>
            </a:r>
            <a:r>
              <a:rPr lang="en-US" dirty="0"/>
              <a:t> archives, interviews, surveys, and participant observation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15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to use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929" y="1722110"/>
            <a:ext cx="8315495" cy="490729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Case studies</a:t>
            </a:r>
          </a:p>
          <a:p>
            <a:r>
              <a:rPr lang="en-US" dirty="0" smtClean="0"/>
              <a:t> </a:t>
            </a:r>
            <a:r>
              <a:rPr lang="en-US" dirty="0"/>
              <a:t>Answers a How or Why </a:t>
            </a:r>
            <a:r>
              <a:rPr lang="en-US" dirty="0" smtClean="0"/>
              <a:t>question</a:t>
            </a:r>
          </a:p>
          <a:p>
            <a:r>
              <a:rPr lang="en-US" dirty="0"/>
              <a:t>A</a:t>
            </a:r>
            <a:r>
              <a:rPr lang="en-US" dirty="0" smtClean="0"/>
              <a:t>dd to understanding and extend experience</a:t>
            </a:r>
          </a:p>
          <a:p>
            <a:r>
              <a:rPr lang="en-US" dirty="0"/>
              <a:t>I</a:t>
            </a:r>
            <a:r>
              <a:rPr lang="en-US" dirty="0" smtClean="0"/>
              <a:t>ncrease conviction on a topic</a:t>
            </a:r>
          </a:p>
          <a:p>
            <a:r>
              <a:rPr lang="en-US" dirty="0" smtClean="0"/>
              <a:t>Generates date that develops theory</a:t>
            </a:r>
          </a:p>
          <a:p>
            <a:pPr marL="0" indent="0">
              <a:buNone/>
            </a:pPr>
            <a:r>
              <a:rPr lang="en-US" dirty="0" smtClean="0"/>
              <a:t>Possible contexts </a:t>
            </a:r>
            <a:endParaRPr lang="en-US" dirty="0"/>
          </a:p>
          <a:p>
            <a:r>
              <a:rPr lang="en-US" dirty="0" smtClean="0"/>
              <a:t>Evaluation of training program,</a:t>
            </a:r>
          </a:p>
          <a:p>
            <a:r>
              <a:rPr lang="en-US" dirty="0" smtClean="0"/>
              <a:t>Organization performance,</a:t>
            </a:r>
          </a:p>
          <a:p>
            <a:r>
              <a:rPr lang="en-US" dirty="0" smtClean="0"/>
              <a:t> project design, implementation, </a:t>
            </a:r>
          </a:p>
          <a:p>
            <a:r>
              <a:rPr lang="en-US" dirty="0" smtClean="0"/>
              <a:t>policy analysis, </a:t>
            </a:r>
          </a:p>
          <a:p>
            <a:r>
              <a:rPr lang="en-US" dirty="0" smtClean="0"/>
              <a:t>relationships b/w  sectors or organizations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1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 </a:t>
            </a:r>
            <a:r>
              <a:rPr lang="en-US" dirty="0" err="1" smtClean="0"/>
              <a:t>vs</a:t>
            </a:r>
            <a:r>
              <a:rPr lang="en-US" dirty="0" smtClean="0"/>
              <a:t> Deductive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0803" y="3244334"/>
            <a:ext cx="3698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Screen Shot 2016-05-23 at 2.48.15 </a:t>
            </a:r>
            <a:r>
              <a:rPr lang="en-US" dirty="0" smtClean="0"/>
              <a:t>P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113" y="1878665"/>
            <a:ext cx="7704612" cy="4144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72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</a:t>
            </a:r>
            <a:r>
              <a:rPr lang="en-US" dirty="0"/>
              <a:t>of reliability, objectivity, and legitimacy </a:t>
            </a:r>
          </a:p>
          <a:p>
            <a:r>
              <a:rPr lang="en-US" dirty="0"/>
              <a:t>dangerous/difficult to generalize form single case</a:t>
            </a:r>
          </a:p>
          <a:p>
            <a:r>
              <a:rPr lang="en-US" dirty="0"/>
              <a:t>Time consuming and produce lots </a:t>
            </a:r>
            <a:r>
              <a:rPr lang="en-US" dirty="0" smtClean="0"/>
              <a:t>documentation</a:t>
            </a:r>
          </a:p>
          <a:p>
            <a:r>
              <a:rPr lang="en-US" dirty="0" smtClean="0"/>
              <a:t>Results of a case study can not be assumed to generalized across larger population (as would be possible with experimental design)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5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 of Design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113" y="1901191"/>
            <a:ext cx="7048500" cy="447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0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1) Define: Develop a Theoretical 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36" y="1861271"/>
            <a:ext cx="7932339" cy="4204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Building theory from research </a:t>
            </a:r>
          </a:p>
          <a:p>
            <a:r>
              <a:rPr lang="en-US" dirty="0" smtClean="0"/>
              <a:t>Topic is relatively new or there need to inject fresh perspective into well known theme </a:t>
            </a:r>
          </a:p>
          <a:p>
            <a:r>
              <a:rPr lang="en-US" dirty="0" smtClean="0"/>
              <a:t>Start with theoretical framework based on past research </a:t>
            </a:r>
          </a:p>
          <a:p>
            <a:pPr marL="0" indent="0">
              <a:buNone/>
            </a:pPr>
            <a:r>
              <a:rPr lang="en-US" dirty="0" smtClean="0"/>
              <a:t>Literature Review</a:t>
            </a:r>
          </a:p>
          <a:p>
            <a:r>
              <a:rPr lang="en-US" dirty="0" smtClean="0"/>
              <a:t>Provisional hypothesis or questions development, </a:t>
            </a:r>
            <a:endParaRPr lang="en-US" dirty="0"/>
          </a:p>
          <a:p>
            <a:r>
              <a:rPr lang="en-US" dirty="0" smtClean="0"/>
              <a:t>Discover past research</a:t>
            </a:r>
          </a:p>
          <a:p>
            <a:r>
              <a:rPr lang="en-US" dirty="0" smtClean="0"/>
              <a:t>identifying revival hypothesizes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Design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412" y="2011839"/>
            <a:ext cx="7345363" cy="39319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smtClean="0"/>
              <a:t>Cases</a:t>
            </a:r>
          </a:p>
          <a:p>
            <a:r>
              <a:rPr lang="en-US" dirty="0" smtClean="0"/>
              <a:t>random selection unhelpful</a:t>
            </a:r>
          </a:p>
          <a:p>
            <a:r>
              <a:rPr lang="en-US" dirty="0" smtClean="0"/>
              <a:t>polar </a:t>
            </a:r>
            <a:r>
              <a:rPr lang="en-US" dirty="0" smtClean="0"/>
              <a:t>of extreme types </a:t>
            </a:r>
          </a:p>
          <a:p>
            <a:r>
              <a:rPr lang="en-US" dirty="0" smtClean="0"/>
              <a:t>Important that phenomenon is “transparently observable”</a:t>
            </a:r>
          </a:p>
          <a:p>
            <a:r>
              <a:rPr lang="en-US" dirty="0" smtClean="0"/>
              <a:t>4-10 cases are ideal to generate </a:t>
            </a:r>
            <a:r>
              <a:rPr lang="en-US" dirty="0" smtClean="0"/>
              <a:t>theory and the volume is manageable</a:t>
            </a:r>
          </a:p>
          <a:p>
            <a:pPr marL="0" indent="0">
              <a:buNone/>
            </a:pPr>
            <a:r>
              <a:rPr lang="en-US" dirty="0" smtClean="0"/>
              <a:t>Designing unit of analysis</a:t>
            </a:r>
          </a:p>
          <a:p>
            <a:r>
              <a:rPr lang="en-US" dirty="0" smtClean="0"/>
              <a:t>Ensure unit matches research objectives (</a:t>
            </a:r>
            <a:r>
              <a:rPr lang="en-US" dirty="0" err="1" smtClean="0"/>
              <a:t>ie</a:t>
            </a:r>
            <a:r>
              <a:rPr lang="en-US" dirty="0" smtClean="0"/>
              <a:t> process vs look or functionality)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5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and Conclude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512" y="2133601"/>
            <a:ext cx="7345363" cy="39319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Multiple Case</a:t>
            </a:r>
          </a:p>
          <a:p>
            <a:r>
              <a:rPr lang="en-US" dirty="0" smtClean="0"/>
              <a:t>Each study is it its own study</a:t>
            </a:r>
          </a:p>
          <a:p>
            <a:pPr marL="0" indent="0">
              <a:buNone/>
            </a:pPr>
            <a:r>
              <a:rPr lang="en-US" dirty="0" smtClean="0"/>
              <a:t>Conduct within study analysis/detailed write up for each site to </a:t>
            </a:r>
            <a:r>
              <a:rPr lang="en-US" b="1" dirty="0" smtClean="0"/>
              <a:t>identify unique patterns </a:t>
            </a:r>
          </a:p>
          <a:p>
            <a:r>
              <a:rPr lang="en-US" b="1" dirty="0" smtClean="0"/>
              <a:t>Converging evidence: </a:t>
            </a:r>
            <a:r>
              <a:rPr lang="en-US" dirty="0" smtClean="0"/>
              <a:t>data from one study replicates data from another</a:t>
            </a:r>
          </a:p>
          <a:p>
            <a:r>
              <a:rPr lang="en-US" dirty="0" smtClean="0"/>
              <a:t>multiple pieces of evidence add to clearer overall picture</a:t>
            </a:r>
          </a:p>
          <a:p>
            <a:pPr marL="0" indent="0">
              <a:buNone/>
            </a:pPr>
            <a:r>
              <a:rPr lang="en-US" b="1" dirty="0" smtClean="0"/>
              <a:t>Negative instance</a:t>
            </a:r>
            <a:r>
              <a:rPr lang="en-US" dirty="0" smtClean="0"/>
              <a:t>: are helpful. They lead to continual revision of hypothesis and reveal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0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C17A3D380F594E808E3D15F4999B4D" ma:contentTypeVersion="12" ma:contentTypeDescription="Create a new document." ma:contentTypeScope="" ma:versionID="b3acd5d12e057a0fe06fab0b71fa4db5">
  <xsd:schema xmlns:xsd="http://www.w3.org/2001/XMLSchema" xmlns:xs="http://www.w3.org/2001/XMLSchema" xmlns:p="http://schemas.microsoft.com/office/2006/metadata/properties" xmlns:ns2="1de11fac-a5ee-47b5-bf3b-850b7cc2cfca" xmlns:ns3="a3683cd3-bf5a-4a61-b1a4-86ac11adc745" targetNamespace="http://schemas.microsoft.com/office/2006/metadata/properties" ma:root="true" ma:fieldsID="4852fbdfd89f7371ceff5ae6b6be6314" ns2:_="" ns3:_="">
    <xsd:import namespace="1de11fac-a5ee-47b5-bf3b-850b7cc2cfca"/>
    <xsd:import namespace="a3683cd3-bf5a-4a61-b1a4-86ac11adc7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e11fac-a5ee-47b5-bf3b-850b7cc2cf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14" nillable="true" ma:displayName="Sign-off status" ma:internalName="Sign_x002d_off_x0020_status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683cd3-bf5a-4a61-b1a4-86ac11adc74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1de11fac-a5ee-47b5-bf3b-850b7cc2cfca" xsi:nil="true"/>
  </documentManagement>
</p:properties>
</file>

<file path=customXml/itemProps1.xml><?xml version="1.0" encoding="utf-8"?>
<ds:datastoreItem xmlns:ds="http://schemas.openxmlformats.org/officeDocument/2006/customXml" ds:itemID="{83384781-62AA-49B8-A5C9-664B2E581C30}"/>
</file>

<file path=customXml/itemProps2.xml><?xml version="1.0" encoding="utf-8"?>
<ds:datastoreItem xmlns:ds="http://schemas.openxmlformats.org/officeDocument/2006/customXml" ds:itemID="{71306DB3-7044-4CC7-821C-4FCE75B495EB}"/>
</file>

<file path=customXml/itemProps3.xml><?xml version="1.0" encoding="utf-8"?>
<ds:datastoreItem xmlns:ds="http://schemas.openxmlformats.org/officeDocument/2006/customXml" ds:itemID="{9669639D-409E-44BF-A8B5-201049952EBA}"/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677</TotalTime>
  <Words>873</Words>
  <Application>Microsoft Office PowerPoint</Application>
  <PresentationFormat>On-screen Show (4:3)</PresentationFormat>
  <Paragraphs>116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Brush Script MT</vt:lpstr>
      <vt:lpstr>Calibri</vt:lpstr>
      <vt:lpstr>Calisto MT</vt:lpstr>
      <vt:lpstr>Capital</vt:lpstr>
      <vt:lpstr>Chapter 11: Designing Case Studies</vt:lpstr>
      <vt:lpstr>Case Studies</vt:lpstr>
      <vt:lpstr>When to use Case Study</vt:lpstr>
      <vt:lpstr>Inductive vs Deductive</vt:lpstr>
      <vt:lpstr>Limitations</vt:lpstr>
      <vt:lpstr>The Process of Design</vt:lpstr>
      <vt:lpstr>1) Define: Develop a Theoretical Stance</vt:lpstr>
      <vt:lpstr>Design Case Study</vt:lpstr>
      <vt:lpstr>Analyze and Conclude</vt:lpstr>
      <vt:lpstr>Analyze and Conclude</vt:lpstr>
      <vt:lpstr>Analyze and Conclude</vt:lpstr>
      <vt:lpstr>Types of Case Studies</vt:lpstr>
      <vt:lpstr>Validity and Reliability</vt:lpstr>
      <vt:lpstr>Analysis Methods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11: Designing Case Studies</dc:title>
  <dc:creator>Stephanie Moore</dc:creator>
  <cp:lastModifiedBy>Microsoft account</cp:lastModifiedBy>
  <cp:revision>25</cp:revision>
  <dcterms:created xsi:type="dcterms:W3CDTF">2016-05-23T05:46:24Z</dcterms:created>
  <dcterms:modified xsi:type="dcterms:W3CDTF">2016-05-23T17:05:51Z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0x01010061C17A3D380F594E808E3D15F4999B4D</vt:lpwstr>
  </property>
</Properties>
</file>