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000" autoAdjust="0"/>
  </p:normalViewPr>
  <p:slideViewPr>
    <p:cSldViewPr>
      <p:cViewPr varScale="1">
        <p:scale>
          <a:sx n="71" d="100"/>
          <a:sy n="71" d="100"/>
        </p:scale>
        <p:origin x="-164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BD891-5543-4B57-98C8-1E97EBDE32D5}" type="datetimeFigureOut">
              <a:rPr lang="en-US" smtClean="0"/>
              <a:t>3/16/15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64B13-F637-48F7-A6A9-3E448B135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51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title moves behind</a:t>
            </a:r>
            <a:r>
              <a:rPr lang="en-US" sz="1400" b="1" baseline="0" dirty="0" smtClean="0"/>
              <a:t> picture</a:t>
            </a:r>
            <a:endParaRPr lang="en-US" sz="14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shape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Layout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Blank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option from the left)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 the slide, drag to draw a rectangle.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rectangle.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.17”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Width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9.5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rectangle slightly above the middle of the slide.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rectangle.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to Slide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Left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Outline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6, Darker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50%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(fifth row, 10</a:t>
            </a:r>
            <a:r>
              <a:rPr lang="en-US" sz="1200" b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6, Darker 25%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(fourth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row, 10</a:t>
            </a:r>
            <a:r>
              <a:rPr lang="en-US" sz="1200" b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option from the left).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“heading” text box</a:t>
            </a:r>
            <a:r>
              <a:rPr lang="en-US" sz="1200" baseline="0" dirty="0" smtClean="0"/>
              <a:t> 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Text</a:t>
            </a:r>
            <a:r>
              <a:rPr lang="en-US" sz="1200" b="0" baseline="0" dirty="0" smtClean="0"/>
              <a:t> group, select </a:t>
            </a:r>
            <a:r>
              <a:rPr lang="en-US" sz="1200" b="1" baseline="0" dirty="0" smtClean="0"/>
              <a:t>Text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="0" baseline="0" dirty="0" smtClean="0"/>
              <a:t>. O</a:t>
            </a:r>
            <a:r>
              <a:rPr lang="en-US" sz="1200" dirty="0" smtClean="0"/>
              <a:t>n the slide, drag to draw a text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Enter the heading text, and then select text</a:t>
            </a:r>
            <a:r>
              <a:rPr lang="en-US" sz="1200" baseline="0" dirty="0" smtClean="0"/>
              <a:t>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Calibri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38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Bold</a:t>
            </a:r>
            <a:r>
              <a:rPr lang="en-US" sz="1200" b="0" baseline="0" dirty="0" smtClean="0"/>
              <a:t>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the arrow next to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Theme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Orange, Accent 6, Darker 25% </a:t>
            </a:r>
            <a:r>
              <a:rPr lang="en-US" sz="1200" baseline="0" dirty="0" smtClean="0"/>
              <a:t>(fourth row,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option from the left).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Paragraph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Text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.</a:t>
            </a: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Drag the text box just above the rectangle, in the right half of the slide. </a:t>
            </a:r>
            <a:endParaRPr lang="en-US" sz="1200" b="0" baseline="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second text box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Text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="0" baseline="0" dirty="0" smtClean="0"/>
              <a:t>. O</a:t>
            </a:r>
            <a:r>
              <a:rPr lang="en-US" sz="1200" dirty="0" smtClean="0"/>
              <a:t>n the slide, drag to draw a text box.</a:t>
            </a: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Enter </a:t>
            </a:r>
            <a:r>
              <a:rPr lang="en-US" sz="1200" i="0" dirty="0" smtClean="0"/>
              <a:t>three lines of text with paragraph breaks, </a:t>
            </a:r>
            <a:r>
              <a:rPr lang="en-US" sz="1200" dirty="0" smtClean="0"/>
              <a:t>and then select the text. 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Font</a:t>
            </a:r>
            <a:r>
              <a:rPr lang="en-US" sz="120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 smtClean="0"/>
              <a:t>In the </a:t>
            </a:r>
            <a:r>
              <a:rPr lang="en-US" sz="1200" b="1" dirty="0" smtClean="0"/>
              <a:t>Font</a:t>
            </a:r>
            <a:r>
              <a:rPr lang="en-US" sz="1200" dirty="0" smtClean="0"/>
              <a:t> list, select </a:t>
            </a:r>
            <a:r>
              <a:rPr lang="en-US" sz="1200" b="1" dirty="0" smtClean="0"/>
              <a:t>Calibri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28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Bold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arrow next to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Theme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White, Background 1 </a:t>
            </a:r>
            <a:r>
              <a:rPr lang="en-US" sz="1200" baseline="0" dirty="0" smtClean="0"/>
              <a:t>(first row, first option from the left).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Paragraph</a:t>
            </a:r>
            <a:r>
              <a:rPr lang="en-US" sz="1200" b="0" baseline="0" dirty="0" smtClean="0"/>
              <a:t> group, click the </a:t>
            </a:r>
            <a:r>
              <a:rPr lang="en-US" sz="1200" b="1" baseline="0" dirty="0" smtClean="0"/>
              <a:t>Paragraph</a:t>
            </a:r>
            <a:r>
              <a:rPr lang="en-US" sz="1200" b="0" baseline="0" dirty="0" smtClean="0"/>
              <a:t> dialog box launcher. In the </a:t>
            </a:r>
            <a:r>
              <a:rPr lang="en-US" sz="1200" b="1" baseline="0" dirty="0" smtClean="0"/>
              <a:t>Paragraph</a:t>
            </a:r>
            <a:r>
              <a:rPr lang="en-US" sz="1200" b="0" baseline="0" dirty="0" smtClean="0"/>
              <a:t> dialog box,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Indents and Spacing </a:t>
            </a:r>
            <a:r>
              <a:rPr lang="en-US" sz="1200" b="0" baseline="0" dirty="0" smtClean="0"/>
              <a:t>tab, under </a:t>
            </a:r>
            <a:r>
              <a:rPr lang="en-US" sz="1200" b="1" baseline="0" dirty="0" smtClean="0"/>
              <a:t>General</a:t>
            </a:r>
            <a:r>
              <a:rPr lang="en-US" sz="1200" b="0" baseline="0" dirty="0" smtClean="0"/>
              <a:t>, select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Alignment</a:t>
            </a:r>
            <a:r>
              <a:rPr lang="en-US" sz="1200" b="0" baseline="0" dirty="0" smtClean="0"/>
              <a:t> box.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Spacing</a:t>
            </a:r>
            <a:r>
              <a:rPr lang="en-US" sz="1200" b="0" baseline="0" dirty="0" smtClean="0"/>
              <a:t>, select </a:t>
            </a:r>
            <a:r>
              <a:rPr lang="en-US" sz="1200" b="1" baseline="0" dirty="0" smtClean="0"/>
              <a:t>12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 box.</a:t>
            </a: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Drag the second text box onto</a:t>
            </a:r>
            <a:r>
              <a:rPr lang="en-US" sz="1200" b="0" baseline="0" dirty="0" smtClean="0"/>
              <a:t> the rectangle, below the “heading” text box. </a:t>
            </a:r>
            <a:endParaRPr lang="en-US" sz="1200" b="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full-color picture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Images </a:t>
            </a:r>
            <a:r>
              <a:rPr lang="en-US" sz="1200" b="0" dirty="0" smtClean="0"/>
              <a:t>group,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 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>
                <a:latin typeface="+mn-lt"/>
              </a:rPr>
              <a:t>On the slide, select the picture.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5.08”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 width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set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2.61”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right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right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Also in the </a:t>
            </a:r>
            <a:r>
              <a:rPr lang="en-US" sz="1200" b="1" dirty="0" smtClean="0"/>
              <a:t>Format Picture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dialog box, click </a:t>
            </a:r>
            <a:r>
              <a:rPr lang="en-US" sz="1200" b="1" baseline="0" dirty="0" smtClean="0"/>
              <a:t>Glow and Soft Edges </a:t>
            </a:r>
            <a:r>
              <a:rPr lang="en-US" sz="1200" b="0" baseline="0" dirty="0" smtClean="0"/>
              <a:t>in the left pane, and then, in the </a:t>
            </a:r>
            <a:r>
              <a:rPr lang="en-US" sz="1200" b="1" baseline="0" dirty="0" smtClean="0"/>
              <a:t>Glow and Soft Edges </a:t>
            </a:r>
            <a:r>
              <a:rPr lang="en-US" sz="1200" b="0" baseline="0" dirty="0" smtClean="0"/>
              <a:t>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Glow</a:t>
            </a:r>
            <a:r>
              <a:rPr lang="en-US" sz="1200" b="0" baseline="0" dirty="0" smtClean="0"/>
              <a:t>, click the button next to </a:t>
            </a:r>
            <a:r>
              <a:rPr lang="en-US" sz="1200" b="1" baseline="0" dirty="0" smtClean="0"/>
              <a:t>Presets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Blue, 5 </a:t>
            </a:r>
            <a:r>
              <a:rPr lang="en-US" sz="1200" b="1" baseline="0" dirty="0" err="1" smtClean="0"/>
              <a:t>pt</a:t>
            </a:r>
            <a:r>
              <a:rPr lang="en-US" sz="1200" b="1" baseline="0" dirty="0" smtClean="0"/>
              <a:t> glow Accent color 1 </a:t>
            </a:r>
            <a:r>
              <a:rPr lang="en-US" sz="1200" b="0" baseline="0" dirty="0" smtClean="0"/>
              <a:t>(first row, first option from the left).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baseline="0" dirty="0" smtClean="0"/>
              <a:t>Click the button next to </a:t>
            </a:r>
            <a:r>
              <a:rPr lang="en-US" sz="1200" b="1" baseline="0" dirty="0" smtClean="0"/>
              <a:t>Color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White, Background 1 </a:t>
            </a:r>
            <a:r>
              <a:rPr lang="en-US" sz="1200" b="0" baseline="0" dirty="0" smtClean="0"/>
              <a:t>(first row, first option from the left).</a:t>
            </a: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 the full-color picture on top of the rectangle, to the left of the text boxes.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to Slide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Top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endParaRPr lang="en-US" sz="1200" b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dirty="0" smtClean="0"/>
              <a:t>To reproduce the second picture on this slide, do the following:</a:t>
            </a: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</a:t>
            </a:r>
            <a:r>
              <a:rPr lang="en-US" sz="1200" b="0" baseline="0" dirty="0" smtClean="0"/>
              <a:t> the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Images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 dialog box, select the same picture, and then click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>
                <a:latin typeface="+mn-lt"/>
              </a:rPr>
              <a:t>On the slide, select the picture. On the slide, select the picture.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2.44”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 width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set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2.61”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right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right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On the slide, drag the new picture directly below the first one, and then, in the </a:t>
            </a:r>
            <a:r>
              <a:rPr lang="en-US" sz="1200" b="1" baseline="0" dirty="0" smtClean="0"/>
              <a:t>Format Picture </a:t>
            </a:r>
            <a:r>
              <a:rPr lang="en-US" sz="1200" b="0" baseline="0" dirty="0" smtClean="0"/>
              <a:t>dialog box, in the </a:t>
            </a:r>
            <a:r>
              <a:rPr lang="en-US" sz="1200" b="1" baseline="0" dirty="0" smtClean="0"/>
              <a:t>Crop</a:t>
            </a:r>
            <a:r>
              <a:rPr lang="en-US" sz="1200" b="0" baseline="0" dirty="0" smtClean="0"/>
              <a:t> tab, under </a:t>
            </a:r>
            <a:r>
              <a:rPr lang="en-US" sz="1200" b="1" baseline="0" dirty="0" smtClean="0"/>
              <a:t>Picture Position</a:t>
            </a:r>
            <a:r>
              <a:rPr lang="en-US" sz="1200" b="0" baseline="0" dirty="0" smtClean="0"/>
              <a:t>, adjust the </a:t>
            </a:r>
            <a:r>
              <a:rPr lang="en-US" sz="1200" b="1" baseline="0" dirty="0" smtClean="0"/>
              <a:t>Offset X </a:t>
            </a:r>
            <a:r>
              <a:rPr lang="en-US" sz="1200" b="0" baseline="0" dirty="0" smtClean="0"/>
              <a:t>and </a:t>
            </a:r>
            <a:r>
              <a:rPr lang="en-US" sz="1200" b="1" baseline="0" dirty="0" smtClean="0"/>
              <a:t>Offset Y</a:t>
            </a:r>
            <a:r>
              <a:rPr lang="en-US" sz="1200" b="0" baseline="0" dirty="0" smtClean="0"/>
              <a:t> settings to align the content of the two images so that they appear continuous.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Also in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 dialog box, click </a:t>
            </a:r>
            <a:r>
              <a:rPr lang="en-US" sz="1200" b="1" baseline="0" dirty="0" smtClean="0"/>
              <a:t>Picture Corrections</a:t>
            </a:r>
            <a:r>
              <a:rPr lang="en-US" sz="1200" b="0" baseline="0" dirty="0" smtClean="0"/>
              <a:t> in the left pane, and in the </a:t>
            </a:r>
            <a:r>
              <a:rPr lang="en-US" sz="1200" b="1" baseline="0" dirty="0" smtClean="0"/>
              <a:t>Picture Corrections</a:t>
            </a:r>
            <a:r>
              <a:rPr lang="en-US" sz="1200" b="0" baseline="0" dirty="0" smtClean="0"/>
              <a:t> pane, under </a:t>
            </a:r>
            <a:r>
              <a:rPr lang="en-US" sz="1200" b="1" baseline="0" dirty="0" smtClean="0"/>
              <a:t>Brightness and Contrast</a:t>
            </a:r>
            <a:r>
              <a:rPr lang="en-US" sz="1200" b="0" baseline="0" dirty="0" smtClean="0"/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Brightness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70%</a:t>
            </a:r>
            <a:r>
              <a:rPr lang="en-US" sz="1200" b="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Contrast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-70%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smaller picture. On the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to Slide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Bottom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 and hold CTRL, and then select both pictures. On the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Selected Objects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Center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“heading” text</a:t>
            </a:r>
            <a:r>
              <a:rPr lang="en-US" sz="1200" baseline="0" dirty="0" smtClean="0"/>
              <a:t> box.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Entrance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Delay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“heading” text</a:t>
            </a:r>
            <a:r>
              <a:rPr lang="en-US" sz="1200" baseline="0" dirty="0" smtClean="0"/>
              <a:t> box.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 Paths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Lines.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Reverse Path Direction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slide, select the motion</a:t>
            </a:r>
            <a:r>
              <a:rPr lang="en-US" sz="1200" baseline="0" dirty="0" smtClean="0"/>
              <a:t> path for the “heading” text box</a:t>
            </a:r>
            <a:r>
              <a:rPr lang="en-US" sz="1200" dirty="0" smtClean="0"/>
              <a:t>,</a:t>
            </a:r>
            <a:r>
              <a:rPr lang="en-US" sz="1200" baseline="0" dirty="0" smtClean="0"/>
              <a:t> </a:t>
            </a:r>
            <a:r>
              <a:rPr lang="en-US" sz="1200" dirty="0" smtClean="0"/>
              <a:t>point</a:t>
            </a:r>
            <a:r>
              <a:rPr lang="en-US" sz="1200" baseline="0" dirty="0" smtClean="0"/>
              <a:t> to the starting point (green arrow) of the motion path until the cursor becomes a two-headed arrow. P</a:t>
            </a:r>
            <a:r>
              <a:rPr lang="en-US" sz="1200" i="0" dirty="0" smtClean="0"/>
              <a:t>ress and hold SHIFT,</a:t>
            </a:r>
            <a:r>
              <a:rPr lang="en-US" sz="1200" i="0" baseline="0" dirty="0" smtClean="0"/>
              <a:t> and then </a:t>
            </a:r>
            <a:r>
              <a:rPr lang="en-US" sz="1200" dirty="0" smtClean="0"/>
              <a:t>drag the starting point</a:t>
            </a:r>
            <a:r>
              <a:rPr lang="en-US" sz="1200" baseline="0" dirty="0" smtClean="0"/>
              <a:t> </a:t>
            </a:r>
            <a:r>
              <a:rPr lang="en-US" sz="1200" i="0" baseline="0" dirty="0" smtClean="0"/>
              <a:t>about 1.5”</a:t>
            </a:r>
            <a:r>
              <a:rPr lang="en-US" sz="1200" baseline="0" dirty="0" smtClean="0"/>
              <a:t> off the left edge of the slide. (</a:t>
            </a:r>
            <a:r>
              <a:rPr lang="en-US" sz="1200" b="1" baseline="0" dirty="0" smtClean="0"/>
              <a:t>Note:</a:t>
            </a:r>
            <a:r>
              <a:rPr lang="en-US" sz="1200" baseline="0" dirty="0" smtClean="0"/>
              <a:t> If your lines of text are longer than in the example above, you may need to further increase the length of the motion path. )</a:t>
            </a:r>
            <a:r>
              <a:rPr lang="en-US" sz="1200" dirty="0" smtClean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second text box. 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“heading” text</a:t>
            </a:r>
            <a:r>
              <a:rPr lang="en-US" sz="1200" baseline="0" dirty="0" smtClean="0"/>
              <a:t> box.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Entrance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Additional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Effect Options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 launcher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Animate text </a:t>
            </a:r>
            <a:r>
              <a:rPr lang="en-US" sz="1200" baseline="0" dirty="0" smtClean="0"/>
              <a:t>list, select </a:t>
            </a:r>
            <a:r>
              <a:rPr lang="en-US" sz="1200" b="1" baseline="0" dirty="0" smtClean="0"/>
              <a:t>By Letter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% delay between letters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5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Duration </a:t>
            </a:r>
            <a:r>
              <a:rPr lang="en-US" sz="1200" baseline="0" dirty="0" smtClean="0"/>
              <a:t>list, select </a:t>
            </a:r>
            <a:r>
              <a:rPr lang="en-US" sz="1200" b="1" baseline="0" dirty="0" smtClean="0"/>
              <a:t>0.5 seconds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Very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Fast)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Group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By 1</a:t>
            </a:r>
            <a:r>
              <a:rPr lang="en-US" sz="1200" b="1" baseline="30000" dirty="0" smtClean="0"/>
              <a:t>st</a:t>
            </a:r>
            <a:r>
              <a:rPr lang="en-US" sz="1200" b="1" baseline="0" dirty="0" smtClean="0"/>
              <a:t> Level Paragraphs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</a:t>
            </a:r>
            <a:r>
              <a:rPr lang="en-US" sz="1200" baseline="0" dirty="0" smtClean="0"/>
              <a:t> reproduce the background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 Styles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three stops appear in the slider.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row, first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row, first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232</a:t>
            </a:r>
            <a:r>
              <a:rPr lang="en-US" sz="1200" dirty="0" smtClean="0"/>
              <a:t>, Green: </a:t>
            </a:r>
            <a:r>
              <a:rPr lang="en-US" sz="1200" b="1" dirty="0" smtClean="0"/>
              <a:t>227</a:t>
            </a:r>
            <a:r>
              <a:rPr lang="en-US" sz="1200" dirty="0" smtClean="0"/>
              <a:t>, and Blue: </a:t>
            </a:r>
            <a:r>
              <a:rPr lang="en-US" sz="1200" b="1" dirty="0" smtClean="0"/>
              <a:t>216</a:t>
            </a:r>
            <a:r>
              <a:rPr lang="en-US" sz="1200" dirty="0" smtClean="0"/>
              <a:t>.</a:t>
            </a:r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6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2691115301_f3b8699d5a_b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 b="-1457"/>
          <a:stretch>
            <a:fillRect/>
          </a:stretch>
        </p:blipFill>
        <p:spPr>
          <a:xfrm>
            <a:off x="914400" y="4645742"/>
            <a:ext cx="2386584" cy="2235094"/>
          </a:xfrm>
          <a:prstGeom prst="rect">
            <a:avLst/>
          </a:prstGeom>
          <a:ln>
            <a:noFill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4267200" y="1066800"/>
            <a:ext cx="4419600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800" b="1" dirty="0" smtClean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Case Studies</a:t>
            </a:r>
            <a:endParaRPr lang="en-US" sz="3800" b="1" dirty="0">
              <a:solidFill>
                <a:srgbClr val="F79646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512125"/>
            <a:ext cx="8686800" cy="28956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3" name="Picture 22" descr="2691115301_f3b8699d5a_b.jpg"/>
          <p:cNvPicPr>
            <a:picLocks noChangeAspect="1"/>
          </p:cNvPicPr>
          <p:nvPr/>
        </p:nvPicPr>
        <p:blipFill>
          <a:blip r:embed="rId4" cstate="print">
            <a:lum bright="5000" contrast="5000"/>
          </a:blip>
          <a:srcRect/>
          <a:stretch>
            <a:fillRect/>
          </a:stretch>
        </p:blipFill>
        <p:spPr>
          <a:xfrm>
            <a:off x="914400" y="0"/>
            <a:ext cx="2390503" cy="4648200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</a:effectLst>
        </p:spPr>
      </p:pic>
      <p:sp>
        <p:nvSpPr>
          <p:cNvPr id="25" name="TextBox 24"/>
          <p:cNvSpPr txBox="1"/>
          <p:nvPr/>
        </p:nvSpPr>
        <p:spPr>
          <a:xfrm>
            <a:off x="4267200" y="2197925"/>
            <a:ext cx="4038600" cy="21852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white"/>
                </a:solidFill>
                <a:cs typeface="Arial" pitchFamily="34" charset="0"/>
              </a:rPr>
              <a:t>When do you use them?</a:t>
            </a:r>
          </a:p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white"/>
                </a:solidFill>
                <a:cs typeface="Arial" pitchFamily="34" charset="0"/>
              </a:rPr>
              <a:t>How do you design them?</a:t>
            </a:r>
          </a:p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white"/>
                </a:solidFill>
                <a:cs typeface="Arial" pitchFamily="34" charset="0"/>
              </a:rPr>
              <a:t>Types of Case Study</a:t>
            </a:r>
          </a:p>
          <a:p>
            <a:pPr>
              <a:spcAft>
                <a:spcPts val="1200"/>
              </a:spcAft>
            </a:pPr>
            <a:r>
              <a:rPr lang="en-US" sz="2800" dirty="0" err="1" smtClean="0">
                <a:solidFill>
                  <a:prstClr val="white"/>
                </a:solidFill>
                <a:cs typeface="Arial" pitchFamily="34" charset="0"/>
              </a:rPr>
              <a:t>Vaidity</a:t>
            </a:r>
            <a:r>
              <a:rPr lang="en-US" sz="2800" dirty="0" smtClean="0">
                <a:solidFill>
                  <a:prstClr val="white"/>
                </a:solidFill>
                <a:cs typeface="Arial" pitchFamily="34" charset="0"/>
              </a:rPr>
              <a:t> and Reliability</a:t>
            </a:r>
            <a:endParaRPr lang="en-US" sz="2800" dirty="0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5782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38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When do you use case studies?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When do you use surveys? Narrow issue in large population.</a:t>
            </a:r>
          </a:p>
          <a:p>
            <a:r>
              <a:rPr lang="en-US" dirty="0" smtClean="0"/>
              <a:t>The opposite is a focus on the breadth of dynamics in a single setting. </a:t>
            </a:r>
          </a:p>
          <a:p>
            <a:endParaRPr lang="en-US" dirty="0"/>
          </a:p>
          <a:p>
            <a:r>
              <a:rPr lang="en-US" dirty="0" smtClean="0"/>
              <a:t>Thick truth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78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Multiple sources of data collection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Archives, </a:t>
            </a:r>
          </a:p>
          <a:p>
            <a:r>
              <a:rPr lang="en-US" dirty="0" smtClean="0"/>
              <a:t>Interviews</a:t>
            </a:r>
          </a:p>
          <a:p>
            <a:r>
              <a:rPr lang="en-US" dirty="0" smtClean="0"/>
              <a:t>Surveys</a:t>
            </a:r>
          </a:p>
          <a:p>
            <a:r>
              <a:rPr lang="en-US" dirty="0" smtClean="0"/>
              <a:t>Participant observation</a:t>
            </a:r>
          </a:p>
          <a:p>
            <a:r>
              <a:rPr lang="en-US" dirty="0" smtClean="0"/>
              <a:t>Some quantitative elements ,usually qualitative.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61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 Causal Relationships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R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Context</a:t>
            </a:r>
          </a:p>
          <a:p>
            <a:r>
              <a:rPr lang="en-US" dirty="0" smtClean="0"/>
              <a:t>The how and the Why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3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Overwhelmed? Too many variables?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Prior analysis of a theoretical position and focus helps direct the research, limiting its range, yet still allowing for exploration of the unusual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448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 simple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 like a survey.</a:t>
            </a:r>
          </a:p>
          <a:p>
            <a:r>
              <a:rPr lang="en-US" dirty="0" smtClean="0"/>
              <a:t>No standardized technique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4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Problematic</a:t>
            </a:r>
          </a:p>
          <a:p>
            <a:r>
              <a:rPr lang="en-US" dirty="0" smtClean="0"/>
              <a:t>May need multiple cases of the same phenomena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53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Exploratory or </a:t>
            </a:r>
            <a:r>
              <a:rPr lang="en-US" dirty="0" err="1" smtClean="0"/>
              <a:t>comfimatory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Are you trying to figure out what issues need exploring – initial 1-3 cases.</a:t>
            </a:r>
          </a:p>
          <a:p>
            <a:r>
              <a:rPr lang="en-US" dirty="0" smtClean="0"/>
              <a:t>OR do you have a theory and want to verify it – multiple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328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77000" cy="25146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 a theoretical stance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cases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 and pilot </a:t>
            </a:r>
            <a:r>
              <a:rPr lang="en-US" dirty="0" err="1" smtClean="0"/>
              <a:t>intial</a:t>
            </a:r>
            <a:r>
              <a:rPr lang="en-US" dirty="0" smtClean="0"/>
              <a:t> research tools and procedures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Conduct a case study or multiple studies.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for converging evidence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Categorise</a:t>
            </a:r>
            <a:r>
              <a:rPr lang="en-US" dirty="0" smtClean="0"/>
              <a:t> in some kind of database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Condense findings for each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cross-case conclusions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the report from the condensed findings.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66511"/>
      </p:ext>
    </p:extLst>
  </p:cSld>
  <p:clrMapOvr>
    <a:masterClrMapping/>
  </p:clrMapOvr>
</p:sld>
</file>

<file path=ppt/theme/theme1.xml><?xml version="1.0" encoding="utf-8"?>
<a:theme xmlns:a="http://schemas.openxmlformats.org/drawingml/2006/main" name="TM018814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APDescription xmlns="4873beb7-5857-4685-be1f-d57550cc96cc" xsi:nil="true"/>
    <AssetExpire xmlns="4873beb7-5857-4685-be1f-d57550cc96cc">2029-05-12T07:00:00+00:00</AssetExpire>
    <IntlLangReviewDate xmlns="4873beb7-5857-4685-be1f-d57550cc96cc">2010-05-28T00:21:00+00:00</IntlLangReviewDate>
    <TPFriendlyName xmlns="4873beb7-5857-4685-be1f-d57550cc96cc" xsi:nil="true"/>
    <IntlLangReview xmlns="4873beb7-5857-4685-be1f-d57550cc96cc" xsi:nil="true"/>
    <PolicheckWords xmlns="4873beb7-5857-4685-be1f-d57550cc96cc" xsi:nil="true"/>
    <SubmitterId xmlns="4873beb7-5857-4685-be1f-d57550cc96cc" xsi:nil="true"/>
    <AcquiredFrom xmlns="4873beb7-5857-4685-be1f-d57550cc96cc">Community</AcquiredFrom>
    <EditorialStatus xmlns="4873beb7-5857-4685-be1f-d57550cc96cc" xsi:nil="true"/>
    <Markets xmlns="4873beb7-5857-4685-be1f-d57550cc96cc"/>
    <OriginAsset xmlns="4873beb7-5857-4685-be1f-d57550cc96cc" xsi:nil="true"/>
    <AssetStart xmlns="4873beb7-5857-4685-be1f-d57550cc96cc">2010-05-28T00:18:00+00:00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918062</Value>
      <Value>1313608</Value>
    </PublishStatusLookup>
    <APAuthor xmlns="4873beb7-5857-4685-be1f-d57550cc96cc">
      <UserInfo>
        <DisplayName>REDMOND\v-luannv</DisplayName>
        <AccountId>92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true</OutputCachingOn>
    <TemplateStatus xmlns="4873beb7-5857-4685-be1f-d57550cc96cc" xsi:nil="true"/>
    <IsSearchable xmlns="4873beb7-5857-4685-be1f-d57550cc96cc">true</IsSearchable>
    <ContentItem xmlns="4873beb7-5857-4685-be1f-d57550cc96cc" xsi:nil="true"/>
    <HandoffToMSDN xmlns="4873beb7-5857-4685-be1f-d57550cc96cc">2010-05-28T00:21:00+00:00</HandoffToMSDN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>2010-05-28T00:21:00+00:00</LastModifiedDateTime>
    <LastPublishResultLookup xmlns="4873beb7-5857-4685-be1f-d57550cc96cc" xsi:nil="true"/>
    <LegacyData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false</PrimaryImageGen>
    <PlannedPubDate xmlns="4873beb7-5857-4685-be1f-d57550cc96cc">2010-05-28T00:21:00+00:00</PlannedPubDate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TPLaunchHelpLinkType xmlns="4873beb7-5857-4685-be1f-d57550cc96cc">Template</TPLaunchHelpLinkType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Provider xmlns="4873beb7-5857-4685-be1f-d57550cc96cc" xsi:nil="true"/>
    <UACurrentWords xmlns="4873beb7-5857-4685-be1f-d57550cc96cc" xsi:nil="true"/>
    <AssetId xmlns="4873beb7-5857-4685-be1f-d57550cc96cc">TP101881409</AssetId>
    <TPClientViewer xmlns="4873beb7-5857-4685-be1f-d57550cc96cc" xsi:nil="true"/>
    <DSATActionTaken xmlns="4873beb7-5857-4685-be1f-d57550cc96cc">Best Bets</DSATActionTaken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</PublishTargets>
    <ApprovalLog xmlns="4873beb7-5857-4685-be1f-d57550cc96cc" xsi:nil="true"/>
    <BugNumber xmlns="4873beb7-5857-4685-be1f-d57550cc96cc" xsi:nil="true"/>
    <CrawlForDependencies xmlns="4873beb7-5857-4685-be1f-d57550cc96cc">false</CrawlForDependencies>
    <LastHandOff xmlns="4873beb7-5857-4685-be1f-d57550cc96cc" xsi:nil="true"/>
    <Milestone xmlns="4873beb7-5857-4685-be1f-d57550cc96cc" xsi:nil="true"/>
    <UANotes xmlns="4873beb7-5857-4685-be1f-d57550cc96cc" xsi:nil="true"/>
    <BlockPublish xmlns="4873beb7-5857-4685-be1f-d57550cc96cc" xsi:nil="true"/>
    <CampaignTagsTaxHTField0 xmlns="4873beb7-5857-4685-be1f-d57550cc96cc">
      <Terms xmlns="http://schemas.microsoft.com/office/infopath/2007/PartnerControls"/>
    </CampaignTagsTaxHTField0>
    <LocLastLocAttemptVersionLookup xmlns="4873beb7-5857-4685-be1f-d57550cc96cc">24749</LocLastLocAttemptVersionLookup>
    <LocLastLocAttemptVersionTypeLookup xmlns="4873beb7-5857-4685-be1f-d57550cc96cc" xsi:nil="true"/>
    <LocOverallPreviewStatusLookup xmlns="4873beb7-5857-4685-be1f-d57550cc96cc" xsi:nil="true"/>
    <LocOverallPublishStatusLookup xmlns="4873beb7-5857-4685-be1f-d57550cc96cc" xsi:nil="true"/>
    <TaxCatchAll xmlns="4873beb7-5857-4685-be1f-d57550cc96cc"/>
    <LocNewPublishedVersionLookup xmlns="4873beb7-5857-4685-be1f-d57550cc96cc" xsi:nil="true"/>
    <LocPublishedDependentAssetsLookup xmlns="4873beb7-5857-4685-be1f-d57550cc96cc" xsi:nil="true"/>
    <LocComments xmlns="4873beb7-5857-4685-be1f-d57550cc96cc" xsi:nil="true"/>
    <LocProcessedForMarketsLookup xmlns="4873beb7-5857-4685-be1f-d57550cc96cc" xsi:nil="true"/>
    <LocRecommendedHandoff xmlns="4873beb7-5857-4685-be1f-d57550cc96cc" xsi:nil="true"/>
    <LocManualTestRequired xmlns="4873beb7-5857-4685-be1f-d57550cc96cc" xsi:nil="true"/>
    <LocProcessedForHandoffsLookup xmlns="4873beb7-5857-4685-be1f-d57550cc96cc" xsi:nil="true"/>
    <LocOverallHandbackStatusLookup xmlns="4873beb7-5857-4685-be1f-d57550cc96cc" xsi:nil="true"/>
    <LocalizationTagsTaxHTField0 xmlns="4873beb7-5857-4685-be1f-d57550cc96cc">
      <Terms xmlns="http://schemas.microsoft.com/office/infopath/2007/PartnerControls"/>
    </LocalizationTagsTaxHTField0>
    <FeatureTagsTaxHTField0 xmlns="4873beb7-5857-4685-be1f-d57550cc96cc">
      <Terms xmlns="http://schemas.microsoft.com/office/infopath/2007/PartnerControls"/>
    </FeatureTagsTaxHTField0>
    <LocOverallLocStatusLookup xmlns="4873beb7-5857-4685-be1f-d57550cc96cc" xsi:nil="true"/>
    <LocPublishedLinkedAssetsLookup xmlns="4873beb7-5857-4685-be1f-d57550cc96cc" xsi:nil="true"/>
    <InternalTagsTaxHTField0 xmlns="4873beb7-5857-4685-be1f-d57550cc96cc">
      <Terms xmlns="http://schemas.microsoft.com/office/infopath/2007/PartnerControls"/>
    </InternalTagsTaxHTField0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84E55695-7C8E-4D9F-A89A-696CB4BA17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CFF468-0091-4D9C-8AAE-6B71FFFD25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446881-98C9-42F4-A0B7-DC0523DCD08D}">
  <ds:schemaRefs>
    <ds:schemaRef ds:uri="http://schemas.microsoft.com/office/2006/metadata/properties"/>
    <ds:schemaRef ds:uri="4873beb7-5857-4685-be1f-d57550cc96cc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TM01881414</Template>
  <TotalTime>1605</TotalTime>
  <Words>2401</Words>
  <Application>Microsoft Macintosh PowerPoint</Application>
  <PresentationFormat>On-screen Show (4:3)</PresentationFormat>
  <Paragraphs>156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TM01881414</vt:lpstr>
      <vt:lpstr>PowerPoint Presentation</vt:lpstr>
      <vt:lpstr>When do you use case studies?</vt:lpstr>
      <vt:lpstr>Multiple sources of data collection</vt:lpstr>
      <vt:lpstr>Finding Causal Relationships</vt:lpstr>
      <vt:lpstr>Overwhelmed? Too many variables? </vt:lpstr>
      <vt:lpstr>Not simple</vt:lpstr>
      <vt:lpstr>Reliability</vt:lpstr>
      <vt:lpstr>Exploratory or comfimatory</vt:lpstr>
      <vt:lpstr>Steps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TEXT_PIC</dc:title>
  <dc:creator>Eric Schmidt</dc:creator>
  <cp:lastModifiedBy>Viv Grigg</cp:lastModifiedBy>
  <cp:revision>61</cp:revision>
  <dcterms:created xsi:type="dcterms:W3CDTF">2008-11-18T22:30:07Z</dcterms:created>
  <dcterms:modified xsi:type="dcterms:W3CDTF">2015-03-17T01:57:51Z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Scrubbed &amp; tested?">
    <vt:lpwstr>0</vt:lpwstr>
  </property>
  <property fmtid="{D5CDD505-2E9C-101B-9397-08002B2CF9AE}" pid="4" name="Effects types">
    <vt:lpwstr/>
  </property>
  <property fmtid="{D5CDD505-2E9C-101B-9397-08002B2CF9AE}" pid="5" name="Notes0">
    <vt:lpwstr/>
  </property>
  <property fmtid="{D5CDD505-2E9C-101B-9397-08002B2CF9AE}" pid="6" name="Presentation">
    <vt:lpwstr>TEXT_PIC</vt:lpwstr>
  </property>
  <property fmtid="{D5CDD505-2E9C-101B-9397-08002B2CF9AE}" pid="7" name="SlideDescription">
    <vt:lpwstr/>
  </property>
</Properties>
</file>