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Paulo </a:t>
            </a:r>
            <a:r>
              <a:rPr lang="en-US" sz="6000" dirty="0" err="1" smtClean="0"/>
              <a:t>freire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Glance at his Pedagogy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53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pic>
        <p:nvPicPr>
          <p:cNvPr id="5" name="Content Placeholder 4" descr="paulo-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87" r="-208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/>
            <a:r>
              <a:rPr lang="en-US" dirty="0" smtClean="0"/>
              <a:t>-b. 1921 in </a:t>
            </a:r>
            <a:r>
              <a:rPr lang="en-US" dirty="0" err="1" smtClean="0"/>
              <a:t>Pernabucco</a:t>
            </a:r>
            <a:r>
              <a:rPr lang="en-US" dirty="0" smtClean="0"/>
              <a:t>, Brazil</a:t>
            </a:r>
          </a:p>
          <a:p>
            <a:pPr algn="l"/>
            <a:r>
              <a:rPr lang="en-US" dirty="0" smtClean="0"/>
              <a:t>-middle-class family </a:t>
            </a:r>
            <a:r>
              <a:rPr lang="en-US" dirty="0" smtClean="0">
                <a:sym typeface="Wingdings"/>
              </a:rPr>
              <a:t> poor family</a:t>
            </a:r>
          </a:p>
          <a:p>
            <a:pPr algn="l"/>
            <a:r>
              <a:rPr lang="en-US" dirty="0" smtClean="0">
                <a:sym typeface="Wingdings"/>
              </a:rPr>
              <a:t>-law school</a:t>
            </a:r>
          </a:p>
          <a:p>
            <a:pPr algn="l"/>
            <a:r>
              <a:rPr lang="en-US" dirty="0" smtClean="0"/>
              <a:t>-teacher</a:t>
            </a:r>
            <a:r>
              <a:rPr lang="en-US" dirty="0" smtClean="0">
                <a:sym typeface="Wingdings"/>
              </a:rPr>
              <a:t> social services</a:t>
            </a:r>
          </a:p>
          <a:p>
            <a:pPr algn="l"/>
            <a:r>
              <a:rPr lang="en-US" dirty="0" smtClean="0">
                <a:sym typeface="Wingdings"/>
              </a:rPr>
              <a:t>-300 farmers literate after 45 days</a:t>
            </a:r>
          </a:p>
          <a:p>
            <a:pPr algn="l"/>
            <a:r>
              <a:rPr lang="en-US" dirty="0" smtClean="0">
                <a:sym typeface="Wingdings"/>
              </a:rPr>
              <a:t>-exiled to Bolivia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d. 1997 in Sao Paulo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5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Friere’s</a:t>
            </a:r>
            <a:r>
              <a:rPr lang="en-US" dirty="0"/>
              <a:t> </a:t>
            </a:r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Pedagogy of the Oppressed </a:t>
            </a:r>
          </a:p>
          <a:p>
            <a:pPr marL="0" indent="0">
              <a:buNone/>
            </a:pPr>
            <a:r>
              <a:rPr lang="en-US" dirty="0" smtClean="0"/>
              <a:t>(1968)</a:t>
            </a:r>
          </a:p>
          <a:p>
            <a:endParaRPr lang="en-US" dirty="0" smtClean="0"/>
          </a:p>
        </p:txBody>
      </p:sp>
      <p:pic>
        <p:nvPicPr>
          <p:cNvPr id="4" name="Picture 3" descr="pedagogia.jpg"/>
          <p:cNvPicPr>
            <a:picLocks noChangeAspect="1"/>
          </p:cNvPicPr>
          <p:nvPr/>
        </p:nvPicPr>
        <p:blipFill>
          <a:blip r:embed="rId2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397" y="800245"/>
            <a:ext cx="4196554" cy="582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5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Oppressed – the elite: “</a:t>
            </a:r>
            <a:r>
              <a:rPr lang="en-US" dirty="0" err="1" smtClean="0"/>
              <a:t>necrophillious</a:t>
            </a:r>
            <a:r>
              <a:rPr lang="en-US" dirty="0" smtClean="0"/>
              <a:t>,” objectifying, mechanizing, attempting to preserve the status quo </a:t>
            </a:r>
          </a:p>
          <a:p>
            <a:r>
              <a:rPr lang="en-US" dirty="0" smtClean="0"/>
              <a:t>Oppressor – the proletariat, held back and held down by external situations devised by elites</a:t>
            </a:r>
          </a:p>
          <a:p>
            <a:r>
              <a:rPr lang="en-US" dirty="0" smtClean="0"/>
              <a:t>Critical consciousness – awareness of one’s situation</a:t>
            </a:r>
          </a:p>
          <a:p>
            <a:r>
              <a:rPr lang="en-US" dirty="0" smtClean="0"/>
              <a:t>Banking Education – traditional education, oppressive</a:t>
            </a:r>
          </a:p>
          <a:p>
            <a:r>
              <a:rPr lang="en-US" dirty="0" smtClean="0"/>
              <a:t>Problem-posing Education –  conversation about problems beginning with local knowledge, thought-action cycle </a:t>
            </a:r>
          </a:p>
          <a:p>
            <a:r>
              <a:rPr lang="en-US" dirty="0" smtClean="0"/>
              <a:t>Partnership – egalitarian relationship </a:t>
            </a:r>
            <a:r>
              <a:rPr lang="en-US" dirty="0" err="1" smtClean="0"/>
              <a:t>bt</a:t>
            </a:r>
            <a:r>
              <a:rPr lang="en-US" dirty="0" smtClean="0"/>
              <a:t> teacher and student; mutually learning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35" y="1580967"/>
            <a:ext cx="8838871" cy="5156989"/>
          </a:xfrm>
        </p:spPr>
        <p:txBody>
          <a:bodyPr/>
          <a:lstStyle/>
          <a:p>
            <a:r>
              <a:rPr lang="en-US" dirty="0" smtClean="0"/>
              <a:t>Education as Liberation and Reclamation of Humanity</a:t>
            </a:r>
          </a:p>
          <a:p>
            <a:r>
              <a:rPr lang="en-US" dirty="0" smtClean="0"/>
              <a:t>Liberation from oppression </a:t>
            </a:r>
          </a:p>
          <a:p>
            <a:r>
              <a:rPr lang="en-US" dirty="0" smtClean="0"/>
              <a:t>Liberation begun through awakening “critical consciousness”</a:t>
            </a:r>
          </a:p>
          <a:p>
            <a:r>
              <a:rPr lang="en-US" dirty="0" smtClean="0"/>
              <a:t>Teacher does not ‘teach’ but facilitates a reciprocal pattern of thought and action (theory and praxis) through dialogue</a:t>
            </a:r>
          </a:p>
          <a:p>
            <a:r>
              <a:rPr lang="en-US" dirty="0" smtClean="0"/>
              <a:t>With critical consciousness gained, communities ideally organize themselves, armed with an understanding of who they who, why their oppressed, and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87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4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957</TotalTime>
  <Words>204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Paulo freire</vt:lpstr>
      <vt:lpstr>BIO</vt:lpstr>
      <vt:lpstr>Friere’s vision</vt:lpstr>
      <vt:lpstr>Key terms</vt:lpstr>
      <vt:lpstr>Main ideas</vt:lpstr>
      <vt:lpstr>fin</vt:lpstr>
    </vt:vector>
  </TitlesOfParts>
  <Company>Palm Beach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Paulo freire</dc:title>
  <dc:creator>Peter Copan</dc:creator>
  <cp:lastModifiedBy>Peter Copan</cp:lastModifiedBy>
  <cp:revision>9</cp:revision>
  <dcterms:created xsi:type="dcterms:W3CDTF">2016-01-25T11:23:04Z</dcterms:created>
  <dcterms:modified xsi:type="dcterms:W3CDTF">2016-01-26T03:20:42Z</dcterms:modified>
</cp:coreProperties>
</file>