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18" r:id="rId3"/>
    <p:sldId id="381" r:id="rId4"/>
    <p:sldId id="3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Constructivism</a:t>
          </a: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/>
        <a:lstStyle/>
        <a:p>
          <a:pPr algn="l"/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Freire: </a:t>
          </a:r>
          <a:r>
            <a:rPr lang="en-US" sz="2200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200" b="1" dirty="0" err="1">
              <a:solidFill>
                <a:schemeClr val="tx1"/>
              </a:solidFill>
              <a:latin typeface="Corbel" pitchFamily="34" charset="0"/>
            </a:rPr>
            <a:t>conscientization</a:t>
          </a:r>
          <a:r>
            <a:rPr lang="en-US" sz="2200" dirty="0">
              <a:solidFill>
                <a:schemeClr val="tx1"/>
              </a:solidFill>
              <a:latin typeface="Corbel" pitchFamily="34" charset="0"/>
            </a:rPr>
            <a:t>: education as a vehicle of the poor engaging oppression</a:t>
          </a:r>
        </a:p>
        <a:p>
          <a:pPr algn="l"/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Lev </a:t>
          </a:r>
          <a:r>
            <a:rPr lang="en-US" sz="2200" b="1" dirty="0" err="1">
              <a:solidFill>
                <a:schemeClr val="tx1"/>
              </a:solidFill>
              <a:latin typeface="Corbel" pitchFamily="34" charset="0"/>
            </a:rPr>
            <a:t>Vigotsky</a:t>
          </a:r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 (social </a:t>
          </a:r>
          <a:r>
            <a:rPr lang="en-US" sz="2200" b="1" dirty="0" err="1">
              <a:solidFill>
                <a:schemeClr val="tx1"/>
              </a:solidFill>
              <a:latin typeface="Corbel" pitchFamily="34" charset="0"/>
            </a:rPr>
            <a:t>reconstructivism</a:t>
          </a:r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)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/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Derived from Pragmatism </a:t>
          </a:r>
        </a:p>
        <a:p>
          <a:pPr algn="l"/>
          <a:r>
            <a:rPr lang="en-US" sz="2200" dirty="0">
              <a:solidFill>
                <a:schemeClr val="tx1"/>
              </a:solidFill>
              <a:latin typeface="Corbel" pitchFamily="34" charset="0"/>
            </a:rPr>
            <a:t> John Dewey</a:t>
          </a:r>
        </a:p>
        <a:p>
          <a:pPr algn="l"/>
          <a:r>
            <a:rPr lang="en-US" sz="2200" dirty="0">
              <a:solidFill>
                <a:schemeClr val="tx1"/>
              </a:solidFill>
              <a:latin typeface="Corbel" pitchFamily="34" charset="0"/>
            </a:rPr>
            <a:t>Jean Piaget</a:t>
          </a:r>
        </a:p>
        <a:p>
          <a:pPr algn="l"/>
          <a:r>
            <a:rPr lang="en-US" sz="2200" b="1" dirty="0" err="1">
              <a:solidFill>
                <a:schemeClr val="tx1"/>
              </a:solidFill>
              <a:latin typeface="Corbel" pitchFamily="34" charset="0"/>
            </a:rPr>
            <a:t>Deconstructivism</a:t>
          </a:r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 (</a:t>
          </a:r>
          <a:r>
            <a:rPr lang="en-US" sz="2200" b="1" dirty="0" err="1">
              <a:solidFill>
                <a:schemeClr val="tx1"/>
              </a:solidFill>
              <a:latin typeface="Corbel" pitchFamily="34" charset="0"/>
            </a:rPr>
            <a:t>Illich</a:t>
          </a:r>
          <a:r>
            <a:rPr lang="en-US" sz="2200" b="1" dirty="0">
              <a:solidFill>
                <a:schemeClr val="tx1"/>
              </a:solidFill>
              <a:latin typeface="Corbel" pitchFamily="34" charset="0"/>
            </a:rPr>
            <a:t>)</a:t>
          </a:r>
          <a:endParaRPr lang="en-US" sz="2200" dirty="0">
            <a:solidFill>
              <a:schemeClr val="tx1"/>
            </a:solidFill>
            <a:latin typeface="Corbel" pitchFamily="34" charset="0"/>
          </a:endParaRPr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3E2B8B87-6AA0-A14A-96C4-4F24E5E04BE7}">
      <dgm:prSet phldrT="[Text]" custT="1"/>
      <dgm:spPr/>
      <dgm:t>
        <a:bodyPr/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>
              <a:solidFill>
                <a:schemeClr val="tx1"/>
              </a:solidFill>
            </a:rPr>
            <a:t>learners are actively involved in a process of knowledge construction vs. passively receiving information.</a:t>
          </a:r>
          <a:endParaRPr lang="en-US" sz="2200" b="1" dirty="0">
            <a:solidFill>
              <a:schemeClr val="tx1"/>
            </a:solidFill>
            <a:latin typeface="Corbel" pitchFamily="34" charset="0"/>
          </a:endParaRPr>
        </a:p>
      </dgm:t>
    </dgm:pt>
    <dgm:pt modelId="{7E762BAA-B163-1A4A-AEB4-2C39BA48FA9A}" type="parTrans" cxnId="{236641F4-430D-C544-B635-60E88545DB29}">
      <dgm:prSet/>
      <dgm:spPr/>
    </dgm:pt>
    <dgm:pt modelId="{41FAFAF0-EA80-0B49-8B9A-87599C9BE3DF}" type="sibTrans" cxnId="{236641F4-430D-C544-B635-60E88545DB29}">
      <dgm:prSet/>
      <dgm:spPr/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Y="42262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3" custScaleX="109889" custScaleY="99999">
        <dgm:presLayoutVars>
          <dgm:bulletEnabled val="1"/>
        </dgm:presLayoutVars>
      </dgm:prSet>
      <dgm:spPr/>
    </dgm:pt>
    <dgm:pt modelId="{2E2B4276-DB06-4C66-80FF-919CDE10A5FE}" type="pres">
      <dgm:prSet presAssocID="{476E4177-EF8D-419E-AB8A-93E66CC82482}" presName="invisiNode" presStyleLbl="node1" presStyleIdx="0" presStyleCnt="3"/>
      <dgm:spPr/>
    </dgm:pt>
    <dgm:pt modelId="{C43EB61A-2E04-409F-8F87-79F190ED3CE0}" type="pres">
      <dgm:prSet presAssocID="{476E4177-EF8D-419E-AB8A-93E66CC82482}" presName="imagNode" presStyleLbl="fgImgPlace1" presStyleIdx="0" presStyleCnt="3"/>
      <dgm:spPr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1" presStyleCnt="3" custLinFactNeighborX="-5352" custLinFactNeighborY="0">
        <dgm:presLayoutVars>
          <dgm:bulletEnabled val="1"/>
        </dgm:presLayoutVars>
      </dgm:prSet>
      <dgm:spPr/>
    </dgm:pt>
    <dgm:pt modelId="{928528D1-DD5F-4687-9BFE-878C43D23D5D}" type="pres">
      <dgm:prSet presAssocID="{5DF8D196-4D3D-4940-9F32-682169997D7A}" presName="invisiNode" presStyleLbl="node1" presStyleIdx="1" presStyleCnt="3"/>
      <dgm:spPr/>
    </dgm:pt>
    <dgm:pt modelId="{D88C7409-AB93-4FE3-A61D-F51EE8A4B008}" type="pres">
      <dgm:prSet presAssocID="{5DF8D196-4D3D-4940-9F32-682169997D7A}" presName="imagNode" presStyleLbl="fgImgPlace1" presStyleIdx="1" presStyleCnt="3"/>
      <dgm:spPr>
        <a:blipFill dpi="0" rotWithShape="0">
          <a:blip xmlns:r="http://schemas.openxmlformats.org/officeDocument/2006/relationships" r:embed="rId2"/>
          <a:srcRect/>
          <a:tile tx="0" ty="0" sx="60000" sy="60000" flip="none" algn="ctr"/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2" presStyleCnt="3" custScaleX="107865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2" presStyleCnt="3"/>
      <dgm:spPr/>
    </dgm:pt>
    <dgm:pt modelId="{BF646D7A-C7D0-4489-A68F-61F32B7DB0C6}" type="pres">
      <dgm:prSet presAssocID="{5DD0A7D4-5781-4819-AF33-C5CE25A2D297}" presName="imagNode" presStyleLbl="fgImgPlace1" presStyleIdx="2" presStyleCnt="3"/>
      <dgm:spPr>
        <a:blipFill dpi="0" rotWithShape="0">
          <a:blip xmlns:r="http://schemas.openxmlformats.org/officeDocument/2006/relationships" r:embed="rId3"/>
          <a:srcRect/>
          <a:tile tx="0" ty="0" sx="30000" sy="30000" flip="none" algn="ctr"/>
        </a:blipFill>
      </dgm:spPr>
    </dgm:pt>
  </dgm:ptLst>
  <dgm:cxnLst>
    <dgm:cxn modelId="{3ED18919-1ADE-DC4D-AB34-8BFB61BDFA33}" type="presOf" srcId="{3E2B8B87-6AA0-A14A-96C4-4F24E5E04BE7}" destId="{2572025E-E8B8-4F94-94D0-DC22D7F762FB}" srcOrd="0" destOrd="1" presId="urn:microsoft.com/office/officeart/2005/8/layout/pList2#1"/>
    <dgm:cxn modelId="{70F77023-FC20-5045-8DC8-A2DEA5F9AAB6}" type="presOf" srcId="{AA690160-D328-4B69-A035-90D3C82FA0A6}" destId="{9E4DC8AD-1AC7-4E53-B32C-25202AFDB195}" srcOrd="0" destOrd="0" presId="urn:microsoft.com/office/officeart/2005/8/layout/pList2#1"/>
    <dgm:cxn modelId="{A3738F39-DF27-E246-8BF0-F45644DEF165}" type="presOf" srcId="{5DD0A7D4-5781-4819-AF33-C5CE25A2D297}" destId="{E4B0666F-2CF1-4C21-A251-46E6EBFF7C1D}" srcOrd="0" destOrd="0" presId="urn:microsoft.com/office/officeart/2005/8/layout/pList2#1"/>
    <dgm:cxn modelId="{B9B85342-AC50-4E97-8E9E-2FD870B1E881}" srcId="{AA690160-D328-4B69-A035-90D3C82FA0A6}" destId="{5DF8D196-4D3D-4940-9F32-682169997D7A}" srcOrd="1" destOrd="0" parTransId="{51CE1848-AB2A-4E28-8CF5-8442E546E0C5}" sibTransId="{90C1E242-23BD-452C-B222-DCFA2D4DAE3B}"/>
    <dgm:cxn modelId="{7417CC53-98FE-43F4-BF56-8508FB7DA803}" srcId="{AA690160-D328-4B69-A035-90D3C82FA0A6}" destId="{5DD0A7D4-5781-4819-AF33-C5CE25A2D297}" srcOrd="2" destOrd="0" parTransId="{05B7C26E-C389-4346-849B-05526EF2C457}" sibTransId="{FD53903F-8A86-4D24-917A-36748269F973}"/>
    <dgm:cxn modelId="{C03B8C5E-C3EC-2E4F-9F02-7E4E1D26D74A}" type="presOf" srcId="{5DF8D196-4D3D-4940-9F32-682169997D7A}" destId="{87B5BDBA-3C7A-41F1-8C33-F13937A84B36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1F3265B1-83F3-3844-8AD6-90B8A6703808}" type="presOf" srcId="{476E4177-EF8D-419E-AB8A-93E66CC82482}" destId="{2572025E-E8B8-4F94-94D0-DC22D7F762FB}" srcOrd="0" destOrd="0" presId="urn:microsoft.com/office/officeart/2005/8/layout/pList2#1"/>
    <dgm:cxn modelId="{3A6B7FCF-B361-4D42-906C-CF1C834F4922}" type="presOf" srcId="{A91F7A1B-DD1E-4B26-839C-2A5EF0A403AD}" destId="{3DB5F289-A8C3-40D5-8393-8636D9BFFD29}" srcOrd="0" destOrd="0" presId="urn:microsoft.com/office/officeart/2005/8/layout/pList2#1"/>
    <dgm:cxn modelId="{34F663F0-1C57-3749-9E17-5F46D1D593CA}" type="presOf" srcId="{90C1E242-23BD-452C-B222-DCFA2D4DAE3B}" destId="{CA6E58D0-F06D-4082-9183-0F2955E6C631}" srcOrd="0" destOrd="0" presId="urn:microsoft.com/office/officeart/2005/8/layout/pList2#1"/>
    <dgm:cxn modelId="{236641F4-430D-C544-B635-60E88545DB29}" srcId="{476E4177-EF8D-419E-AB8A-93E66CC82482}" destId="{3E2B8B87-6AA0-A14A-96C4-4F24E5E04BE7}" srcOrd="0" destOrd="0" parTransId="{7E762BAA-B163-1A4A-AEB4-2C39BA48FA9A}" sibTransId="{41FAFAF0-EA80-0B49-8B9A-87599C9BE3DF}"/>
    <dgm:cxn modelId="{C508245E-16C5-9E4F-9245-30AD5E4A5EE2}" type="presParOf" srcId="{9E4DC8AD-1AC7-4E53-B32C-25202AFDB195}" destId="{ACBF4AF3-FAB8-444C-81AB-52C89640E279}" srcOrd="0" destOrd="0" presId="urn:microsoft.com/office/officeart/2005/8/layout/pList2#1"/>
    <dgm:cxn modelId="{D9CD9DB0-D602-1043-9E0A-C34B0FD0119B}" type="presParOf" srcId="{9E4DC8AD-1AC7-4E53-B32C-25202AFDB195}" destId="{78248EF9-FFBB-4EB0-94C4-16A1D0A1A170}" srcOrd="1" destOrd="0" presId="urn:microsoft.com/office/officeart/2005/8/layout/pList2#1"/>
    <dgm:cxn modelId="{BF0FCD4F-E0E6-914A-8832-A5F889950846}" type="presParOf" srcId="{78248EF9-FFBB-4EB0-94C4-16A1D0A1A170}" destId="{CC8831C0-DF59-484B-83B2-A708366B3EB6}" srcOrd="0" destOrd="0" presId="urn:microsoft.com/office/officeart/2005/8/layout/pList2#1"/>
    <dgm:cxn modelId="{8611C727-05AE-0C4E-8773-B04B6295D4A7}" type="presParOf" srcId="{CC8831C0-DF59-484B-83B2-A708366B3EB6}" destId="{2572025E-E8B8-4F94-94D0-DC22D7F762FB}" srcOrd="0" destOrd="0" presId="urn:microsoft.com/office/officeart/2005/8/layout/pList2#1"/>
    <dgm:cxn modelId="{0943B481-5D79-7542-B126-88151C405086}" type="presParOf" srcId="{CC8831C0-DF59-484B-83B2-A708366B3EB6}" destId="{2E2B4276-DB06-4C66-80FF-919CDE10A5FE}" srcOrd="1" destOrd="0" presId="urn:microsoft.com/office/officeart/2005/8/layout/pList2#1"/>
    <dgm:cxn modelId="{4166152E-FDB7-BE45-A1EC-59C537D974A7}" type="presParOf" srcId="{CC8831C0-DF59-484B-83B2-A708366B3EB6}" destId="{C43EB61A-2E04-409F-8F87-79F190ED3CE0}" srcOrd="2" destOrd="0" presId="urn:microsoft.com/office/officeart/2005/8/layout/pList2#1"/>
    <dgm:cxn modelId="{1EB47E2E-845C-B04D-A0A4-0F263E6D614A}" type="presParOf" srcId="{78248EF9-FFBB-4EB0-94C4-16A1D0A1A170}" destId="{3DB5F289-A8C3-40D5-8393-8636D9BFFD29}" srcOrd="1" destOrd="0" presId="urn:microsoft.com/office/officeart/2005/8/layout/pList2#1"/>
    <dgm:cxn modelId="{0E70A3F2-493A-D44E-A431-2BC0AFC6B145}" type="presParOf" srcId="{78248EF9-FFBB-4EB0-94C4-16A1D0A1A170}" destId="{CDFA4098-C274-4C84-9513-F0698696D98A}" srcOrd="2" destOrd="0" presId="urn:microsoft.com/office/officeart/2005/8/layout/pList2#1"/>
    <dgm:cxn modelId="{B7703924-3259-B54E-8DFB-9278EAD146EF}" type="presParOf" srcId="{CDFA4098-C274-4C84-9513-F0698696D98A}" destId="{87B5BDBA-3C7A-41F1-8C33-F13937A84B36}" srcOrd="0" destOrd="0" presId="urn:microsoft.com/office/officeart/2005/8/layout/pList2#1"/>
    <dgm:cxn modelId="{FD98F291-6F5C-9342-AAFF-83987572058C}" type="presParOf" srcId="{CDFA4098-C274-4C84-9513-F0698696D98A}" destId="{928528D1-DD5F-4687-9BFE-878C43D23D5D}" srcOrd="1" destOrd="0" presId="urn:microsoft.com/office/officeart/2005/8/layout/pList2#1"/>
    <dgm:cxn modelId="{82BCB45A-D4EF-634E-BE6C-7883E24CE1DA}" type="presParOf" srcId="{CDFA4098-C274-4C84-9513-F0698696D98A}" destId="{D88C7409-AB93-4FE3-A61D-F51EE8A4B008}" srcOrd="2" destOrd="0" presId="urn:microsoft.com/office/officeart/2005/8/layout/pList2#1"/>
    <dgm:cxn modelId="{5D4CC843-D12B-B04A-930F-D447E7A4A02D}" type="presParOf" srcId="{78248EF9-FFBB-4EB0-94C4-16A1D0A1A170}" destId="{CA6E58D0-F06D-4082-9183-0F2955E6C631}" srcOrd="3" destOrd="0" presId="urn:microsoft.com/office/officeart/2005/8/layout/pList2#1"/>
    <dgm:cxn modelId="{8A604867-B677-2648-B8A7-D68387B9804C}" type="presParOf" srcId="{78248EF9-FFBB-4EB0-94C4-16A1D0A1A170}" destId="{0C509E44-86D3-42D8-94FF-9B9788BAB857}" srcOrd="4" destOrd="0" presId="urn:microsoft.com/office/officeart/2005/8/layout/pList2#1"/>
    <dgm:cxn modelId="{3219B34F-D130-284E-AE97-0763A79548CF}" type="presParOf" srcId="{0C509E44-86D3-42D8-94FF-9B9788BAB857}" destId="{E4B0666F-2CF1-4C21-A251-46E6EBFF7C1D}" srcOrd="0" destOrd="0" presId="urn:microsoft.com/office/officeart/2005/8/layout/pList2#1"/>
    <dgm:cxn modelId="{4103E8DA-DCAF-4E45-B1D7-920C3968844F}" type="presParOf" srcId="{0C509E44-86D3-42D8-94FF-9B9788BAB857}" destId="{BBFA0B92-8C45-4EAA-A200-A78384D846A7}" srcOrd="1" destOrd="0" presId="urn:microsoft.com/office/officeart/2005/8/layout/pList2#1"/>
    <dgm:cxn modelId="{E996F204-91AE-D146-B8DA-49A0CAFAB0D1}" type="presParOf" srcId="{0C509E44-86D3-42D8-94FF-9B9788BAB857}" destId="{BF646D7A-C7D0-4489-A68F-61F32B7DB0C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747388"/>
          <a:ext cx="9144000" cy="1094118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402616" y="345193"/>
          <a:ext cx="2543353" cy="189852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tile tx="0" ty="0" sx="40000" sy="40000" flip="none" algn="ct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76860" y="2588918"/>
          <a:ext cx="2794865" cy="316417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Constructivism</a:t>
          </a:r>
        </a:p>
        <a:p>
          <a:pPr marL="228600" lvl="0" indent="-2286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learners are actively involved in a process of knowledge construction vs. passively receiving information.</a:t>
          </a:r>
          <a:endParaRPr lang="en-US" sz="2200" b="1" kern="1200" dirty="0">
            <a:solidFill>
              <a:schemeClr val="tx1"/>
            </a:solidFill>
            <a:latin typeface="Corbel" pitchFamily="34" charset="0"/>
          </a:endParaRPr>
        </a:p>
      </dsp:txBody>
      <dsp:txXfrm rot="10800000">
        <a:off x="362812" y="2588918"/>
        <a:ext cx="2622961" cy="3078221"/>
      </dsp:txXfrm>
    </dsp:sp>
    <dsp:sp modelId="{D88C7409-AB93-4FE3-A61D-F51EE8A4B008}">
      <dsp:nvSpPr>
        <dsp:cNvPr id="0" name=""/>
        <dsp:cNvSpPr/>
      </dsp:nvSpPr>
      <dsp:spPr>
        <a:xfrm>
          <a:off x="3326061" y="345185"/>
          <a:ext cx="2543353" cy="189852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tile tx="0" ty="0" sx="60000" sy="60000" flip="none" algn="ct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3189941" y="2588894"/>
          <a:ext cx="2543353" cy="31642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Derived from Pragmatism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Corbel" pitchFamily="34" charset="0"/>
            </a:rPr>
            <a:t> John Dewey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Corbel" pitchFamily="34" charset="0"/>
            </a:rPr>
            <a:t>Jean Piaget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tx1"/>
              </a:solidFill>
              <a:latin typeface="Corbel" pitchFamily="34" charset="0"/>
            </a:rPr>
            <a:t>Deconstructivism</a:t>
          </a: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 (</a:t>
          </a:r>
          <a:r>
            <a:rPr lang="en-US" sz="2200" b="1" kern="1200" dirty="0" err="1">
              <a:solidFill>
                <a:schemeClr val="tx1"/>
              </a:solidFill>
              <a:latin typeface="Corbel" pitchFamily="34" charset="0"/>
            </a:rPr>
            <a:t>Illich</a:t>
          </a: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)</a:t>
          </a:r>
          <a:endParaRPr lang="en-US" sz="2200" kern="1200" dirty="0">
            <a:solidFill>
              <a:schemeClr val="tx1"/>
            </a:solidFill>
            <a:latin typeface="Corbel" pitchFamily="34" charset="0"/>
          </a:endParaRPr>
        </a:p>
      </dsp:txBody>
      <dsp:txXfrm rot="10800000">
        <a:off x="3268158" y="2588894"/>
        <a:ext cx="2386919" cy="3085988"/>
      </dsp:txXfrm>
    </dsp:sp>
    <dsp:sp modelId="{BF646D7A-C7D0-4489-A68F-61F32B7DB0C6}">
      <dsp:nvSpPr>
        <dsp:cNvPr id="0" name=""/>
        <dsp:cNvSpPr/>
      </dsp:nvSpPr>
      <dsp:spPr>
        <a:xfrm>
          <a:off x="6223768" y="345185"/>
          <a:ext cx="2543353" cy="189852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tile tx="0" ty="0" sx="30000" sy="30000" flip="none" algn="ctr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6123750" y="2588894"/>
          <a:ext cx="2743388" cy="31642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Freire: </a:t>
          </a:r>
          <a:r>
            <a:rPr lang="en-US" sz="2200" kern="1200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Corbel" pitchFamily="34" charset="0"/>
            </a:rPr>
            <a:t>conscientization</a:t>
          </a:r>
          <a:r>
            <a:rPr lang="en-US" sz="2200" kern="1200" dirty="0">
              <a:solidFill>
                <a:schemeClr val="tx1"/>
              </a:solidFill>
              <a:latin typeface="Corbel" pitchFamily="34" charset="0"/>
            </a:rPr>
            <a:t>: education as a vehicle of the poor engaging oppression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Lev </a:t>
          </a:r>
          <a:r>
            <a:rPr lang="en-US" sz="2200" b="1" kern="1200" dirty="0" err="1">
              <a:solidFill>
                <a:schemeClr val="tx1"/>
              </a:solidFill>
              <a:latin typeface="Corbel" pitchFamily="34" charset="0"/>
            </a:rPr>
            <a:t>Vigotsky</a:t>
          </a: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 (social </a:t>
          </a:r>
          <a:r>
            <a:rPr lang="en-US" sz="2200" b="1" kern="1200" dirty="0" err="1">
              <a:solidFill>
                <a:schemeClr val="tx1"/>
              </a:solidFill>
              <a:latin typeface="Corbel" pitchFamily="34" charset="0"/>
            </a:rPr>
            <a:t>reconstructivism</a:t>
          </a:r>
          <a:r>
            <a:rPr lang="en-US" sz="2200" b="1" kern="1200" dirty="0">
              <a:solidFill>
                <a:schemeClr val="tx1"/>
              </a:solidFill>
              <a:latin typeface="Corbel" pitchFamily="34" charset="0"/>
            </a:rPr>
            <a:t>)</a:t>
          </a:r>
        </a:p>
      </dsp:txBody>
      <dsp:txXfrm rot="10800000">
        <a:off x="6208119" y="2588894"/>
        <a:ext cx="2574650" cy="307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BAD46-C0C9-2F43-859F-9B15068C20B4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DC45E-0347-464C-891D-10D305EED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/>
              <a:t>Animated </a:t>
            </a:r>
            <a:r>
              <a:rPr lang="en-US" sz="1400" b="1" baseline="0" dirty="0"/>
              <a:t>picture list with color text tabs</a:t>
            </a:r>
            <a:endParaRPr lang="en-US" sz="1400" b="1" dirty="0"/>
          </a:p>
          <a:p>
            <a:r>
              <a:rPr lang="en-US" sz="1400" dirty="0"/>
              <a:t>(Intermediate)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/>
              <a:t>On the </a:t>
            </a:r>
            <a:r>
              <a:rPr lang="en-US" sz="1200" b="1" dirty="0"/>
              <a:t>Home</a:t>
            </a:r>
            <a:r>
              <a:rPr lang="en-US" sz="1200" b="0" dirty="0"/>
              <a:t> tab, in the </a:t>
            </a:r>
            <a:r>
              <a:rPr lang="en-US" sz="1200" b="1" dirty="0"/>
              <a:t>Slides</a:t>
            </a:r>
            <a:r>
              <a:rPr lang="en-US" sz="1200" b="0" dirty="0"/>
              <a:t> group, click </a:t>
            </a:r>
            <a:r>
              <a:rPr lang="en-US" sz="1200" b="1" dirty="0"/>
              <a:t>Layout</a:t>
            </a:r>
            <a:r>
              <a:rPr lang="en-US" sz="1200" b="0" dirty="0"/>
              <a:t>, and then click</a:t>
            </a:r>
            <a:r>
              <a:rPr lang="en-US" sz="1200" b="0" baseline="0" dirty="0"/>
              <a:t> </a:t>
            </a:r>
            <a:r>
              <a:rPr lang="en-US" sz="1200" b="1" baseline="0" dirty="0"/>
              <a:t>Blank</a:t>
            </a:r>
            <a:r>
              <a:rPr lang="en-US" sz="1200" b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/>
              <a:t>On the </a:t>
            </a:r>
            <a:r>
              <a:rPr lang="en-US" sz="1200" b="1" dirty="0"/>
              <a:t>Insert tab</a:t>
            </a:r>
            <a:r>
              <a:rPr lang="en-US" sz="1200" b="0" dirty="0"/>
              <a:t>, in the </a:t>
            </a:r>
            <a:r>
              <a:rPr lang="en-US" sz="1200" b="1" dirty="0"/>
              <a:t>Illustrations</a:t>
            </a:r>
            <a:r>
              <a:rPr lang="en-US" sz="1200" dirty="0"/>
              <a:t> group, click </a:t>
            </a:r>
            <a:r>
              <a:rPr lang="en-US" sz="1200" b="1" dirty="0"/>
              <a:t>SmartArt</a:t>
            </a:r>
            <a:r>
              <a:rPr lang="en-US" sz="1200" b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Choose a SmartArt Graphic </a:t>
            </a:r>
            <a:r>
              <a:rPr lang="en-US" sz="1200" b="0" baseline="0" dirty="0"/>
              <a:t>dialog box, in the left pane, click </a:t>
            </a:r>
            <a:r>
              <a:rPr lang="en-US" sz="1200" b="1" baseline="0" dirty="0"/>
              <a:t>List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List</a:t>
            </a:r>
            <a:r>
              <a:rPr lang="en-US" sz="1200" b="0" baseline="0" dirty="0"/>
              <a:t> pane, double-click </a:t>
            </a:r>
            <a:r>
              <a:rPr lang="en-US" sz="1200" b="1" baseline="0" dirty="0"/>
              <a:t>Horizontal Picture List </a:t>
            </a:r>
            <a:r>
              <a:rPr lang="en-US" sz="1200" baseline="0" dirty="0"/>
              <a:t>(fifth row, second option from the left) to insert the graphic into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Press and hold CTRL, and select the picture placeholder and text shape (top and bottom shape) in one of the objects. Under </a:t>
            </a:r>
            <a:r>
              <a:rPr lang="en-US" sz="1200" b="1" baseline="0" dirty="0"/>
              <a:t>SmartArt Tools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on the </a:t>
            </a:r>
            <a:r>
              <a:rPr lang="en-US" sz="1200" b="1" baseline="0" dirty="0"/>
              <a:t>Design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Create Graphic </a:t>
            </a:r>
            <a:r>
              <a:rPr lang="en-US" sz="1200" b="0" baseline="0" dirty="0"/>
              <a:t>group, click </a:t>
            </a:r>
            <a:r>
              <a:rPr lang="en-US" sz="1200" b="1" baseline="0" dirty="0"/>
              <a:t>Add Shape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Add Shape After</a:t>
            </a:r>
            <a:r>
              <a:rPr lang="en-US" sz="1200" b="0" baseline="0" dirty="0"/>
              <a:t>. Repeat this process one more time for a total of five picture placeholders and text shapes.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graphic. Under </a:t>
            </a:r>
            <a:r>
              <a:rPr lang="en-US" sz="1200" b="1" baseline="0" dirty="0"/>
              <a:t>SmartArt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click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Height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4.44”</a:t>
            </a:r>
            <a:r>
              <a:rPr lang="en-US" sz="1200" b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Width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9.25”</a:t>
            </a:r>
            <a:r>
              <a:rPr lang="en-US" sz="1200" b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SmartArt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click </a:t>
            </a:r>
            <a:r>
              <a:rPr lang="en-US" sz="1200" b="1" baseline="0" dirty="0"/>
              <a:t>Arrange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Align</a:t>
            </a:r>
            <a:r>
              <a:rPr lang="en-US" sz="1200" b="0" baseline="0" dirty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Click </a:t>
            </a:r>
            <a:r>
              <a:rPr lang="en-US" sz="1200" b="1" baseline="0" dirty="0"/>
              <a:t>Align to Slide</a:t>
            </a:r>
            <a:r>
              <a:rPr lang="en-US" sz="1200" b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Click </a:t>
            </a:r>
            <a:r>
              <a:rPr lang="en-US" sz="1200" b="1" baseline="0" dirty="0"/>
              <a:t>Align Middle</a:t>
            </a:r>
            <a:r>
              <a:rPr lang="en-US" sz="1200" b="0" baseline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Click </a:t>
            </a:r>
            <a:r>
              <a:rPr lang="en-US" sz="1200" b="1" baseline="0" dirty="0"/>
              <a:t>Align Center</a:t>
            </a:r>
            <a:r>
              <a:rPr lang="en-US" sz="1200" b="0" baseline="0" dirty="0"/>
              <a:t>. 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/>
              <a:t>Select</a:t>
            </a:r>
            <a:r>
              <a:rPr lang="en-US" sz="1200" baseline="0" dirty="0"/>
              <a:t> the graphic, and then click one of the arrows on the left border. In the </a:t>
            </a:r>
            <a:r>
              <a:rPr lang="en-US" sz="1200" b="1" baseline="0" dirty="0"/>
              <a:t>Type your text here </a:t>
            </a:r>
            <a:r>
              <a:rPr lang="en-US" sz="1200" baseline="0" dirty="0"/>
              <a:t>dialog box, enter text.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/>
              <a:t>Press and hold </a:t>
            </a:r>
            <a:r>
              <a:rPr lang="en-US" sz="1200" baseline="0" dirty="0"/>
              <a:t>CTRL, and then select all five text boxes in the graphic.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group, </a:t>
            </a:r>
            <a:r>
              <a:rPr lang="en-US" sz="1200" b="0" baseline="0" dirty="0"/>
              <a:t>select </a:t>
            </a:r>
            <a:r>
              <a:rPr lang="en-US" sz="1200" b="1" baseline="0" dirty="0"/>
              <a:t>Corbel </a:t>
            </a:r>
            <a:r>
              <a:rPr lang="en-US" sz="1200" baseline="0" dirty="0"/>
              <a:t>from the </a:t>
            </a:r>
            <a:r>
              <a:rPr lang="en-US" sz="1200" b="1" baseline="0" dirty="0"/>
              <a:t>Font </a:t>
            </a:r>
            <a:r>
              <a:rPr lang="en-US" sz="1200" b="0" baseline="0" dirty="0"/>
              <a:t>list,</a:t>
            </a:r>
            <a:r>
              <a:rPr lang="en-US" sz="1200" b="1" baseline="0" dirty="0"/>
              <a:t> </a:t>
            </a:r>
            <a:r>
              <a:rPr lang="en-US" sz="1200" b="0" baseline="0" dirty="0"/>
              <a:t>and then enter </a:t>
            </a:r>
            <a:r>
              <a:rPr lang="en-US" sz="1200" b="1" baseline="0" dirty="0"/>
              <a:t>22 </a:t>
            </a:r>
            <a:r>
              <a:rPr lang="en-US" sz="1200" b="0" baseline="0" dirty="0"/>
              <a:t>in the </a:t>
            </a:r>
            <a:r>
              <a:rPr lang="en-US" sz="1200" b="1" baseline="0" dirty="0"/>
              <a:t>Font Size </a:t>
            </a:r>
            <a:r>
              <a:rPr lang="en-US" sz="1200" b="0" baseline="0" dirty="0"/>
              <a:t>box</a:t>
            </a:r>
            <a:r>
              <a:rPr lang="en-US" sz="1200" baseline="0" dirty="0"/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/>
              <a:t>Select</a:t>
            </a:r>
            <a:r>
              <a:rPr lang="en-US" sz="1200" baseline="0" dirty="0"/>
              <a:t> the graphic. </a:t>
            </a:r>
            <a:r>
              <a:rPr lang="en-US" sz="1200" b="0" baseline="0" dirty="0"/>
              <a:t>Under</a:t>
            </a:r>
            <a:r>
              <a:rPr lang="en-US" sz="1200" b="1" baseline="0" dirty="0"/>
              <a:t> SmartArt</a:t>
            </a:r>
            <a:r>
              <a:rPr lang="en-US" sz="1200" baseline="0" dirty="0"/>
              <a:t> </a:t>
            </a:r>
            <a:r>
              <a:rPr lang="en-US" sz="1200" b="1" baseline="0" dirty="0"/>
              <a:t>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Design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SmartArt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Click </a:t>
            </a:r>
            <a:r>
              <a:rPr lang="en-US" sz="1200" b="1" baseline="0" dirty="0"/>
              <a:t>Change</a:t>
            </a:r>
            <a:r>
              <a:rPr lang="en-US" sz="120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Colorful</a:t>
            </a:r>
            <a:r>
              <a:rPr lang="en-US" sz="1200" b="0" baseline="0" dirty="0"/>
              <a:t> click </a:t>
            </a:r>
            <a:r>
              <a:rPr lang="en-US" sz="1200" b="1" baseline="0" dirty="0"/>
              <a:t>Colorful Range – Accent Colors 2 to 3 </a:t>
            </a:r>
            <a:r>
              <a:rPr lang="en-US" sz="1200" b="0" baseline="0" dirty="0"/>
              <a:t>(second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/>
              <a:t>Click </a:t>
            </a:r>
            <a:r>
              <a:rPr lang="en-US" sz="1200" b="1" baseline="0" dirty="0"/>
              <a:t>More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Best Match for Document</a:t>
            </a:r>
            <a:r>
              <a:rPr lang="en-US" sz="1200" b="0" baseline="0" dirty="0"/>
              <a:t> click </a:t>
            </a:r>
            <a:r>
              <a:rPr lang="en-US" sz="1200" b="1" baseline="0" dirty="0"/>
              <a:t>Moderate Effect </a:t>
            </a:r>
            <a:r>
              <a:rPr lang="en-US" sz="1200" b="0" baseline="0" dirty="0"/>
              <a:t>(fourth option from the left).</a:t>
            </a:r>
          </a:p>
          <a:p>
            <a:pPr marL="228600" indent="-228600">
              <a:buFont typeface="+mj-lt"/>
              <a:buAutoNum type="arabicPeriod" startAt="10"/>
            </a:pPr>
            <a:r>
              <a:rPr lang="en-US" sz="1200" baseline="0" dirty="0"/>
              <a:t>Select the rounded rectangle at the top of the graphic. </a:t>
            </a:r>
            <a:r>
              <a:rPr lang="en-US" sz="1200" b="0" baseline="0" dirty="0"/>
              <a:t>Under</a:t>
            </a:r>
            <a:r>
              <a:rPr lang="en-US" sz="1200" b="1" baseline="0" dirty="0"/>
              <a:t> SmartArt</a:t>
            </a:r>
            <a:r>
              <a:rPr lang="en-US" sz="1200" baseline="0" dirty="0"/>
              <a:t> </a:t>
            </a:r>
            <a:r>
              <a:rPr lang="en-US" sz="1200" b="1" baseline="0" dirty="0"/>
              <a:t>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Styles</a:t>
            </a:r>
            <a:r>
              <a:rPr lang="en-US" sz="1200" baseline="0" dirty="0"/>
              <a:t> group, click the arrow next to </a:t>
            </a:r>
            <a:r>
              <a:rPr lang="en-US" sz="1200" b="1" baseline="0" dirty="0"/>
              <a:t>Shape</a:t>
            </a:r>
            <a:r>
              <a:rPr lang="en-US" sz="1200" baseline="0" dirty="0"/>
              <a:t>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Theme Colors </a:t>
            </a:r>
            <a:r>
              <a:rPr lang="en-US" sz="1200" b="0" baseline="0" dirty="0"/>
              <a:t>click</a:t>
            </a:r>
            <a:r>
              <a:rPr lang="en-US" sz="1200" baseline="0" dirty="0"/>
              <a:t> </a:t>
            </a:r>
            <a:r>
              <a:rPr lang="en-US" sz="1200" b="1" baseline="0" dirty="0"/>
              <a:t>White, Background 1, Darker 35% </a:t>
            </a:r>
            <a:r>
              <a:rPr lang="en-US" sz="1200" b="0" baseline="0" dirty="0"/>
              <a:t>(fifth row, first option from the left)</a:t>
            </a:r>
            <a:r>
              <a:rPr lang="en-US" sz="120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en-US" sz="1200" baseline="0" dirty="0"/>
              <a:t>Click each of the five picture placeholders in the SmartArt graphic, select a picture, and then click </a:t>
            </a:r>
            <a:r>
              <a:rPr lang="en-US" sz="1200" b="1" baseline="0" dirty="0"/>
              <a:t>Insert</a:t>
            </a:r>
            <a:r>
              <a:rPr lang="en-US" sz="1200" baseline="0" dirty="0"/>
              <a:t>.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aseline="0" dirty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Animations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Advanced Animations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Animation Pane</a:t>
            </a:r>
            <a:r>
              <a:rPr lang="en-US" sz="120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slide, select the graphic. On the </a:t>
            </a:r>
            <a:r>
              <a:rPr lang="en-US" sz="1200" b="1" baseline="0" dirty="0"/>
              <a:t>Animations</a:t>
            </a:r>
            <a:r>
              <a:rPr lang="en-US" sz="1200" baseline="0" dirty="0"/>
              <a:t> tab, i</a:t>
            </a:r>
            <a:r>
              <a:rPr lang="en-US" sz="1200" b="0" baseline="0" dirty="0"/>
              <a:t>n the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group, click the </a:t>
            </a:r>
            <a:r>
              <a:rPr lang="en-US" sz="1200" b="1" baseline="0" dirty="0"/>
              <a:t>More</a:t>
            </a:r>
            <a:r>
              <a:rPr lang="en-US" sz="1200" baseline="0" dirty="0"/>
              <a:t> arrow at the Effects Gallery and under </a:t>
            </a:r>
            <a:r>
              <a:rPr lang="en-US" sz="1200" b="1" baseline="0" dirty="0"/>
              <a:t>Entrance</a:t>
            </a:r>
            <a:r>
              <a:rPr lang="en-US" sz="1200" baseline="0" dirty="0"/>
              <a:t>, click </a:t>
            </a:r>
            <a:r>
              <a:rPr lang="en-US" sz="1200" b="1" baseline="0" dirty="0"/>
              <a:t>Float In</a:t>
            </a:r>
            <a:r>
              <a:rPr lang="en-US" sz="120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Effect Options</a:t>
            </a:r>
            <a:r>
              <a:rPr lang="en-US" sz="1200" baseline="0" dirty="0"/>
              <a:t>, and under </a:t>
            </a:r>
            <a:r>
              <a:rPr lang="en-US" sz="1200" b="1" baseline="0" dirty="0"/>
              <a:t>Sequence</a:t>
            </a:r>
            <a:r>
              <a:rPr lang="en-US" sz="1200" baseline="0" dirty="0"/>
              <a:t>, click </a:t>
            </a:r>
            <a:r>
              <a:rPr lang="en-US" sz="1200" b="1" baseline="0" dirty="0"/>
              <a:t>One by One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In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group, in the </a:t>
            </a:r>
            <a:r>
              <a:rPr lang="en-US" sz="1200" b="1" baseline="0" dirty="0"/>
              <a:t>Duration</a:t>
            </a:r>
            <a:r>
              <a:rPr lang="en-US" sz="1200" baseline="0" dirty="0"/>
              <a:t> list, click </a:t>
            </a:r>
            <a:r>
              <a:rPr lang="en-US" sz="1200" b="1" baseline="0" dirty="0"/>
              <a:t>01.00</a:t>
            </a:r>
            <a:r>
              <a:rPr lang="en-US" sz="120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 Pane</a:t>
            </a:r>
            <a:r>
              <a:rPr lang="en-US" sz="1200" baseline="0" dirty="0"/>
              <a:t>, click the double-arrow below the animation effect to expand the list of effects, then do the following to modify the list of effects: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Select the first animation effect,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Animations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group, click the </a:t>
            </a:r>
            <a:r>
              <a:rPr lang="en-US" sz="1200" b="1" baseline="0" dirty="0"/>
              <a:t>More</a:t>
            </a:r>
            <a:r>
              <a:rPr lang="en-US" sz="1200" baseline="0" dirty="0"/>
              <a:t> arrow at the Effects Gallery and then click </a:t>
            </a:r>
            <a:r>
              <a:rPr lang="en-US" sz="1200" b="1" baseline="0" dirty="0"/>
              <a:t>More Entrance Effects</a:t>
            </a:r>
            <a:r>
              <a:rPr lang="en-US" sz="1200" baseline="0" dirty="0"/>
              <a:t>. In the </a:t>
            </a:r>
            <a:r>
              <a:rPr lang="en-US" sz="1200" b="1" baseline="0" dirty="0"/>
              <a:t>Change Entrance Effects</a:t>
            </a:r>
            <a:r>
              <a:rPr lang="en-US" sz="1200" baseline="0" dirty="0"/>
              <a:t> dialog box, under </a:t>
            </a:r>
            <a:r>
              <a:rPr lang="en-US" sz="1200" b="1" baseline="0" dirty="0"/>
              <a:t>Moderate</a:t>
            </a:r>
            <a:r>
              <a:rPr lang="en-US" sz="1200" baseline="0" dirty="0"/>
              <a:t>, click </a:t>
            </a:r>
            <a:r>
              <a:rPr lang="en-US" sz="1200" b="1" baseline="0" dirty="0"/>
              <a:t>Basic Zoom</a:t>
            </a:r>
            <a:r>
              <a:rPr lang="en-US" sz="1200" baseline="0" dirty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Click </a:t>
            </a:r>
            <a:r>
              <a:rPr lang="en-US" sz="1200" b="1" baseline="0" dirty="0"/>
              <a:t>Effect Options</a:t>
            </a:r>
            <a:r>
              <a:rPr lang="en-US" sz="1200" b="0" baseline="0" dirty="0"/>
              <a:t>, and under </a:t>
            </a:r>
            <a:r>
              <a:rPr lang="en-US" sz="1200" b="1" baseline="0" dirty="0"/>
              <a:t>Zoom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Out Slightly</a:t>
            </a:r>
            <a:r>
              <a:rPr lang="en-US" sz="1200" b="0" baseline="0" dirty="0"/>
              <a:t>. </a:t>
            </a:r>
            <a:endParaRPr lang="en-US" sz="1200" baseline="0" dirty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Timing </a:t>
            </a:r>
            <a:r>
              <a:rPr lang="en-US" sz="1200" b="0" baseline="0" dirty="0"/>
              <a:t>group, 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With Previous</a:t>
            </a:r>
            <a:r>
              <a:rPr lang="en-US" sz="1200" baseline="0" dirty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Also in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group, in the </a:t>
            </a:r>
            <a:r>
              <a:rPr lang="en-US" sz="1200" b="1" baseline="0" dirty="0"/>
              <a:t>Duration</a:t>
            </a:r>
            <a:r>
              <a:rPr lang="en-US" sz="1200" baseline="0" dirty="0"/>
              <a:t> list, click </a:t>
            </a:r>
            <a:r>
              <a:rPr lang="en-US" sz="1200" b="1" baseline="0" dirty="0"/>
              <a:t>01.00</a:t>
            </a:r>
            <a:r>
              <a:rPr lang="en-US" sz="120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Press and hold CTRL, select the third, fifth, seventh, ninth, and 11</a:t>
            </a:r>
            <a:r>
              <a:rPr lang="en-US" sz="1200" baseline="30000" dirty="0"/>
              <a:t>th</a:t>
            </a:r>
            <a:r>
              <a:rPr lang="en-US" sz="1200" baseline="0" dirty="0"/>
              <a:t> animation effects (effects for the text shapes),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Animations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group, click the </a:t>
            </a:r>
            <a:r>
              <a:rPr lang="en-US" sz="1200" b="1" baseline="0" dirty="0"/>
              <a:t>More</a:t>
            </a:r>
            <a:r>
              <a:rPr lang="en-US" sz="1200" baseline="0" dirty="0"/>
              <a:t> arrow at the Effects Gallery and then click </a:t>
            </a:r>
            <a:r>
              <a:rPr lang="en-US" sz="1200" b="1" baseline="0" dirty="0"/>
              <a:t>More Entrance Effects</a:t>
            </a:r>
            <a:r>
              <a:rPr lang="en-US" sz="1200" baseline="0" dirty="0"/>
              <a:t>. In the </a:t>
            </a:r>
            <a:r>
              <a:rPr lang="en-US" sz="1200" b="1" baseline="0" dirty="0"/>
              <a:t>Change Entrance Effects</a:t>
            </a:r>
            <a:r>
              <a:rPr lang="en-US" sz="1200" baseline="0" dirty="0"/>
              <a:t> dialog box, </a:t>
            </a:r>
            <a:r>
              <a:rPr lang="en-US" sz="1200" b="0" baseline="0" dirty="0"/>
              <a:t>under </a:t>
            </a:r>
            <a:r>
              <a:rPr lang="en-US" sz="1200" b="1" baseline="0" dirty="0"/>
              <a:t>Basic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Peek In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OK</a:t>
            </a:r>
            <a:r>
              <a:rPr lang="en-US" sz="1200" baseline="0" dirty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Effect Options</a:t>
            </a:r>
            <a:r>
              <a:rPr lang="en-US" sz="1200" baseline="0" dirty="0"/>
              <a:t>, and under</a:t>
            </a:r>
            <a:r>
              <a:rPr lang="en-US" sz="1200" b="0" baseline="0" dirty="0"/>
              <a:t> </a:t>
            </a:r>
            <a:r>
              <a:rPr lang="en-US" sz="1200" b="1" baseline="0" dirty="0"/>
              <a:t>Direction</a:t>
            </a:r>
            <a:r>
              <a:rPr lang="en-US" sz="1200" baseline="0" dirty="0"/>
              <a:t>, click </a:t>
            </a:r>
            <a:r>
              <a:rPr lang="en-US" sz="1200" b="1" baseline="0" dirty="0"/>
              <a:t>From Top</a:t>
            </a:r>
            <a:r>
              <a:rPr lang="en-US" sz="1200" b="0" baseline="0" dirty="0"/>
              <a:t>.</a:t>
            </a:r>
            <a:r>
              <a:rPr lang="en-US" sz="1200" b="1" baseline="0" dirty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In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group, in the </a:t>
            </a:r>
            <a:r>
              <a:rPr lang="en-US" sz="1200" b="1" baseline="0" dirty="0"/>
              <a:t>Duration</a:t>
            </a:r>
            <a:r>
              <a:rPr lang="en-US" sz="1200" baseline="0" dirty="0"/>
              <a:t> list, click </a:t>
            </a:r>
            <a:r>
              <a:rPr lang="en-US" sz="1200" b="1" baseline="0" dirty="0"/>
              <a:t>01.00</a:t>
            </a:r>
            <a:r>
              <a:rPr lang="en-US" sz="120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Press and hold CTRL, select the second, fourth, sixth, eighth, and 10</a:t>
            </a:r>
            <a:r>
              <a:rPr lang="en-US" sz="1200" baseline="30000" dirty="0"/>
              <a:t>th</a:t>
            </a:r>
            <a:r>
              <a:rPr lang="en-US" sz="1200" baseline="0" dirty="0"/>
              <a:t>  animation effects (effects for the pictures). In the </a:t>
            </a:r>
            <a:r>
              <a:rPr lang="en-US" sz="1200" b="1" baseline="0" dirty="0"/>
              <a:t>Timing </a:t>
            </a:r>
            <a:r>
              <a:rPr lang="en-US" sz="1200" baseline="0" dirty="0"/>
              <a:t>group, </a:t>
            </a:r>
            <a:r>
              <a:rPr lang="en-US" sz="1200" b="0" baseline="0" dirty="0"/>
              <a:t>in the </a:t>
            </a:r>
            <a:r>
              <a:rPr lang="en-US" sz="1200" b="1" baseline="0" dirty="0"/>
              <a:t>Start</a:t>
            </a:r>
            <a:r>
              <a:rPr lang="en-US" sz="1200" b="0" baseline="0" dirty="0"/>
              <a:t> list, select</a:t>
            </a:r>
            <a:r>
              <a:rPr lang="en-US" sz="1200" baseline="0" dirty="0"/>
              <a:t> </a:t>
            </a:r>
            <a:r>
              <a:rPr lang="en-US" sz="1200" b="1" baseline="0" dirty="0"/>
              <a:t>After Previous</a:t>
            </a:r>
            <a:r>
              <a:rPr lang="en-US" sz="1200" baseline="0" dirty="0"/>
              <a:t>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baseline="0" dirty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dirty="0"/>
              <a:t>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130</a:t>
            </a:r>
            <a:r>
              <a:rPr lang="en-US" sz="1200" dirty="0"/>
              <a:t>, Green: </a:t>
            </a:r>
            <a:r>
              <a:rPr lang="en-US" sz="1200" b="1" dirty="0"/>
              <a:t>126</a:t>
            </a:r>
            <a:r>
              <a:rPr lang="en-US" sz="1200" dirty="0"/>
              <a:t>, and Blue: </a:t>
            </a:r>
            <a:r>
              <a:rPr lang="en-US" sz="1200" b="1" dirty="0"/>
              <a:t>102</a:t>
            </a:r>
            <a:r>
              <a:rPr lang="en-US" sz="120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on the slider,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301637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C136-35FD-4DDF-9F92-F2498518D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778A7-CC9C-FC33-B71C-FD5137066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1B7B-41C3-BFD7-1673-766B2694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7BD1-2B11-95C5-FF67-A7804218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5411-A87A-8821-6056-DD3F264E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0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2E8C-6FC4-26C3-36ED-4E7F2147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C23C2-CD98-AB99-C3D0-94BFE3426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D4CB-983D-8654-19E8-EE19CD29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93353-28DC-B8A2-E669-B3638606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A186-220C-B61B-762B-978268F5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68B2C-9DC9-E7CD-D173-66D5BA1E0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9F41-88CF-7FCF-183B-EBE47F86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DEE0-69DB-656E-C62C-520FCC4E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3AD5-2738-873E-5364-BDAD449E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F91F-957F-E933-6F40-BB1675F3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AC4B-7CB3-BCA9-DE14-C24908AA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D45C-D0FE-DF46-4A81-AAA14B8F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5457-D9EA-95DE-0E58-B6E5B8C8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3DB2-3ED3-1711-4BB1-806A76AD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6E51C-3477-6BED-39E9-51EE849F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D24B-5556-843E-2D34-BB5A6618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E877F-E3D1-9FE9-18AB-9CCE662C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318EA-D59D-E901-5B43-914A44F8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A0FD0-A088-6816-AFA9-D6151FE0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5B6E1-7477-D0FD-42B1-3194C364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4DAC-2BF7-802C-0197-D0F57A2B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4ED46-114C-4530-F6DF-419783054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E0AFF-1C7D-9ECA-B9E8-62EB5AC47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635D8-46CF-C8DE-FCAE-A6FFF931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A8C71-277D-7938-DE77-D18CB2B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B8762-5FFF-B671-F7EF-9EA5988D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2B5D-C033-18A5-AABD-F4FBF92C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BE3BB-8766-823B-9445-E68C41A2F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899D0-865C-8FD3-A845-4905CBCF8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0DE1C-34FA-694B-6C3D-D384BC370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AA25-B5BA-2817-AE95-142A5D1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42843-B9E2-7F49-CD08-8D601E5A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88004-4214-1803-6431-EB9B3BB2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AEBF3-AA53-A910-5A6D-1E10AAB8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4499-FA0A-C47F-C85B-6BA20510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D322C-12D8-BC32-97CD-DCDC55D7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2D24C-D552-DDFB-20EA-A659AFED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02FA-85D6-2260-8A06-98618D2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27D48-1602-424C-73CA-4A9F1632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C0F75-3065-F408-178C-424E551C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5C763-3FB3-A998-C763-1B5F457C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8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514E-E9C4-5ABB-5551-ABB50042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02D5-8C77-C6F6-84DF-D8F78DC2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7BD62-8C5E-EEF4-B449-6D565A79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3E9CE-B4CD-142B-F595-2B9610F9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D795-7107-9BF1-B264-ED725FC0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38DC9-0847-34D6-AEB5-E312DBA2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973D-3059-24BE-1484-64D6A160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F1CE8-7EF2-A90C-392D-A4528004C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C9784-827A-4E1C-8C9C-1123C3282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5291A-9E9F-18E1-126A-7969CC35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CA6D-FEDC-782D-5731-EF1A65D9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89D8-9718-DD7C-F485-1FCF41C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984EA-FF8F-CEB1-2093-8AE533DC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FC15E-75D8-F06A-1C0A-3F30AF9A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1D3DD-882B-B494-A926-A46A0D8D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202FB-E6EE-CD4B-9A22-20713E9498D1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B196B-FBEA-0F6C-B5A4-F4D1215B7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CCD5D-D36E-ED49-A926-FAA6587F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D5AB7-0E51-6B4F-A675-F0A41587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9370-0B8F-0ABF-0A62-24BB1049F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Framing the Research within approaches to the nature of Learning (Pedagogy)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DCCE9-9CF9-DC54-1125-B1DE4522C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00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Documents and Settings\Owner\Application Data\Microsoft\Media Catalog\fre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304310"/>
            <a:ext cx="2782292" cy="34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7420" y="211155"/>
            <a:ext cx="5224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Influence of Paulo Freire on Latin theological </a:t>
            </a:r>
          </a:p>
          <a:p>
            <a:r>
              <a:rPr lang="en-US" sz="3600" dirty="0"/>
              <a:t>process (Padilla, Escobar…)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Learner-centric 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Action-reflection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i="1" dirty="0"/>
              <a:t>   </a:t>
            </a:r>
            <a:r>
              <a:rPr lang="en-GB" sz="3600" i="1" dirty="0" err="1"/>
              <a:t>Conscientização</a:t>
            </a:r>
            <a:endParaRPr lang="en-US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6E2D6-65C8-B447-B635-5E3854FE2FD2}"/>
              </a:ext>
            </a:extLst>
          </p:cNvPr>
          <p:cNvSpPr txBox="1"/>
          <p:nvPr/>
        </p:nvSpPr>
        <p:spPr>
          <a:xfrm>
            <a:off x="1524001" y="540326"/>
            <a:ext cx="2646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Educational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234B0-F6A7-5142-9953-1404393F780B}"/>
              </a:ext>
            </a:extLst>
          </p:cNvPr>
          <p:cNvSpPr txBox="1"/>
          <p:nvPr/>
        </p:nvSpPr>
        <p:spPr>
          <a:xfrm>
            <a:off x="1870365" y="2109986"/>
            <a:ext cx="275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Story-telling Education</a:t>
            </a:r>
          </a:p>
        </p:txBody>
      </p:sp>
      <p:pic>
        <p:nvPicPr>
          <p:cNvPr id="4098" name="Picture 2" descr="Image result for Samuel Escobar">
            <a:extLst>
              <a:ext uri="{FF2B5EF4-FFF2-40B4-BE49-F238E27FC236}">
                <a16:creationId xmlns:a16="http://schemas.microsoft.com/office/drawing/2014/main" id="{187C23B8-25CF-E04F-926D-56DFB420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982" y="2047008"/>
            <a:ext cx="19110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B78FC-D133-E140-875C-F4E494600805}"/>
              </a:ext>
            </a:extLst>
          </p:cNvPr>
          <p:cNvSpPr txBox="1"/>
          <p:nvPr/>
        </p:nvSpPr>
        <p:spPr>
          <a:xfrm>
            <a:off x="5406887" y="5671930"/>
            <a:ext cx="373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Jane Vella in Africa</a:t>
            </a:r>
          </a:p>
        </p:txBody>
      </p:sp>
    </p:spTree>
    <p:extLst>
      <p:ext uri="{BB962C8B-B14F-4D97-AF65-F5344CB8AC3E}">
        <p14:creationId xmlns:p14="http://schemas.microsoft.com/office/powerpoint/2010/main" val="171352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55DDB6-4C43-8F40-B479-0872C4F4B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357" y="457201"/>
            <a:ext cx="5415950" cy="4061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078F7-A111-914C-A838-EEC0262E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45720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Story-telling Conversational Theology</a:t>
            </a:r>
            <a:br>
              <a:rPr lang="en-US" dirty="0"/>
            </a:br>
            <a:r>
              <a:rPr lang="en-US" dirty="0"/>
              <a:t>among semi-oral urbanites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F8C75-7B47-614C-AB2A-66F2BDBAEAC6}"/>
              </a:ext>
            </a:extLst>
          </p:cNvPr>
          <p:cNvSpPr txBox="1"/>
          <p:nvPr/>
        </p:nvSpPr>
        <p:spPr>
          <a:xfrm>
            <a:off x="2544418" y="4549676"/>
            <a:ext cx="726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Fisher – affirmed my conclusion that story is the fundamentally significant manner in which we discern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Tom Steffen and the Orality Movement – a parallel walk that identifies anthropological depth of process.  This affirmed we were not walking alone</a:t>
            </a:r>
          </a:p>
        </p:txBody>
      </p:sp>
    </p:spTree>
    <p:extLst>
      <p:ext uri="{BB962C8B-B14F-4D97-AF65-F5344CB8AC3E}">
        <p14:creationId xmlns:p14="http://schemas.microsoft.com/office/powerpoint/2010/main" val="352459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524000" y="876300"/>
          <a:ext cx="9144000" cy="575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13939"/>
            <a:ext cx="8964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Freire is within the Educational Field of Constructivism i.e. Learning involves active engagement with social change</a:t>
            </a:r>
          </a:p>
        </p:txBody>
      </p:sp>
    </p:spTree>
    <p:extLst>
      <p:ext uri="{BB962C8B-B14F-4D97-AF65-F5344CB8AC3E}">
        <p14:creationId xmlns:p14="http://schemas.microsoft.com/office/powerpoint/2010/main" val="22434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Graphic spid="11" grpI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1192</Words>
  <Application>Microsoft Macintosh PowerPoint</Application>
  <PresentationFormat>Widescreen</PresentationFormat>
  <Paragraphs>77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Corbel</vt:lpstr>
      <vt:lpstr>Office Theme</vt:lpstr>
      <vt:lpstr>Framing the Research within approaches to the nature of Learning (Pedagogy) </vt:lpstr>
      <vt:lpstr>PowerPoint Presentation</vt:lpstr>
      <vt:lpstr>Story-telling Conversational Theology among semi-oral urbanites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 Grigg</dc:creator>
  <cp:lastModifiedBy>Viv Grigg</cp:lastModifiedBy>
  <cp:revision>1</cp:revision>
  <dcterms:created xsi:type="dcterms:W3CDTF">2024-09-03T02:02:54Z</dcterms:created>
  <dcterms:modified xsi:type="dcterms:W3CDTF">2024-09-03T02:05:36Z</dcterms:modified>
</cp:coreProperties>
</file>