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6"/>
  </p:notesMasterIdLst>
  <p:sldIdLst>
    <p:sldId id="399" r:id="rId2"/>
    <p:sldId id="393" r:id="rId3"/>
    <p:sldId id="404" r:id="rId4"/>
    <p:sldId id="405" r:id="rId5"/>
    <p:sldId id="361" r:id="rId6"/>
    <p:sldId id="406" r:id="rId7"/>
    <p:sldId id="407" r:id="rId8"/>
    <p:sldId id="408" r:id="rId9"/>
    <p:sldId id="409" r:id="rId10"/>
    <p:sldId id="411" r:id="rId11"/>
    <p:sldId id="412" r:id="rId12"/>
    <p:sldId id="413" r:id="rId13"/>
    <p:sldId id="402" r:id="rId14"/>
    <p:sldId id="394" r:id="rId15"/>
    <p:sldId id="397" r:id="rId16"/>
    <p:sldId id="414" r:id="rId17"/>
    <p:sldId id="396" r:id="rId18"/>
    <p:sldId id="350" r:id="rId19"/>
    <p:sldId id="400" r:id="rId20"/>
    <p:sldId id="401" r:id="rId21"/>
    <p:sldId id="273" r:id="rId22"/>
    <p:sldId id="388" r:id="rId23"/>
    <p:sldId id="392" r:id="rId24"/>
    <p:sldId id="39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8"/>
    <p:restoredTop sz="95372"/>
  </p:normalViewPr>
  <p:slideViewPr>
    <p:cSldViewPr snapToGrid="0" snapToObjects="1">
      <p:cViewPr>
        <p:scale>
          <a:sx n="110" d="100"/>
          <a:sy n="110" d="100"/>
        </p:scale>
        <p:origin x="336" y="45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C97F8-6948-4E48-B054-2FE8A4A246DC}" type="doc">
      <dgm:prSet loTypeId="urn:microsoft.com/office/officeart/2005/8/layout/gear1" loCatId="cycle" qsTypeId="urn:microsoft.com/office/officeart/2005/8/quickstyle/simple4" qsCatId="simple" csTypeId="urn:microsoft.com/office/officeart/2005/8/colors/colorful1" csCatId="colorful" phldr="1"/>
      <dgm:spPr/>
      <dgm:t>
        <a:bodyPr/>
        <a:lstStyle/>
        <a:p>
          <a:endParaRPr lang="en-US"/>
        </a:p>
      </dgm:t>
    </dgm:pt>
    <dgm:pt modelId="{5F74AB2D-BE75-4095-A9F9-2F67BF3E8736}">
      <dgm:prSet phldrT="[Text]" custT="1"/>
      <dgm:spPr/>
      <dgm:t>
        <a:bodyPr/>
        <a:lstStyle/>
        <a:p>
          <a:r>
            <a:rPr lang="en-US" sz="2000" dirty="0"/>
            <a:t>4.Transformat-ional Conversations</a:t>
          </a:r>
        </a:p>
      </dgm:t>
    </dgm:pt>
    <dgm:pt modelId="{D4878F5B-BBC6-44B8-AB30-E598CE2D0466}" type="parTrans" cxnId="{5DA26837-6DE2-4BE5-964D-D4EA0FEB7050}">
      <dgm:prSet/>
      <dgm:spPr/>
      <dgm:t>
        <a:bodyPr/>
        <a:lstStyle/>
        <a:p>
          <a:endParaRPr lang="en-US"/>
        </a:p>
      </dgm:t>
    </dgm:pt>
    <dgm:pt modelId="{8C5F543C-ACCA-4BC5-B11D-0C2B2812F8C3}" type="sibTrans" cxnId="{5DA26837-6DE2-4BE5-964D-D4EA0FEB7050}">
      <dgm:prSet/>
      <dgm:spPr/>
      <dgm:t>
        <a:bodyPr/>
        <a:lstStyle/>
        <a:p>
          <a:endParaRPr lang="en-US"/>
        </a:p>
      </dgm:t>
    </dgm:pt>
    <dgm:pt modelId="{40FC4BAE-9554-43DD-B61C-7E5ABC7A4E29}">
      <dgm:prSet phldrT="[Text]" custT="1"/>
      <dgm:spPr/>
      <dgm:t>
        <a:bodyPr/>
        <a:lstStyle/>
        <a:p>
          <a:r>
            <a:rPr lang="en-US" sz="2000" dirty="0"/>
            <a:t>2.Faith Conversations</a:t>
          </a:r>
        </a:p>
      </dgm:t>
    </dgm:pt>
    <dgm:pt modelId="{D16F7F21-5C98-4236-B921-367635CE3CB8}" type="parTrans" cxnId="{CEC2EB48-B38F-4FCE-A2B8-2A3BCEE163D5}">
      <dgm:prSet/>
      <dgm:spPr/>
      <dgm:t>
        <a:bodyPr/>
        <a:lstStyle/>
        <a:p>
          <a:endParaRPr lang="en-US"/>
        </a:p>
      </dgm:t>
    </dgm:pt>
    <dgm:pt modelId="{0DD345F7-D25D-45CF-B416-DC70421975D6}" type="sibTrans" cxnId="{CEC2EB48-B38F-4FCE-A2B8-2A3BCEE163D5}">
      <dgm:prSet/>
      <dgm:spPr/>
      <dgm:t>
        <a:bodyPr/>
        <a:lstStyle/>
        <a:p>
          <a:endParaRPr lang="en-US"/>
        </a:p>
      </dgm:t>
    </dgm:pt>
    <dgm:pt modelId="{80F1F3F4-DB5F-45E8-9BA1-F12FEA266516}">
      <dgm:prSet phldrT="[Text]" custT="1"/>
      <dgm:spPr/>
      <dgm:t>
        <a:bodyPr/>
        <a:lstStyle/>
        <a:p>
          <a:r>
            <a:rPr lang="en-US" sz="2000" dirty="0"/>
            <a:t>3.Socio-Economic </a:t>
          </a:r>
          <a:r>
            <a:rPr lang="en-US" sz="2000" dirty="0" err="1"/>
            <a:t>Conversat</a:t>
          </a:r>
          <a:r>
            <a:rPr lang="en-US" sz="2000" dirty="0"/>
            <a:t>-ions</a:t>
          </a:r>
        </a:p>
      </dgm:t>
    </dgm:pt>
    <dgm:pt modelId="{4E9BBBBB-FFB1-43CA-A581-7196EA3E72BC}" type="parTrans" cxnId="{5BF3DCE9-74FD-4726-9FBD-6BDD89BC8E8E}">
      <dgm:prSet/>
      <dgm:spPr/>
      <dgm:t>
        <a:bodyPr/>
        <a:lstStyle/>
        <a:p>
          <a:endParaRPr lang="en-US"/>
        </a:p>
      </dgm:t>
    </dgm:pt>
    <dgm:pt modelId="{88F16F48-A404-426B-B8DC-226F7574F915}" type="sibTrans" cxnId="{5BF3DCE9-74FD-4726-9FBD-6BDD89BC8E8E}">
      <dgm:prSet/>
      <dgm:spPr/>
      <dgm:t>
        <a:bodyPr/>
        <a:lstStyle/>
        <a:p>
          <a:endParaRPr lang="en-US"/>
        </a:p>
      </dgm:t>
    </dgm:pt>
    <dgm:pt modelId="{1443F633-AD14-4064-81B3-09A365469148}" type="pres">
      <dgm:prSet presAssocID="{0E1C97F8-6948-4E48-B054-2FE8A4A246DC}" presName="composite" presStyleCnt="0">
        <dgm:presLayoutVars>
          <dgm:chMax val="3"/>
          <dgm:animLvl val="lvl"/>
          <dgm:resizeHandles val="exact"/>
        </dgm:presLayoutVars>
      </dgm:prSet>
      <dgm:spPr/>
    </dgm:pt>
    <dgm:pt modelId="{02416898-003B-47FB-A816-2552670B387F}" type="pres">
      <dgm:prSet presAssocID="{5F74AB2D-BE75-4095-A9F9-2F67BF3E8736}" presName="gear1" presStyleLbl="node1" presStyleIdx="0" presStyleCnt="3" custScaleX="101698" custScaleY="99419" custLinFactNeighborX="-5857" custLinFactNeighborY="1273">
        <dgm:presLayoutVars>
          <dgm:chMax val="1"/>
          <dgm:bulletEnabled val="1"/>
        </dgm:presLayoutVars>
      </dgm:prSet>
      <dgm:spPr/>
    </dgm:pt>
    <dgm:pt modelId="{B60383D9-40F0-4D38-A4FE-ACA1D5F1DD0D}" type="pres">
      <dgm:prSet presAssocID="{5F74AB2D-BE75-4095-A9F9-2F67BF3E8736}" presName="gear1srcNode" presStyleLbl="node1" presStyleIdx="0" presStyleCnt="3"/>
      <dgm:spPr/>
    </dgm:pt>
    <dgm:pt modelId="{BFD10B66-4C2A-474D-9C35-3B2B12E0A153}" type="pres">
      <dgm:prSet presAssocID="{5F74AB2D-BE75-4095-A9F9-2F67BF3E8736}" presName="gear1dstNode" presStyleLbl="node1" presStyleIdx="0" presStyleCnt="3"/>
      <dgm:spPr/>
    </dgm:pt>
    <dgm:pt modelId="{E5198C07-5BA3-48B4-8DA8-BB3C63451B9B}" type="pres">
      <dgm:prSet presAssocID="{40FC4BAE-9554-43DD-B61C-7E5ABC7A4E29}" presName="gear2" presStyleLbl="node1" presStyleIdx="1" presStyleCnt="3" custScaleX="91334" custScaleY="102966">
        <dgm:presLayoutVars>
          <dgm:chMax val="1"/>
          <dgm:bulletEnabled val="1"/>
        </dgm:presLayoutVars>
      </dgm:prSet>
      <dgm:spPr/>
    </dgm:pt>
    <dgm:pt modelId="{B1C31940-6625-41B9-8C03-51BA0A55DC4F}" type="pres">
      <dgm:prSet presAssocID="{40FC4BAE-9554-43DD-B61C-7E5ABC7A4E29}" presName="gear2srcNode" presStyleLbl="node1" presStyleIdx="1" presStyleCnt="3"/>
      <dgm:spPr/>
    </dgm:pt>
    <dgm:pt modelId="{7AA15EAB-9A1D-4B4E-9865-3EE979A87D92}" type="pres">
      <dgm:prSet presAssocID="{40FC4BAE-9554-43DD-B61C-7E5ABC7A4E29}" presName="gear2dstNode" presStyleLbl="node1" presStyleIdx="1" presStyleCnt="3"/>
      <dgm:spPr/>
    </dgm:pt>
    <dgm:pt modelId="{BD2A0860-83DC-46E8-897B-278C568FA30F}" type="pres">
      <dgm:prSet presAssocID="{80F1F3F4-DB5F-45E8-9BA1-F12FEA266516}" presName="gear3" presStyleLbl="node1" presStyleIdx="2" presStyleCnt="3" custScaleX="130107" custScaleY="117812"/>
      <dgm:spPr/>
    </dgm:pt>
    <dgm:pt modelId="{DA2C9449-9261-491F-970E-39F7BEFBBFDC}" type="pres">
      <dgm:prSet presAssocID="{80F1F3F4-DB5F-45E8-9BA1-F12FEA266516}" presName="gear3tx" presStyleLbl="node1" presStyleIdx="2" presStyleCnt="3">
        <dgm:presLayoutVars>
          <dgm:chMax val="1"/>
          <dgm:bulletEnabled val="1"/>
        </dgm:presLayoutVars>
      </dgm:prSet>
      <dgm:spPr/>
    </dgm:pt>
    <dgm:pt modelId="{0D444996-AEAD-4A95-98DF-C6C9A9567317}" type="pres">
      <dgm:prSet presAssocID="{80F1F3F4-DB5F-45E8-9BA1-F12FEA266516}" presName="gear3srcNode" presStyleLbl="node1" presStyleIdx="2" presStyleCnt="3"/>
      <dgm:spPr/>
    </dgm:pt>
    <dgm:pt modelId="{3F1ADF3E-F6EA-4020-84A7-D665932FC920}" type="pres">
      <dgm:prSet presAssocID="{80F1F3F4-DB5F-45E8-9BA1-F12FEA266516}" presName="gear3dstNode" presStyleLbl="node1" presStyleIdx="2" presStyleCnt="3"/>
      <dgm:spPr/>
    </dgm:pt>
    <dgm:pt modelId="{11A8A44F-295E-4CCE-93C8-47B01A4BA973}" type="pres">
      <dgm:prSet presAssocID="{8C5F543C-ACCA-4BC5-B11D-0C2B2812F8C3}" presName="connector1" presStyleLbl="sibTrans2D1" presStyleIdx="0" presStyleCnt="3"/>
      <dgm:spPr/>
    </dgm:pt>
    <dgm:pt modelId="{433F4F49-D7E8-4827-A871-A86C630AAB94}" type="pres">
      <dgm:prSet presAssocID="{0DD345F7-D25D-45CF-B416-DC70421975D6}" presName="connector2" presStyleLbl="sibTrans2D1" presStyleIdx="1" presStyleCnt="3"/>
      <dgm:spPr/>
    </dgm:pt>
    <dgm:pt modelId="{8269EA21-B256-4E6A-8984-36D161A1E5B1}" type="pres">
      <dgm:prSet presAssocID="{88F16F48-A404-426B-B8DC-226F7574F915}" presName="connector3" presStyleLbl="sibTrans2D1" presStyleIdx="2" presStyleCnt="3"/>
      <dgm:spPr/>
    </dgm:pt>
  </dgm:ptLst>
  <dgm:cxnLst>
    <dgm:cxn modelId="{FE79131B-41CE-1E49-AAA1-785D077940D9}" type="presOf" srcId="{0DD345F7-D25D-45CF-B416-DC70421975D6}" destId="{433F4F49-D7E8-4827-A871-A86C630AAB94}" srcOrd="0" destOrd="0" presId="urn:microsoft.com/office/officeart/2005/8/layout/gear1"/>
    <dgm:cxn modelId="{CB8BC922-3F59-3B4D-9C25-849C55DC988D}" type="presOf" srcId="{40FC4BAE-9554-43DD-B61C-7E5ABC7A4E29}" destId="{E5198C07-5BA3-48B4-8DA8-BB3C63451B9B}" srcOrd="0" destOrd="0" presId="urn:microsoft.com/office/officeart/2005/8/layout/gear1"/>
    <dgm:cxn modelId="{5DA26837-6DE2-4BE5-964D-D4EA0FEB7050}" srcId="{0E1C97F8-6948-4E48-B054-2FE8A4A246DC}" destId="{5F74AB2D-BE75-4095-A9F9-2F67BF3E8736}" srcOrd="0" destOrd="0" parTransId="{D4878F5B-BBC6-44B8-AB30-E598CE2D0466}" sibTransId="{8C5F543C-ACCA-4BC5-B11D-0C2B2812F8C3}"/>
    <dgm:cxn modelId="{96120142-7F51-134F-8B79-C21013F984A5}" type="presOf" srcId="{40FC4BAE-9554-43DD-B61C-7E5ABC7A4E29}" destId="{B1C31940-6625-41B9-8C03-51BA0A55DC4F}" srcOrd="1" destOrd="0" presId="urn:microsoft.com/office/officeart/2005/8/layout/gear1"/>
    <dgm:cxn modelId="{CEC2EB48-B38F-4FCE-A2B8-2A3BCEE163D5}" srcId="{0E1C97F8-6948-4E48-B054-2FE8A4A246DC}" destId="{40FC4BAE-9554-43DD-B61C-7E5ABC7A4E29}" srcOrd="1" destOrd="0" parTransId="{D16F7F21-5C98-4236-B921-367635CE3CB8}" sibTransId="{0DD345F7-D25D-45CF-B416-DC70421975D6}"/>
    <dgm:cxn modelId="{0E0A6B5F-6B61-0945-A08D-C612EAB75F52}" type="presOf" srcId="{88F16F48-A404-426B-B8DC-226F7574F915}" destId="{8269EA21-B256-4E6A-8984-36D161A1E5B1}" srcOrd="0" destOrd="0" presId="urn:microsoft.com/office/officeart/2005/8/layout/gear1"/>
    <dgm:cxn modelId="{18926572-1387-494C-8C3A-A465F0BD0F3E}" type="presOf" srcId="{8C5F543C-ACCA-4BC5-B11D-0C2B2812F8C3}" destId="{11A8A44F-295E-4CCE-93C8-47B01A4BA973}" srcOrd="0" destOrd="0" presId="urn:microsoft.com/office/officeart/2005/8/layout/gear1"/>
    <dgm:cxn modelId="{B9F75577-FA5A-5B4D-8307-60DD38A83944}" type="presOf" srcId="{80F1F3F4-DB5F-45E8-9BA1-F12FEA266516}" destId="{DA2C9449-9261-491F-970E-39F7BEFBBFDC}" srcOrd="1" destOrd="0" presId="urn:microsoft.com/office/officeart/2005/8/layout/gear1"/>
    <dgm:cxn modelId="{861C5878-0DE6-784A-AA7C-7A3115ED003B}" type="presOf" srcId="{5F74AB2D-BE75-4095-A9F9-2F67BF3E8736}" destId="{B60383D9-40F0-4D38-A4FE-ACA1D5F1DD0D}" srcOrd="1" destOrd="0" presId="urn:microsoft.com/office/officeart/2005/8/layout/gear1"/>
    <dgm:cxn modelId="{AD830A7E-35F2-0040-9BB9-1D7BFB5D4C40}" type="presOf" srcId="{0E1C97F8-6948-4E48-B054-2FE8A4A246DC}" destId="{1443F633-AD14-4064-81B3-09A365469148}" srcOrd="0" destOrd="0" presId="urn:microsoft.com/office/officeart/2005/8/layout/gear1"/>
    <dgm:cxn modelId="{B535B083-6805-4B47-813F-F0BBE852A753}" type="presOf" srcId="{80F1F3F4-DB5F-45E8-9BA1-F12FEA266516}" destId="{BD2A0860-83DC-46E8-897B-278C568FA30F}" srcOrd="0" destOrd="0" presId="urn:microsoft.com/office/officeart/2005/8/layout/gear1"/>
    <dgm:cxn modelId="{D32AA6A4-DA8E-814E-89CC-598CC78DA36F}" type="presOf" srcId="{5F74AB2D-BE75-4095-A9F9-2F67BF3E8736}" destId="{BFD10B66-4C2A-474D-9C35-3B2B12E0A153}" srcOrd="2" destOrd="0" presId="urn:microsoft.com/office/officeart/2005/8/layout/gear1"/>
    <dgm:cxn modelId="{71C655E5-735D-2944-AC90-91B3FE383EC5}" type="presOf" srcId="{80F1F3F4-DB5F-45E8-9BA1-F12FEA266516}" destId="{3F1ADF3E-F6EA-4020-84A7-D665932FC920}" srcOrd="3" destOrd="0" presId="urn:microsoft.com/office/officeart/2005/8/layout/gear1"/>
    <dgm:cxn modelId="{C92370E8-818B-ED46-B436-EC745B4090EB}" type="presOf" srcId="{40FC4BAE-9554-43DD-B61C-7E5ABC7A4E29}" destId="{7AA15EAB-9A1D-4B4E-9865-3EE979A87D92}" srcOrd="2" destOrd="0" presId="urn:microsoft.com/office/officeart/2005/8/layout/gear1"/>
    <dgm:cxn modelId="{5BF3DCE9-74FD-4726-9FBD-6BDD89BC8E8E}" srcId="{0E1C97F8-6948-4E48-B054-2FE8A4A246DC}" destId="{80F1F3F4-DB5F-45E8-9BA1-F12FEA266516}" srcOrd="2" destOrd="0" parTransId="{4E9BBBBB-FFB1-43CA-A581-7196EA3E72BC}" sibTransId="{88F16F48-A404-426B-B8DC-226F7574F915}"/>
    <dgm:cxn modelId="{E8B85AF1-6C30-B24D-AF0B-3873EE73C4EC}" type="presOf" srcId="{80F1F3F4-DB5F-45E8-9BA1-F12FEA266516}" destId="{0D444996-AEAD-4A95-98DF-C6C9A9567317}" srcOrd="2" destOrd="0" presId="urn:microsoft.com/office/officeart/2005/8/layout/gear1"/>
    <dgm:cxn modelId="{C2445FFE-1512-6445-849A-350B5338212B}" type="presOf" srcId="{5F74AB2D-BE75-4095-A9F9-2F67BF3E8736}" destId="{02416898-003B-47FB-A816-2552670B387F}" srcOrd="0" destOrd="0" presId="urn:microsoft.com/office/officeart/2005/8/layout/gear1"/>
    <dgm:cxn modelId="{57A28730-805D-8A4C-8E52-A99DFC3FE0FA}" type="presParOf" srcId="{1443F633-AD14-4064-81B3-09A365469148}" destId="{02416898-003B-47FB-A816-2552670B387F}" srcOrd="0" destOrd="0" presId="urn:microsoft.com/office/officeart/2005/8/layout/gear1"/>
    <dgm:cxn modelId="{FA424A90-7A20-5449-8122-3943FE14E85E}" type="presParOf" srcId="{1443F633-AD14-4064-81B3-09A365469148}" destId="{B60383D9-40F0-4D38-A4FE-ACA1D5F1DD0D}" srcOrd="1" destOrd="0" presId="urn:microsoft.com/office/officeart/2005/8/layout/gear1"/>
    <dgm:cxn modelId="{D349EE6C-8EB8-9F41-A0E3-D67D9E0E7E36}" type="presParOf" srcId="{1443F633-AD14-4064-81B3-09A365469148}" destId="{BFD10B66-4C2A-474D-9C35-3B2B12E0A153}" srcOrd="2" destOrd="0" presId="urn:microsoft.com/office/officeart/2005/8/layout/gear1"/>
    <dgm:cxn modelId="{F07D86DA-B78A-B549-9777-4194FAA6493F}" type="presParOf" srcId="{1443F633-AD14-4064-81B3-09A365469148}" destId="{E5198C07-5BA3-48B4-8DA8-BB3C63451B9B}" srcOrd="3" destOrd="0" presId="urn:microsoft.com/office/officeart/2005/8/layout/gear1"/>
    <dgm:cxn modelId="{B12AF860-B7A0-AE46-8746-F5B2115E269F}" type="presParOf" srcId="{1443F633-AD14-4064-81B3-09A365469148}" destId="{B1C31940-6625-41B9-8C03-51BA0A55DC4F}" srcOrd="4" destOrd="0" presId="urn:microsoft.com/office/officeart/2005/8/layout/gear1"/>
    <dgm:cxn modelId="{315A63FF-A202-7047-A758-9CC796FD90AB}" type="presParOf" srcId="{1443F633-AD14-4064-81B3-09A365469148}" destId="{7AA15EAB-9A1D-4B4E-9865-3EE979A87D92}" srcOrd="5" destOrd="0" presId="urn:microsoft.com/office/officeart/2005/8/layout/gear1"/>
    <dgm:cxn modelId="{5D73C14F-A516-DC41-B8D1-DBADED7AE379}" type="presParOf" srcId="{1443F633-AD14-4064-81B3-09A365469148}" destId="{BD2A0860-83DC-46E8-897B-278C568FA30F}" srcOrd="6" destOrd="0" presId="urn:microsoft.com/office/officeart/2005/8/layout/gear1"/>
    <dgm:cxn modelId="{08EC6CE4-221A-AA4E-9AB9-DF16389281C9}" type="presParOf" srcId="{1443F633-AD14-4064-81B3-09A365469148}" destId="{DA2C9449-9261-491F-970E-39F7BEFBBFDC}" srcOrd="7" destOrd="0" presId="urn:microsoft.com/office/officeart/2005/8/layout/gear1"/>
    <dgm:cxn modelId="{091AB746-6923-B548-B56C-3E378F2ABEE9}" type="presParOf" srcId="{1443F633-AD14-4064-81B3-09A365469148}" destId="{0D444996-AEAD-4A95-98DF-C6C9A9567317}" srcOrd="8" destOrd="0" presId="urn:microsoft.com/office/officeart/2005/8/layout/gear1"/>
    <dgm:cxn modelId="{B349E906-437C-B146-BD65-714E68441CBC}" type="presParOf" srcId="{1443F633-AD14-4064-81B3-09A365469148}" destId="{3F1ADF3E-F6EA-4020-84A7-D665932FC920}" srcOrd="9" destOrd="0" presId="urn:microsoft.com/office/officeart/2005/8/layout/gear1"/>
    <dgm:cxn modelId="{5A811A16-13F0-3843-BE3E-AE3FAECDB116}" type="presParOf" srcId="{1443F633-AD14-4064-81B3-09A365469148}" destId="{11A8A44F-295E-4CCE-93C8-47B01A4BA973}" srcOrd="10" destOrd="0" presId="urn:microsoft.com/office/officeart/2005/8/layout/gear1"/>
    <dgm:cxn modelId="{52F6FA23-F141-2D41-B9CE-17D9FD38B883}" type="presParOf" srcId="{1443F633-AD14-4064-81B3-09A365469148}" destId="{433F4F49-D7E8-4827-A871-A86C630AAB94}" srcOrd="11" destOrd="0" presId="urn:microsoft.com/office/officeart/2005/8/layout/gear1"/>
    <dgm:cxn modelId="{854E8A9E-21F8-6A4B-8800-3E91304EAF30}" type="presParOf" srcId="{1443F633-AD14-4064-81B3-09A365469148}" destId="{8269EA21-B256-4E6A-8984-36D161A1E5B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898-003B-47FB-A816-2552670B387F}">
      <dsp:nvSpPr>
        <dsp:cNvPr id="0" name=""/>
        <dsp:cNvSpPr/>
      </dsp:nvSpPr>
      <dsp:spPr>
        <a:xfrm>
          <a:off x="2679389" y="2671500"/>
          <a:ext cx="3154000" cy="3083321"/>
        </a:xfrm>
        <a:prstGeom prst="gear9">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4.Transformat-ional Conversations</a:t>
          </a:r>
        </a:p>
      </dsp:txBody>
      <dsp:txXfrm>
        <a:off x="3308201" y="3393753"/>
        <a:ext cx="1896376" cy="1584891"/>
      </dsp:txXfrm>
    </dsp:sp>
    <dsp:sp modelId="{E5198C07-5BA3-48B4-8DA8-BB3C63451B9B}">
      <dsp:nvSpPr>
        <dsp:cNvPr id="0" name=""/>
        <dsp:cNvSpPr/>
      </dsp:nvSpPr>
      <dsp:spPr>
        <a:xfrm>
          <a:off x="1180681" y="1895997"/>
          <a:ext cx="2060056" cy="2322418"/>
        </a:xfrm>
        <a:prstGeom prst="gear6">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2.Faith Conversations</a:t>
          </a:r>
        </a:p>
      </dsp:txBody>
      <dsp:txXfrm>
        <a:off x="1699306" y="2456464"/>
        <a:ext cx="1022806" cy="1201484"/>
      </dsp:txXfrm>
    </dsp:sp>
    <dsp:sp modelId="{BD2A0860-83DC-46E8-897B-278C568FA30F}">
      <dsp:nvSpPr>
        <dsp:cNvPr id="0" name=""/>
        <dsp:cNvSpPr/>
      </dsp:nvSpPr>
      <dsp:spPr>
        <a:xfrm rot="20700000">
          <a:off x="1963869" y="226276"/>
          <a:ext cx="2974752" cy="2504131"/>
        </a:xfrm>
        <a:prstGeom prst="gear6">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3.Socio-Economic </a:t>
          </a:r>
          <a:r>
            <a:rPr lang="en-US" sz="2000" kern="1200" dirty="0" err="1"/>
            <a:t>Conversat</a:t>
          </a:r>
          <a:r>
            <a:rPr lang="en-US" sz="2000" kern="1200" dirty="0"/>
            <a:t>-ions</a:t>
          </a:r>
        </a:p>
      </dsp:txBody>
      <dsp:txXfrm rot="-20700000">
        <a:off x="2644233" y="747592"/>
        <a:ext cx="1614024" cy="1461500"/>
      </dsp:txXfrm>
    </dsp:sp>
    <dsp:sp modelId="{11A8A44F-295E-4CCE-93C8-47B01A4BA973}">
      <dsp:nvSpPr>
        <dsp:cNvPr id="0" name=""/>
        <dsp:cNvSpPr/>
      </dsp:nvSpPr>
      <dsp:spPr>
        <a:xfrm>
          <a:off x="2665069" y="2185246"/>
          <a:ext cx="3969715" cy="3969715"/>
        </a:xfrm>
        <a:prstGeom prst="circularArrow">
          <a:avLst>
            <a:gd name="adj1" fmla="val 4687"/>
            <a:gd name="adj2" fmla="val 299029"/>
            <a:gd name="adj3" fmla="val 2542483"/>
            <a:gd name="adj4" fmla="val 15805705"/>
            <a:gd name="adj5" fmla="val 5469"/>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33F4F49-D7E8-4827-A871-A86C630AAB94}">
      <dsp:nvSpPr>
        <dsp:cNvPr id="0" name=""/>
        <dsp:cNvSpPr/>
      </dsp:nvSpPr>
      <dsp:spPr>
        <a:xfrm>
          <a:off x="683501" y="1424186"/>
          <a:ext cx="2884246" cy="2884246"/>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69EA21-B256-4E6A-8984-36D161A1E5B1}">
      <dsp:nvSpPr>
        <dsp:cNvPr id="0" name=""/>
        <dsp:cNvSpPr/>
      </dsp:nvSpPr>
      <dsp:spPr>
        <a:xfrm>
          <a:off x="1835087" y="-116893"/>
          <a:ext cx="3109798" cy="3109798"/>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29F66-D8CA-1141-8F2E-AFEC037D54A0}" type="datetimeFigureOut">
              <a:rPr lang="en-US" smtClean="0"/>
              <a:t>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936C3-3245-E64B-80B0-945FA01D95DB}" type="slidenum">
              <a:rPr lang="en-US" smtClean="0"/>
              <a:t>‹#›</a:t>
            </a:fld>
            <a:endParaRPr lang="en-US"/>
          </a:p>
        </p:txBody>
      </p:sp>
    </p:spTree>
    <p:extLst>
      <p:ext uri="{BB962C8B-B14F-4D97-AF65-F5344CB8AC3E}">
        <p14:creationId xmlns:p14="http://schemas.microsoft.com/office/powerpoint/2010/main" val="362628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drought and the massive displacement of people in the Horn of Africa, in addition to high food prices and dwindling resources, have created the world's largest humanitarian crisis Some 11 million vulnerable people are now affected.  </a:t>
            </a:r>
          </a:p>
        </p:txBody>
      </p:sp>
      <p:sp>
        <p:nvSpPr>
          <p:cNvPr id="4" name="Slide Number Placeholder 3"/>
          <p:cNvSpPr>
            <a:spLocks noGrp="1"/>
          </p:cNvSpPr>
          <p:nvPr>
            <p:ph type="sldNum" sz="quarter" idx="10"/>
          </p:nvPr>
        </p:nvSpPr>
        <p:spPr/>
        <p:txBody>
          <a:bodyPr/>
          <a:lstStyle/>
          <a:p>
            <a:fld id="{E5618727-51CB-4D46-A3AD-D8270C105DF5}" type="slidenum">
              <a:rPr lang="en-US" smtClean="0"/>
              <a:pPr/>
              <a:t>5</a:t>
            </a:fld>
            <a:endParaRPr lang="en-US"/>
          </a:p>
        </p:txBody>
      </p:sp>
    </p:spTree>
    <p:extLst>
      <p:ext uri="{BB962C8B-B14F-4D97-AF65-F5344CB8AC3E}">
        <p14:creationId xmlns:p14="http://schemas.microsoft.com/office/powerpoint/2010/main" val="10854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drought and the massive displacement of people in the Horn of Africa, in addition to high food prices and dwindling resources, have created the world's largest humanitarian crisis Some 11 million vulnerable people are now affected.  </a:t>
            </a:r>
          </a:p>
        </p:txBody>
      </p:sp>
      <p:sp>
        <p:nvSpPr>
          <p:cNvPr id="4" name="Slide Number Placeholder 3"/>
          <p:cNvSpPr>
            <a:spLocks noGrp="1"/>
          </p:cNvSpPr>
          <p:nvPr>
            <p:ph type="sldNum" sz="quarter" idx="10"/>
          </p:nvPr>
        </p:nvSpPr>
        <p:spPr/>
        <p:txBody>
          <a:bodyPr/>
          <a:lstStyle/>
          <a:p>
            <a:fld id="{E5618727-51CB-4D46-A3AD-D8270C105DF5}" type="slidenum">
              <a:rPr lang="en-US" smtClean="0"/>
              <a:pPr/>
              <a:t>6</a:t>
            </a:fld>
            <a:endParaRPr lang="en-US"/>
          </a:p>
        </p:txBody>
      </p:sp>
    </p:spTree>
    <p:extLst>
      <p:ext uri="{BB962C8B-B14F-4D97-AF65-F5344CB8AC3E}">
        <p14:creationId xmlns:p14="http://schemas.microsoft.com/office/powerpoint/2010/main" val="379707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drought and the massive displacement of people in the Horn of Africa, in addition to high food prices and dwindling resources, have created the world's largest humanitarian crisis Some 11 million vulnerable people are now affected.  </a:t>
            </a:r>
          </a:p>
        </p:txBody>
      </p:sp>
      <p:sp>
        <p:nvSpPr>
          <p:cNvPr id="4" name="Slide Number Placeholder 3"/>
          <p:cNvSpPr>
            <a:spLocks noGrp="1"/>
          </p:cNvSpPr>
          <p:nvPr>
            <p:ph type="sldNum" sz="quarter" idx="10"/>
          </p:nvPr>
        </p:nvSpPr>
        <p:spPr/>
        <p:txBody>
          <a:bodyPr/>
          <a:lstStyle/>
          <a:p>
            <a:fld id="{E5618727-51CB-4D46-A3AD-D8270C105DF5}" type="slidenum">
              <a:rPr lang="en-US" smtClean="0"/>
              <a:pPr/>
              <a:t>7</a:t>
            </a:fld>
            <a:endParaRPr lang="en-US"/>
          </a:p>
        </p:txBody>
      </p:sp>
    </p:spTree>
    <p:extLst>
      <p:ext uri="{BB962C8B-B14F-4D97-AF65-F5344CB8AC3E}">
        <p14:creationId xmlns:p14="http://schemas.microsoft.com/office/powerpoint/2010/main" val="325461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drought and the massive displacement of people in the Horn of Africa, in addition to high food prices and dwindling resources, have created the world's largest humanitarian crisis Some 11 million vulnerable people are now affected.  </a:t>
            </a:r>
          </a:p>
        </p:txBody>
      </p:sp>
      <p:sp>
        <p:nvSpPr>
          <p:cNvPr id="4" name="Slide Number Placeholder 3"/>
          <p:cNvSpPr>
            <a:spLocks noGrp="1"/>
          </p:cNvSpPr>
          <p:nvPr>
            <p:ph type="sldNum" sz="quarter" idx="10"/>
          </p:nvPr>
        </p:nvSpPr>
        <p:spPr/>
        <p:txBody>
          <a:bodyPr/>
          <a:lstStyle/>
          <a:p>
            <a:fld id="{E5618727-51CB-4D46-A3AD-D8270C105DF5}" type="slidenum">
              <a:rPr lang="en-US" smtClean="0"/>
              <a:pPr/>
              <a:t>8</a:t>
            </a:fld>
            <a:endParaRPr lang="en-US"/>
          </a:p>
        </p:txBody>
      </p:sp>
    </p:spTree>
    <p:extLst>
      <p:ext uri="{BB962C8B-B14F-4D97-AF65-F5344CB8AC3E}">
        <p14:creationId xmlns:p14="http://schemas.microsoft.com/office/powerpoint/2010/main" val="174618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drought and the massive displacement of people in the Horn of Africa, in addition to high food prices and dwindling resources, have created the world's largest humanitarian crisis Some 11 million vulnerable people are now affected.  </a:t>
            </a:r>
          </a:p>
        </p:txBody>
      </p:sp>
      <p:sp>
        <p:nvSpPr>
          <p:cNvPr id="4" name="Slide Number Placeholder 3"/>
          <p:cNvSpPr>
            <a:spLocks noGrp="1"/>
          </p:cNvSpPr>
          <p:nvPr>
            <p:ph type="sldNum" sz="quarter" idx="10"/>
          </p:nvPr>
        </p:nvSpPr>
        <p:spPr/>
        <p:txBody>
          <a:bodyPr/>
          <a:lstStyle/>
          <a:p>
            <a:fld id="{E5618727-51CB-4D46-A3AD-D8270C105DF5}" type="slidenum">
              <a:rPr lang="en-US" smtClean="0"/>
              <a:pPr/>
              <a:t>9</a:t>
            </a:fld>
            <a:endParaRPr lang="en-US"/>
          </a:p>
        </p:txBody>
      </p:sp>
    </p:spTree>
    <p:extLst>
      <p:ext uri="{BB962C8B-B14F-4D97-AF65-F5344CB8AC3E}">
        <p14:creationId xmlns:p14="http://schemas.microsoft.com/office/powerpoint/2010/main" val="93227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936C3-3245-E64B-80B0-945FA01D95DB}" type="slidenum">
              <a:rPr lang="en-US" smtClean="0"/>
              <a:t>10</a:t>
            </a:fld>
            <a:endParaRPr lang="en-US"/>
          </a:p>
        </p:txBody>
      </p:sp>
    </p:spTree>
    <p:extLst>
      <p:ext uri="{BB962C8B-B14F-4D97-AF65-F5344CB8AC3E}">
        <p14:creationId xmlns:p14="http://schemas.microsoft.com/office/powerpoint/2010/main" val="355397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936C3-3245-E64B-80B0-945FA01D95DB}" type="slidenum">
              <a:rPr lang="en-US" smtClean="0"/>
              <a:t>11</a:t>
            </a:fld>
            <a:endParaRPr lang="en-US"/>
          </a:p>
        </p:txBody>
      </p:sp>
    </p:spTree>
    <p:extLst>
      <p:ext uri="{BB962C8B-B14F-4D97-AF65-F5344CB8AC3E}">
        <p14:creationId xmlns:p14="http://schemas.microsoft.com/office/powerpoint/2010/main" val="409603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936C3-3245-E64B-80B0-945FA01D95DB}" type="slidenum">
              <a:rPr lang="en-US" smtClean="0"/>
              <a:t>12</a:t>
            </a:fld>
            <a:endParaRPr lang="en-US"/>
          </a:p>
        </p:txBody>
      </p:sp>
    </p:spTree>
    <p:extLst>
      <p:ext uri="{BB962C8B-B14F-4D97-AF65-F5344CB8AC3E}">
        <p14:creationId xmlns:p14="http://schemas.microsoft.com/office/powerpoint/2010/main" val="84596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20</a:t>
            </a:fld>
            <a:endParaRPr lang="en-US"/>
          </a:p>
        </p:txBody>
      </p:sp>
    </p:spTree>
    <p:extLst>
      <p:ext uri="{BB962C8B-B14F-4D97-AF65-F5344CB8AC3E}">
        <p14:creationId xmlns:p14="http://schemas.microsoft.com/office/powerpoint/2010/main" val="403674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Thursday, October 20, 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Sample Footer</a:t>
            </a:r>
          </a:p>
        </p:txBody>
      </p:sp>
      <p:sp>
        <p:nvSpPr>
          <p:cNvPr id="6" name="Slide Number Placeholder 5"/>
          <p:cNvSpPr>
            <a:spLocks noGrp="1"/>
          </p:cNvSpPr>
          <p:nvPr>
            <p:ph type="sldNum" sz="quarter" idx="12"/>
          </p:nvPr>
        </p:nvSpPr>
        <p:spPr>
          <a:xfrm>
            <a:off x="1437664" y="798973"/>
            <a:ext cx="811019" cy="503578"/>
          </a:xfrm>
        </p:spPr>
        <p:txBody>
          <a:bodyPr/>
          <a:lstStyle/>
          <a:p>
            <a:fld id="{DBA1B0FB-D917-4C8C-928F-313BD683BF3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316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BD84-71F4-4271-8C46-0D47C0A9B12E}" type="datetime2">
              <a:rPr lang="en-US" smtClean="0"/>
              <a:t>Thursday, October 20,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551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E0CE1-F450-4107-B2CB-17B18F8A3F4A}" type="datetime2">
              <a:rPr lang="en-US" smtClean="0"/>
              <a:t>Thursday, October 20,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156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Thursday, October 20,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781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09929-0719-4517-94D6-FDF7F99E70F6}" type="datetime2">
              <a:rPr lang="en-US" smtClean="0"/>
              <a:t>Thursday, October 20,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758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95673-5512-4AAA-9AEB-E00C61EC65D5}" type="datetime2">
              <a:rPr lang="en-US" smtClean="0"/>
              <a:t>Thursday, October 20, 2022</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783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3138FA-2E87-4873-8BBA-13E447C9A99A}" type="datetime2">
              <a:rPr lang="en-US" smtClean="0"/>
              <a:t>Thursday, October 20, 2022</a:t>
            </a:fld>
            <a:endParaRPr lang="en-US"/>
          </a:p>
        </p:txBody>
      </p:sp>
      <p:sp>
        <p:nvSpPr>
          <p:cNvPr id="8" name="Footer Placeholder 7"/>
          <p:cNvSpPr>
            <a:spLocks noGrp="1"/>
          </p:cNvSpPr>
          <p:nvPr>
            <p:ph type="ftr" sz="quarter" idx="11"/>
          </p:nvPr>
        </p:nvSpPr>
        <p:spPr/>
        <p:txBody>
          <a:body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803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B40A-97BD-4BFB-B639-0BFF95FDE8B7}" type="datetime2">
              <a:rPr lang="en-US" smtClean="0"/>
              <a:t>Thursday, October 20, 2022</a:t>
            </a:fld>
            <a:endParaRPr lang="en-US"/>
          </a:p>
        </p:txBody>
      </p:sp>
      <p:sp>
        <p:nvSpPr>
          <p:cNvPr id="4" name="Footer Placeholder 3"/>
          <p:cNvSpPr>
            <a:spLocks noGrp="1"/>
          </p:cNvSpPr>
          <p:nvPr>
            <p:ph type="ftr" sz="quarter" idx="11"/>
          </p:nvPr>
        </p:nvSpPr>
        <p:spPr/>
        <p:txBody>
          <a:bodyPr/>
          <a:lstStyle/>
          <a:p>
            <a:r>
              <a:rPr lang="en-US"/>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851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Thursday, October 20, 2022</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1880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462FC-960E-4740-921F-B36862979F21}" type="datetime2">
              <a:rPr lang="en-US" smtClean="0"/>
              <a:t>Thursday, October 20, 2022</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998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50BC9E2-CB44-4C05-9BB5-496C18A241E0}" type="datetime2">
              <a:rPr lang="en-US" smtClean="0"/>
              <a:t>Thursday, October 20, 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9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46CB39B-5F4C-4A7E-9BE3-AAFD45576D16}" type="datetime2">
              <a:rPr lang="en-US" smtClean="0"/>
              <a:t>Thursday, October 20, 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BA1B0FB-D917-4C8C-928F-313BD683BF39}"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1303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eartlight.org/articles/201506/20150608_outisthrough.html" TargetMode="Externa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plainbibleteaching.com/2007/07/18/passing-pleasures-of-sin/" TargetMode="External"/><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www.cehat.org/uploads/files/IEC%20report2004.pdf" TargetMode="External"/><Relationship Id="rId4" Type="http://schemas.openxmlformats.org/officeDocument/2006/relationships/hyperlink" Target="http://www.hhs.gov/ohrp/international/index.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user/ethicsmodule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www.hhs.gov/ohrp/international/index.htm" TargetMode="External"/><Relationship Id="rId13" Type="http://schemas.openxmlformats.org/officeDocument/2006/relationships/image" Target="../media/image1.jpg"/><Relationship Id="rId3" Type="http://schemas.openxmlformats.org/officeDocument/2006/relationships/hyperlink" Target="http://ethics.americananthro.org/category/statement/" TargetMode="External"/><Relationship Id="rId7" Type="http://schemas.openxmlformats.org/officeDocument/2006/relationships/hyperlink" Target="https://www.hhs.gov/ohrp/regulations-and-policy/decision-charts/index.html#c1" TargetMode="External"/><Relationship Id="rId12" Type="http://schemas.openxmlformats.org/officeDocument/2006/relationships/hyperlink" Target="http://sru.soc.surrey.ac.uk/SRU51.pdf"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hhs.gov/" TargetMode="External"/><Relationship Id="rId11" Type="http://schemas.openxmlformats.org/officeDocument/2006/relationships/hyperlink" Target="https://campusirb.duke.edu/resources/samples/oral-consent" TargetMode="External"/><Relationship Id="rId5" Type="http://schemas.openxmlformats.org/officeDocument/2006/relationships/hyperlink" Target="https://www.hhs.gov/ohrp/index.html" TargetMode="External"/><Relationship Id="rId10" Type="http://schemas.openxmlformats.org/officeDocument/2006/relationships/hyperlink" Target="https://www.youtube.com/user/ethicsmodules" TargetMode="External"/><Relationship Id="rId4" Type="http://schemas.openxmlformats.org/officeDocument/2006/relationships/hyperlink" Target="https://www.americananthro.org/ParticipateAndAdvocate/Content.aspx?ItemNumber=1652" TargetMode="External"/><Relationship Id="rId9" Type="http://schemas.openxmlformats.org/officeDocument/2006/relationships/hyperlink" Target="http://www.cehat.org/uploads/files/IEC%20report200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2A3483-DEBB-4D53-A4FE-62AC53A9D530}"/>
              </a:ext>
            </a:extLst>
          </p:cNvPr>
          <p:cNvPicPr>
            <a:picLocks noChangeAspect="1"/>
          </p:cNvPicPr>
          <p:nvPr/>
        </p:nvPicPr>
        <p:blipFill rotWithShape="1">
          <a:blip r:embed="rId2">
            <a:alphaModFix amt="50000"/>
          </a:blip>
          <a:srcRect t="14488" r="-1" b="2484"/>
          <a:stretch/>
        </p:blipFill>
        <p:spPr>
          <a:xfrm>
            <a:off x="-260521" y="358346"/>
            <a:ext cx="12713041" cy="7151086"/>
          </a:xfrm>
          <a:prstGeom prst="rect">
            <a:avLst/>
          </a:prstGeom>
        </p:spPr>
      </p:pic>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1154243" y="211803"/>
            <a:ext cx="5186357" cy="3070654"/>
          </a:xfrm>
          <a:solidFill>
            <a:srgbClr val="0070C0">
              <a:alpha val="28031"/>
            </a:srgbClr>
          </a:solidFill>
        </p:spPr>
        <p:txBody>
          <a:bodyPr anchor="ctr">
            <a:normAutofit/>
          </a:bodyPr>
          <a:lstStyle/>
          <a:p>
            <a:br>
              <a:rPr lang="en-US" sz="4800" dirty="0"/>
            </a:br>
            <a:r>
              <a:rPr lang="en-US" sz="4800" dirty="0"/>
              <a:t>urban Research? Ethics? IRB?</a:t>
            </a:r>
          </a:p>
        </p:txBody>
      </p:sp>
      <p:sp>
        <p:nvSpPr>
          <p:cNvPr id="3" name="Subtitle 2">
            <a:extLst>
              <a:ext uri="{FF2B5EF4-FFF2-40B4-BE49-F238E27FC236}">
                <a16:creationId xmlns:a16="http://schemas.microsoft.com/office/drawing/2014/main" id="{A89AA2FF-6C08-634E-B6DA-A9EF29FC71E9}"/>
              </a:ext>
            </a:extLst>
          </p:cNvPr>
          <p:cNvSpPr>
            <a:spLocks noGrp="1"/>
          </p:cNvSpPr>
          <p:nvPr>
            <p:ph type="subTitle" idx="1"/>
          </p:nvPr>
        </p:nvSpPr>
        <p:spPr>
          <a:xfrm>
            <a:off x="4633339" y="3350419"/>
            <a:ext cx="6558257" cy="3814762"/>
          </a:xfrm>
          <a:solidFill>
            <a:srgbClr val="0070C0"/>
          </a:solidFill>
        </p:spPr>
        <p:txBody>
          <a:bodyPr anchor="ctr">
            <a:normAutofit lnSpcReduction="10000"/>
          </a:bodyPr>
          <a:lstStyle/>
          <a:p>
            <a:r>
              <a:rPr lang="en-US" sz="2800" dirty="0"/>
              <a:t>1. Theology of research ethics</a:t>
            </a:r>
          </a:p>
          <a:p>
            <a:r>
              <a:rPr lang="en-US" sz="2800" dirty="0"/>
              <a:t>2. Central ethical issues</a:t>
            </a:r>
          </a:p>
          <a:p>
            <a:r>
              <a:rPr lang="en-US" sz="2800" dirty="0"/>
              <a:t>3. Ethics and Bureaucracy</a:t>
            </a:r>
          </a:p>
          <a:p>
            <a:r>
              <a:rPr lang="en-US" sz="2800" dirty="0"/>
              <a:t>4. </a:t>
            </a:r>
            <a:r>
              <a:rPr lang="en-US" sz="2800" dirty="0" err="1"/>
              <a:t>STrUCTURE</a:t>
            </a:r>
            <a:r>
              <a:rPr lang="en-US" sz="2800" dirty="0"/>
              <a:t> OF AN IRB</a:t>
            </a:r>
          </a:p>
          <a:p>
            <a:r>
              <a:rPr lang="en-US" sz="2800" dirty="0"/>
              <a:t>5. Three levels of ethics proposal</a:t>
            </a:r>
          </a:p>
          <a:p>
            <a:r>
              <a:rPr lang="en-US" sz="2800" dirty="0"/>
              <a:t>6.research issues</a:t>
            </a:r>
          </a:p>
          <a:p>
            <a:endParaRPr lang="en-US" sz="2800" dirty="0"/>
          </a:p>
        </p:txBody>
      </p:sp>
      <p:cxnSp>
        <p:nvCxnSpPr>
          <p:cNvPr id="11" name="Straight Connector 1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building, water, boat, scene&#10;&#10;Description automatically generated">
            <a:extLst>
              <a:ext uri="{FF2B5EF4-FFF2-40B4-BE49-F238E27FC236}">
                <a16:creationId xmlns:a16="http://schemas.microsoft.com/office/drawing/2014/main" id="{D92C59EE-A264-3842-9BF7-132509319BA7}"/>
              </a:ext>
            </a:extLst>
          </p:cNvPr>
          <p:cNvPicPr>
            <a:picLocks noChangeAspect="1"/>
          </p:cNvPicPr>
          <p:nvPr/>
        </p:nvPicPr>
        <p:blipFill>
          <a:blip r:embed="rId3"/>
          <a:stretch>
            <a:fillRect/>
          </a:stretch>
        </p:blipFill>
        <p:spPr>
          <a:xfrm>
            <a:off x="7569148" y="92676"/>
            <a:ext cx="4622852" cy="3070654"/>
          </a:xfrm>
          <a:prstGeom prst="rect">
            <a:avLst/>
          </a:prstGeom>
        </p:spPr>
      </p:pic>
      <p:sp>
        <p:nvSpPr>
          <p:cNvPr id="5" name="TextBox 4">
            <a:extLst>
              <a:ext uri="{FF2B5EF4-FFF2-40B4-BE49-F238E27FC236}">
                <a16:creationId xmlns:a16="http://schemas.microsoft.com/office/drawing/2014/main" id="{BC9B306B-ED3E-15FE-FCA0-FF978C1E7EF3}"/>
              </a:ext>
            </a:extLst>
          </p:cNvPr>
          <p:cNvSpPr txBox="1"/>
          <p:nvPr/>
        </p:nvSpPr>
        <p:spPr>
          <a:xfrm>
            <a:off x="1154243" y="3933889"/>
            <a:ext cx="3742930" cy="1968900"/>
          </a:xfrm>
          <a:prstGeom prst="rect">
            <a:avLst/>
          </a:prstGeom>
          <a:noFill/>
        </p:spPr>
        <p:txBody>
          <a:bodyPr wrap="square" rtlCol="0">
            <a:spAutoFit/>
          </a:bodyPr>
          <a:lstStyle/>
          <a:p>
            <a:r>
              <a:rPr lang="en-US" sz="2000" dirty="0"/>
              <a:t>Dr Viv Grigg</a:t>
            </a:r>
          </a:p>
          <a:p>
            <a:r>
              <a:rPr lang="en-US" sz="2000" dirty="0"/>
              <a:t>Professor of Urban Leadership</a:t>
            </a:r>
          </a:p>
          <a:p>
            <a:r>
              <a:rPr lang="en-US" sz="2000" dirty="0"/>
              <a:t>William Carey International University</a:t>
            </a:r>
          </a:p>
          <a:p>
            <a:r>
              <a:rPr lang="en-US" sz="2000" dirty="0"/>
              <a:t>Updated 2022</a:t>
            </a:r>
          </a:p>
          <a:p>
            <a:r>
              <a:rPr lang="en-US" sz="2000" dirty="0"/>
              <a:t>MATUL Commission </a:t>
            </a:r>
          </a:p>
        </p:txBody>
      </p:sp>
    </p:spTree>
    <p:extLst>
      <p:ext uri="{BB962C8B-B14F-4D97-AF65-F5344CB8AC3E}">
        <p14:creationId xmlns:p14="http://schemas.microsoft.com/office/powerpoint/2010/main" val="39581489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58E5-D353-368F-E11E-51DA2CE7EBCC}"/>
              </a:ext>
            </a:extLst>
          </p:cNvPr>
          <p:cNvSpPr>
            <a:spLocks noGrp="1"/>
          </p:cNvSpPr>
          <p:nvPr>
            <p:ph type="title"/>
          </p:nvPr>
        </p:nvSpPr>
        <p:spPr>
          <a:xfrm>
            <a:off x="1471613" y="628651"/>
            <a:ext cx="9583241" cy="1225104"/>
          </a:xfrm>
        </p:spPr>
        <p:txBody>
          <a:bodyPr>
            <a:normAutofit fontScale="90000"/>
          </a:bodyPr>
          <a:lstStyle/>
          <a:p>
            <a:r>
              <a:rPr lang="en-US" sz="4800" dirty="0"/>
              <a:t>3. Practical </a:t>
            </a:r>
            <a:r>
              <a:rPr lang="en-US" sz="4800" dirty="0" err="1"/>
              <a:t>IMPLication</a:t>
            </a:r>
            <a:r>
              <a:rPr lang="en-US" sz="4800" dirty="0"/>
              <a:t> of Ethics into bureaucracy</a:t>
            </a:r>
            <a:br>
              <a:rPr lang="en-US" sz="4000" dirty="0"/>
            </a:br>
            <a:br>
              <a:rPr lang="en-US" sz="1050" dirty="0"/>
            </a:br>
            <a:r>
              <a:rPr lang="en-US" sz="3200" b="1" dirty="0">
                <a:effectLst/>
                <a:latin typeface="Arial" panose="020B0604020202020204" pitchFamily="34" charset="0"/>
              </a:rPr>
              <a:t>1. Get Informed Consent </a:t>
            </a:r>
            <a:br>
              <a:rPr lang="en-US" sz="3200" dirty="0"/>
            </a:br>
            <a:r>
              <a:rPr lang="en-US" sz="3200" dirty="0">
                <a:effectLst/>
                <a:latin typeface="Arial" panose="020B0604020202020204" pitchFamily="34" charset="0"/>
              </a:rPr>
              <a:t>People involved in research can choose what will or will not happen to them </a:t>
            </a:r>
            <a:br>
              <a:rPr lang="en-US" sz="3200" dirty="0"/>
            </a:br>
            <a:r>
              <a:rPr lang="en-US" sz="3200" dirty="0">
                <a:effectLst/>
                <a:latin typeface="Arial" panose="020B0604020202020204" pitchFamily="34" charset="0"/>
              </a:rPr>
              <a:t>They have enough information about the research, understand it, and willingly agree to participate </a:t>
            </a:r>
            <a:br>
              <a:rPr lang="en-US" sz="3200" dirty="0">
                <a:effectLst/>
                <a:latin typeface="Arial" panose="020B0604020202020204" pitchFamily="34" charset="0"/>
              </a:rPr>
            </a:br>
            <a:br>
              <a:rPr lang="en-US" sz="3200" dirty="0"/>
            </a:br>
            <a:br>
              <a:rPr lang="en-US" sz="3200" dirty="0">
                <a:solidFill>
                  <a:schemeClr val="bg1"/>
                </a:solidFill>
              </a:rPr>
            </a:br>
            <a:endParaRPr lang="en-US" dirty="0"/>
          </a:p>
        </p:txBody>
      </p:sp>
    </p:spTree>
    <p:extLst>
      <p:ext uri="{BB962C8B-B14F-4D97-AF65-F5344CB8AC3E}">
        <p14:creationId xmlns:p14="http://schemas.microsoft.com/office/powerpoint/2010/main" val="31460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58E5-D353-368F-E11E-51DA2CE7EBCC}"/>
              </a:ext>
            </a:extLst>
          </p:cNvPr>
          <p:cNvSpPr>
            <a:spLocks noGrp="1"/>
          </p:cNvSpPr>
          <p:nvPr>
            <p:ph type="title"/>
          </p:nvPr>
        </p:nvSpPr>
        <p:spPr/>
        <p:txBody>
          <a:bodyPr>
            <a:normAutofit fontScale="90000"/>
          </a:bodyPr>
          <a:lstStyle/>
          <a:p>
            <a:r>
              <a:rPr lang="en-US" sz="4800" dirty="0"/>
              <a:t>Practical </a:t>
            </a:r>
            <a:r>
              <a:rPr lang="en-US" sz="4800" dirty="0" err="1"/>
              <a:t>IMPLications</a:t>
            </a:r>
            <a:r>
              <a:rPr lang="en-US" sz="4800" dirty="0"/>
              <a:t> of Ethics into bureaucracy</a:t>
            </a:r>
            <a:br>
              <a:rPr lang="en-US" sz="4000" dirty="0"/>
            </a:br>
            <a:br>
              <a:rPr lang="en-US" sz="1050" dirty="0"/>
            </a:br>
            <a:r>
              <a:rPr lang="en-US" b="1" dirty="0">
                <a:effectLst/>
                <a:latin typeface="Arial" panose="020B0604020202020204" pitchFamily="34" charset="0"/>
              </a:rPr>
              <a:t>2. Assessment of Risk &amp; Benefits </a:t>
            </a:r>
            <a:br>
              <a:rPr lang="en-US" dirty="0"/>
            </a:br>
            <a:r>
              <a:rPr lang="en-US" dirty="0">
                <a:effectLst/>
                <a:latin typeface="Arial" panose="020B0604020202020204" pitchFamily="34" charset="0"/>
              </a:rPr>
              <a:t>The researcher and another group of people on a review </a:t>
            </a:r>
            <a:br>
              <a:rPr lang="en-US" dirty="0"/>
            </a:br>
            <a:r>
              <a:rPr lang="en-US" dirty="0">
                <a:effectLst/>
                <a:latin typeface="Arial" panose="020B0604020202020204" pitchFamily="34" charset="0"/>
              </a:rPr>
              <a:t>board, separately review the research proposal and to see if the </a:t>
            </a:r>
            <a:r>
              <a:rPr lang="en-US" dirty="0" err="1">
                <a:effectLst/>
                <a:latin typeface="Arial" panose="020B0604020202020204" pitchFamily="34" charset="0"/>
              </a:rPr>
              <a:t>possi</a:t>
            </a:r>
            <a:r>
              <a:rPr lang="en-US" dirty="0">
                <a:effectLst/>
                <a:latin typeface="Arial" panose="020B0604020202020204" pitchFamily="34" charset="0"/>
              </a:rPr>
              <a:t>-</a:t>
            </a:r>
            <a:br>
              <a:rPr lang="en-US" dirty="0"/>
            </a:br>
            <a:r>
              <a:rPr lang="en-US" dirty="0" err="1">
                <a:effectLst/>
                <a:latin typeface="Arial" panose="020B0604020202020204" pitchFamily="34" charset="0"/>
              </a:rPr>
              <a:t>ble</a:t>
            </a:r>
            <a:r>
              <a:rPr lang="en-US" dirty="0">
                <a:effectLst/>
                <a:latin typeface="Arial" panose="020B0604020202020204" pitchFamily="34" charset="0"/>
              </a:rPr>
              <a:t> risks and benefits are responsible and fair </a:t>
            </a:r>
            <a:br>
              <a:rPr lang="en-US" sz="3200" dirty="0">
                <a:effectLst/>
                <a:latin typeface="Arial" panose="020B0604020202020204" pitchFamily="34" charset="0"/>
              </a:rPr>
            </a:br>
            <a:br>
              <a:rPr lang="en-US" sz="3200" dirty="0"/>
            </a:br>
            <a:br>
              <a:rPr lang="en-US" sz="3200" dirty="0">
                <a:solidFill>
                  <a:schemeClr val="bg1"/>
                </a:solidFill>
              </a:rPr>
            </a:br>
            <a:endParaRPr lang="en-US" dirty="0"/>
          </a:p>
        </p:txBody>
      </p:sp>
    </p:spTree>
    <p:extLst>
      <p:ext uri="{BB962C8B-B14F-4D97-AF65-F5344CB8AC3E}">
        <p14:creationId xmlns:p14="http://schemas.microsoft.com/office/powerpoint/2010/main" val="154660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58E5-D353-368F-E11E-51DA2CE7EBCC}"/>
              </a:ext>
            </a:extLst>
          </p:cNvPr>
          <p:cNvSpPr>
            <a:spLocks noGrp="1"/>
          </p:cNvSpPr>
          <p:nvPr>
            <p:ph type="title"/>
          </p:nvPr>
        </p:nvSpPr>
        <p:spPr>
          <a:xfrm>
            <a:off x="1428751" y="514351"/>
            <a:ext cx="9626104" cy="1339404"/>
          </a:xfrm>
        </p:spPr>
        <p:txBody>
          <a:bodyPr>
            <a:normAutofit fontScale="90000"/>
          </a:bodyPr>
          <a:lstStyle/>
          <a:p>
            <a:r>
              <a:rPr lang="en-US" sz="4800" dirty="0"/>
              <a:t>Practical </a:t>
            </a:r>
            <a:r>
              <a:rPr lang="en-US" sz="4800" dirty="0" err="1"/>
              <a:t>IMPLications</a:t>
            </a:r>
            <a:r>
              <a:rPr lang="en-US" sz="4800" dirty="0"/>
              <a:t> of Ethics into bureaucracy</a:t>
            </a:r>
            <a:br>
              <a:rPr lang="en-US" sz="4000" dirty="0"/>
            </a:br>
            <a:br>
              <a:rPr lang="en-US" sz="1050" dirty="0"/>
            </a:br>
            <a:br>
              <a:rPr lang="en-US" sz="3200" dirty="0">
                <a:effectLst/>
                <a:latin typeface="Arial" panose="020B0604020202020204" pitchFamily="34" charset="0"/>
              </a:rPr>
            </a:br>
            <a:r>
              <a:rPr lang="en-US" sz="3200" b="1" dirty="0">
                <a:effectLst/>
                <a:latin typeface="Arial" panose="020B0604020202020204" pitchFamily="34" charset="0"/>
              </a:rPr>
              <a:t>3.</a:t>
            </a:r>
            <a:r>
              <a:rPr lang="en-US" b="1" dirty="0">
                <a:effectLst/>
                <a:latin typeface="Arial" panose="020B0604020202020204" pitchFamily="34" charset="0"/>
              </a:rPr>
              <a:t>Selection of Participants </a:t>
            </a:r>
            <a:br>
              <a:rPr lang="en-US" dirty="0"/>
            </a:br>
            <a:r>
              <a:rPr lang="en-US" dirty="0">
                <a:effectLst/>
                <a:latin typeface="Arial" panose="020B0604020202020204" pitchFamily="34" charset="0"/>
              </a:rPr>
              <a:t>Do not take advantage of vulnerable populations (e.g. minorities, economically disadvantaged, prisoners, men</a:t>
            </a:r>
            <a:br>
              <a:rPr lang="en-US" dirty="0"/>
            </a:br>
            <a:r>
              <a:rPr lang="en-US" dirty="0">
                <a:effectLst/>
                <a:latin typeface="Arial" panose="020B0604020202020204" pitchFamily="34" charset="0"/>
              </a:rPr>
              <a:t>tally ill) </a:t>
            </a:r>
            <a:br>
              <a:rPr lang="en-US" dirty="0"/>
            </a:br>
            <a:br>
              <a:rPr lang="en-US" dirty="0"/>
            </a:br>
            <a:r>
              <a:rPr lang="en-US" dirty="0">
                <a:effectLst/>
                <a:latin typeface="Arial" panose="020B0604020202020204" pitchFamily="34" charset="0"/>
              </a:rPr>
              <a:t>(The Belmont Report became a basis for development of these ideas)</a:t>
            </a:r>
            <a:br>
              <a:rPr lang="en-US" sz="3200" dirty="0"/>
            </a:br>
            <a:br>
              <a:rPr lang="en-US" sz="3200" dirty="0">
                <a:solidFill>
                  <a:schemeClr val="bg1"/>
                </a:solidFill>
              </a:rPr>
            </a:br>
            <a:endParaRPr lang="en-US" dirty="0"/>
          </a:p>
        </p:txBody>
      </p:sp>
    </p:spTree>
    <p:extLst>
      <p:ext uri="{BB962C8B-B14F-4D97-AF65-F5344CB8AC3E}">
        <p14:creationId xmlns:p14="http://schemas.microsoft.com/office/powerpoint/2010/main" val="88165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4234230" y="83127"/>
            <a:ext cx="7639907" cy="5046084"/>
          </a:xfrm>
        </p:spPr>
        <p:txBody>
          <a:bodyPr>
            <a:normAutofit/>
          </a:bodyPr>
          <a:lstStyle/>
          <a:p>
            <a:r>
              <a:rPr lang="en-US" sz="4000" dirty="0"/>
              <a:t>4. STRUCTURE OF an IRB</a:t>
            </a:r>
            <a:br>
              <a:rPr lang="en-US" sz="2800" dirty="0"/>
            </a:br>
            <a:r>
              <a:rPr lang="en-US" sz="2800" dirty="0"/>
              <a:t>1. internal (prevents external attacks)</a:t>
            </a:r>
            <a:br>
              <a:rPr lang="en-US" sz="2100" dirty="0"/>
            </a:br>
            <a:r>
              <a:rPr lang="en-US" sz="2700" dirty="0"/>
              <a:t>2. independent</a:t>
            </a:r>
            <a:br>
              <a:rPr lang="en-US" sz="2700" dirty="0"/>
            </a:br>
            <a:r>
              <a:rPr lang="en-US" sz="2700" dirty="0"/>
              <a:t>experienced researchers from multiple disciplines</a:t>
            </a:r>
            <a:br>
              <a:rPr lang="en-US" sz="2700" dirty="0"/>
            </a:br>
            <a:br>
              <a:rPr lang="en-US" sz="2700" dirty="0"/>
            </a:br>
            <a:r>
              <a:rPr lang="en-US" sz="2700" dirty="0">
                <a:solidFill>
                  <a:schemeClr val="bg1"/>
                </a:solidFill>
              </a:rPr>
              <a:t>3. legally astute (within cultural norms)</a:t>
            </a:r>
            <a:br>
              <a:rPr lang="en-US" sz="2100" dirty="0">
                <a:solidFill>
                  <a:schemeClr val="bg1"/>
                </a:solidFill>
              </a:rPr>
            </a:br>
            <a:r>
              <a:rPr lang="en-US" sz="2100" dirty="0">
                <a:solidFill>
                  <a:schemeClr val="bg1"/>
                </a:solidFill>
              </a:rPr>
              <a:t>	</a:t>
            </a:r>
            <a:br>
              <a:rPr lang="en-US" sz="2100" dirty="0">
                <a:solidFill>
                  <a:schemeClr val="bg1"/>
                </a:solidFill>
              </a:rPr>
            </a:br>
            <a:br>
              <a:rPr lang="en-US" sz="2100" dirty="0">
                <a:solidFill>
                  <a:schemeClr val="bg1"/>
                </a:solidFill>
              </a:rPr>
            </a:br>
            <a:r>
              <a:rPr lang="en-US" sz="2700" dirty="0">
                <a:solidFill>
                  <a:schemeClr val="bg1"/>
                </a:solidFill>
              </a:rPr>
              <a:t>4. Efficient administrators</a:t>
            </a:r>
            <a:br>
              <a:rPr lang="en-US" sz="2700" dirty="0">
                <a:solidFill>
                  <a:schemeClr val="bg1"/>
                </a:solidFill>
              </a:rPr>
            </a:br>
            <a:r>
              <a:rPr lang="en-US" sz="2700" dirty="0">
                <a:solidFill>
                  <a:schemeClr val="bg1"/>
                </a:solidFill>
              </a:rPr>
              <a:t>5. inspector-types, nitpickers</a:t>
            </a:r>
          </a:p>
        </p:txBody>
      </p:sp>
      <p:sp>
        <p:nvSpPr>
          <p:cNvPr id="3" name="Subtitle 2">
            <a:extLst>
              <a:ext uri="{FF2B5EF4-FFF2-40B4-BE49-F238E27FC236}">
                <a16:creationId xmlns:a16="http://schemas.microsoft.com/office/drawing/2014/main" id="{A89AA2FF-6C08-634E-B6DA-A9EF29FC71E9}"/>
              </a:ext>
            </a:extLst>
          </p:cNvPr>
          <p:cNvSpPr>
            <a:spLocks noGrp="1"/>
          </p:cNvSpPr>
          <p:nvPr>
            <p:ph type="subTitle" idx="1"/>
          </p:nvPr>
        </p:nvSpPr>
        <p:spPr>
          <a:xfrm>
            <a:off x="4065509" y="4305553"/>
            <a:ext cx="6832499" cy="716529"/>
          </a:xfrm>
        </p:spPr>
        <p:txBody>
          <a:bodyPr>
            <a:normAutofit fontScale="40000" lnSpcReduction="20000"/>
          </a:bodyPr>
          <a:lstStyle/>
          <a:p>
            <a:endParaRPr lang="en-US" sz="1600" dirty="0">
              <a:solidFill>
                <a:srgbClr val="FFFFFE"/>
              </a:solidFill>
            </a:endParaRPr>
          </a:p>
          <a:p>
            <a:r>
              <a:rPr lang="en-US" sz="1600" dirty="0">
                <a:solidFill>
                  <a:srgbClr val="FFFFFE"/>
                </a:solidFill>
              </a:rPr>
              <a:t>-(quick     </a:t>
            </a:r>
          </a:p>
          <a:p>
            <a:r>
              <a:rPr lang="en-US" sz="1600" dirty="0">
                <a:solidFill>
                  <a:srgbClr val="FFFFFE"/>
                </a:solidFill>
              </a:rPr>
              <a:t>-</a:t>
            </a:r>
          </a:p>
        </p:txBody>
      </p:sp>
      <p:cxnSp>
        <p:nvCxnSpPr>
          <p:cNvPr id="18" name="Straight Connector 17">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FC8264"/>
            </a:solidFill>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8657A9C4-3212-854F-8B27-75586BC34AA0}"/>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8379" y="1249394"/>
            <a:ext cx="4057128" cy="2428849"/>
          </a:xfrm>
          <a:prstGeom prst="rect">
            <a:avLst/>
          </a:prstGeom>
        </p:spPr>
      </p:pic>
      <p:sp>
        <p:nvSpPr>
          <p:cNvPr id="4" name="TextBox 3">
            <a:extLst>
              <a:ext uri="{FF2B5EF4-FFF2-40B4-BE49-F238E27FC236}">
                <a16:creationId xmlns:a16="http://schemas.microsoft.com/office/drawing/2014/main" id="{E9573221-B7B0-0B4C-803E-2CA3F8EA77CA}"/>
              </a:ext>
            </a:extLst>
          </p:cNvPr>
          <p:cNvSpPr txBox="1"/>
          <p:nvPr/>
        </p:nvSpPr>
        <p:spPr>
          <a:xfrm>
            <a:off x="8379" y="3678243"/>
            <a:ext cx="4057128" cy="230832"/>
          </a:xfrm>
          <a:prstGeom prst="rect">
            <a:avLst/>
          </a:prstGeom>
          <a:noFill/>
        </p:spPr>
        <p:txBody>
          <a:bodyPr wrap="square" rtlCol="0">
            <a:spAutoFit/>
          </a:bodyPr>
          <a:lstStyle/>
          <a:p>
            <a:r>
              <a:rPr lang="en-US" sz="900">
                <a:hlinkClick r:id="rId3" tooltip="http://www.heartlight.org/articles/201506/20150608_outisthrough.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98395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5117437" y="1099594"/>
            <a:ext cx="7038577" cy="4335799"/>
          </a:xfrm>
        </p:spPr>
        <p:txBody>
          <a:bodyPr>
            <a:normAutofit/>
          </a:bodyPr>
          <a:lstStyle/>
          <a:p>
            <a:r>
              <a:rPr lang="en-US" sz="3600" dirty="0"/>
              <a:t>5. Three Levels of ethics application to an IRB</a:t>
            </a:r>
            <a:br>
              <a:rPr lang="en-US" sz="2800" dirty="0"/>
            </a:br>
            <a:r>
              <a:rPr lang="en-US" sz="2800" dirty="0"/>
              <a:t>				</a:t>
            </a:r>
            <a:br>
              <a:rPr lang="en-US" sz="2100" dirty="0"/>
            </a:br>
            <a:br>
              <a:rPr lang="en-US" sz="2100" dirty="0"/>
            </a:br>
            <a:r>
              <a:rPr lang="en-US" sz="2100" dirty="0">
                <a:solidFill>
                  <a:schemeClr val="bg1"/>
                </a:solidFill>
              </a:rPr>
              <a:t>1. EXEMPT APPLICATION</a:t>
            </a:r>
            <a:br>
              <a:rPr lang="en-US" sz="2100" dirty="0">
                <a:solidFill>
                  <a:schemeClr val="bg1"/>
                </a:solidFill>
              </a:rPr>
            </a:br>
            <a:r>
              <a:rPr lang="en-US" sz="2100" dirty="0">
                <a:solidFill>
                  <a:schemeClr val="bg1"/>
                </a:solidFill>
              </a:rPr>
              <a:t>2. Expedited Review</a:t>
            </a:r>
            <a:br>
              <a:rPr lang="en-US" sz="2100" dirty="0">
                <a:solidFill>
                  <a:schemeClr val="bg1"/>
                </a:solidFill>
              </a:rPr>
            </a:br>
            <a:r>
              <a:rPr lang="en-US" sz="2100" dirty="0">
                <a:solidFill>
                  <a:schemeClr val="bg1"/>
                </a:solidFill>
              </a:rPr>
              <a:t>3. Full Ethics Application</a:t>
            </a:r>
            <a:br>
              <a:rPr lang="en-US" sz="2100" dirty="0">
                <a:solidFill>
                  <a:schemeClr val="bg1"/>
                </a:solidFill>
              </a:rPr>
            </a:br>
            <a:br>
              <a:rPr lang="en-US" sz="2100" dirty="0">
                <a:solidFill>
                  <a:schemeClr val="bg1"/>
                </a:solidFill>
              </a:rPr>
            </a:br>
            <a:r>
              <a:rPr lang="en-US" sz="2100" dirty="0">
                <a:solidFill>
                  <a:schemeClr val="bg1"/>
                </a:solidFill>
              </a:rPr>
              <a:t>How Do you Choose?</a:t>
            </a:r>
            <a:br>
              <a:rPr lang="en-US" sz="2100" dirty="0">
                <a:solidFill>
                  <a:schemeClr val="bg1"/>
                </a:solidFill>
              </a:rPr>
            </a:br>
            <a:endParaRPr lang="en-US" sz="3100" dirty="0">
              <a:solidFill>
                <a:schemeClr val="bg1"/>
              </a:solidFill>
            </a:endParaRPr>
          </a:p>
        </p:txBody>
      </p:sp>
      <p:cxnSp>
        <p:nvCxnSpPr>
          <p:cNvPr id="18" name="Straight Connector 17">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FC8264"/>
            </a:solidFill>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8657A9C4-3212-854F-8B27-75586BC34AA0}"/>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8379" y="2215921"/>
            <a:ext cx="5073072" cy="3170670"/>
          </a:xfrm>
          <a:prstGeom prst="rect">
            <a:avLst/>
          </a:prstGeom>
        </p:spPr>
      </p:pic>
      <p:sp>
        <p:nvSpPr>
          <p:cNvPr id="5" name="TextBox 4">
            <a:extLst>
              <a:ext uri="{FF2B5EF4-FFF2-40B4-BE49-F238E27FC236}">
                <a16:creationId xmlns:a16="http://schemas.microsoft.com/office/drawing/2014/main" id="{E80CEC7C-577D-8F47-BD71-AA44E9B859C5}"/>
              </a:ext>
            </a:extLst>
          </p:cNvPr>
          <p:cNvSpPr txBox="1"/>
          <p:nvPr/>
        </p:nvSpPr>
        <p:spPr>
          <a:xfrm>
            <a:off x="210804" y="5435393"/>
            <a:ext cx="4057128" cy="230832"/>
          </a:xfrm>
          <a:prstGeom prst="rect">
            <a:avLst/>
          </a:prstGeom>
          <a:noFill/>
        </p:spPr>
        <p:txBody>
          <a:bodyPr wrap="square" rtlCol="0">
            <a:spAutoFit/>
          </a:bodyPr>
          <a:lstStyle/>
          <a:p>
            <a:r>
              <a:rPr lang="en-US" sz="900" dirty="0">
                <a:hlinkClick r:id="rId3" tooltip="http://www.plainbibleteaching.com/2007/07/18/passing-pleasures-of-sin/"/>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79421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2A3483-DEBB-4D53-A4FE-62AC53A9D530}"/>
              </a:ext>
            </a:extLst>
          </p:cNvPr>
          <p:cNvPicPr>
            <a:picLocks noChangeAspect="1"/>
          </p:cNvPicPr>
          <p:nvPr/>
        </p:nvPicPr>
        <p:blipFill rotWithShape="1">
          <a:blip r:embed="rId2">
            <a:alphaModFix amt="50000"/>
          </a:blip>
          <a:srcRect t="14488" r="-1" b="2484"/>
          <a:stretch/>
        </p:blipFill>
        <p:spPr>
          <a:xfrm>
            <a:off x="20" y="10"/>
            <a:ext cx="12191981" cy="6857990"/>
          </a:xfrm>
          <a:prstGeom prst="rect">
            <a:avLst/>
          </a:prstGeom>
        </p:spPr>
      </p:pic>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4976636" y="992221"/>
            <a:ext cx="6247308" cy="4873558"/>
          </a:xfrm>
        </p:spPr>
        <p:txBody>
          <a:bodyPr anchor="ctr">
            <a:normAutofit/>
          </a:bodyPr>
          <a:lstStyle/>
          <a:p>
            <a:r>
              <a:rPr lang="en-US" sz="4800" dirty="0"/>
              <a:t>6. research issues</a:t>
            </a:r>
            <a:br>
              <a:rPr lang="en-US" sz="4800" dirty="0"/>
            </a:br>
            <a:r>
              <a:rPr lang="en-US" sz="2400" dirty="0"/>
              <a:t>don’t create issues that don’t exist</a:t>
            </a:r>
          </a:p>
        </p:txBody>
      </p:sp>
      <p:cxnSp>
        <p:nvCxnSpPr>
          <p:cNvPr id="11" name="Straight Connector 1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6179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2A3483-DEBB-4D53-A4FE-62AC53A9D530}"/>
              </a:ext>
            </a:extLst>
          </p:cNvPr>
          <p:cNvPicPr>
            <a:picLocks noChangeAspect="1"/>
          </p:cNvPicPr>
          <p:nvPr/>
        </p:nvPicPr>
        <p:blipFill rotWithShape="1">
          <a:blip r:embed="rId2">
            <a:alphaModFix amt="50000"/>
          </a:blip>
          <a:srcRect t="14488" r="-1" b="2484"/>
          <a:stretch/>
        </p:blipFill>
        <p:spPr>
          <a:xfrm>
            <a:off x="20" y="10"/>
            <a:ext cx="12191981" cy="6857990"/>
          </a:xfrm>
          <a:prstGeom prst="rect">
            <a:avLst/>
          </a:prstGeom>
        </p:spPr>
      </p:pic>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4976636" y="992221"/>
            <a:ext cx="6247308" cy="4873558"/>
          </a:xfrm>
        </p:spPr>
        <p:txBody>
          <a:bodyPr anchor="ctr">
            <a:normAutofit/>
          </a:bodyPr>
          <a:lstStyle/>
          <a:p>
            <a:r>
              <a:rPr lang="en-US" sz="4800" dirty="0"/>
              <a:t>Oral research issues</a:t>
            </a:r>
            <a:br>
              <a:rPr lang="en-US" sz="4800" dirty="0"/>
            </a:br>
            <a:r>
              <a:rPr lang="en-US" sz="2400" dirty="0"/>
              <a:t>don’t create issues that don’t exist</a:t>
            </a:r>
          </a:p>
        </p:txBody>
      </p:sp>
      <p:sp>
        <p:nvSpPr>
          <p:cNvPr id="3" name="Subtitle 2">
            <a:extLst>
              <a:ext uri="{FF2B5EF4-FFF2-40B4-BE49-F238E27FC236}">
                <a16:creationId xmlns:a16="http://schemas.microsoft.com/office/drawing/2014/main" id="{A89AA2FF-6C08-634E-B6DA-A9EF29FC71E9}"/>
              </a:ext>
            </a:extLst>
          </p:cNvPr>
          <p:cNvSpPr>
            <a:spLocks noGrp="1"/>
          </p:cNvSpPr>
          <p:nvPr>
            <p:ph type="subTitle" idx="1"/>
          </p:nvPr>
        </p:nvSpPr>
        <p:spPr>
          <a:xfrm>
            <a:off x="400053" y="467139"/>
            <a:ext cx="4143370" cy="5394251"/>
          </a:xfrm>
        </p:spPr>
        <p:txBody>
          <a:bodyPr anchor="ctr">
            <a:normAutofit/>
          </a:bodyPr>
          <a:lstStyle/>
          <a:p>
            <a:pPr algn="r"/>
            <a:r>
              <a:rPr lang="en-US" sz="2800" dirty="0"/>
              <a:t>Most cultures and the poor rarely sign documents</a:t>
            </a:r>
          </a:p>
          <a:p>
            <a:pPr algn="r"/>
            <a:r>
              <a:rPr lang="en-US" sz="2800" dirty="0"/>
              <a:t>Legal issues are outside the worldview of non-formal cultures</a:t>
            </a:r>
          </a:p>
          <a:p>
            <a:pPr algn="r"/>
            <a:r>
              <a:rPr lang="en-US" sz="2800" dirty="0"/>
              <a:t>What needs to go in a script? </a:t>
            </a:r>
          </a:p>
        </p:txBody>
      </p:sp>
      <p:cxnSp>
        <p:nvCxnSpPr>
          <p:cNvPr id="11" name="Straight Connector 1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936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2A3483-DEBB-4D53-A4FE-62AC53A9D530}"/>
              </a:ext>
            </a:extLst>
          </p:cNvPr>
          <p:cNvPicPr>
            <a:picLocks noChangeAspect="1"/>
          </p:cNvPicPr>
          <p:nvPr/>
        </p:nvPicPr>
        <p:blipFill rotWithShape="1">
          <a:blip r:embed="rId2">
            <a:alphaModFix amt="50000"/>
          </a:blip>
          <a:srcRect t="14488" r="-1" b="2484"/>
          <a:stretch/>
        </p:blipFill>
        <p:spPr>
          <a:xfrm>
            <a:off x="20" y="10"/>
            <a:ext cx="12191981" cy="6857990"/>
          </a:xfrm>
          <a:prstGeom prst="rect">
            <a:avLst/>
          </a:prstGeom>
        </p:spPr>
      </p:pic>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4976636" y="992221"/>
            <a:ext cx="6247308" cy="4873558"/>
          </a:xfrm>
        </p:spPr>
        <p:txBody>
          <a:bodyPr anchor="ctr">
            <a:normAutofit/>
          </a:bodyPr>
          <a:lstStyle/>
          <a:p>
            <a:r>
              <a:rPr lang="en-US" sz="4800" dirty="0"/>
              <a:t>Qualitative research and an </a:t>
            </a:r>
            <a:r>
              <a:rPr lang="en-US" sz="4800" dirty="0" err="1"/>
              <a:t>irb</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A89AA2FF-6C08-634E-B6DA-A9EF29FC71E9}"/>
              </a:ext>
            </a:extLst>
          </p:cNvPr>
          <p:cNvSpPr>
            <a:spLocks noGrp="1"/>
          </p:cNvSpPr>
          <p:nvPr>
            <p:ph type="subTitle" idx="1"/>
          </p:nvPr>
        </p:nvSpPr>
        <p:spPr>
          <a:xfrm>
            <a:off x="968056" y="467139"/>
            <a:ext cx="3561080" cy="5394251"/>
          </a:xfrm>
        </p:spPr>
        <p:txBody>
          <a:bodyPr anchor="ctr">
            <a:normAutofit/>
          </a:bodyPr>
          <a:lstStyle/>
          <a:p>
            <a:pPr algn="r"/>
            <a:r>
              <a:rPr lang="en-US" sz="2800" dirty="0">
                <a:solidFill>
                  <a:schemeClr val="accent3">
                    <a:lumMod val="20000"/>
                    <a:lumOff val="80000"/>
                  </a:schemeClr>
                </a:solidFill>
              </a:rPr>
              <a:t>Psychologists view accountability differently to anthropologists</a:t>
            </a:r>
            <a:endParaRPr lang="en-US" sz="2800" dirty="0"/>
          </a:p>
          <a:p>
            <a:pPr algn="r"/>
            <a:endParaRPr lang="en-US" sz="2800" dirty="0"/>
          </a:p>
        </p:txBody>
      </p:sp>
      <p:cxnSp>
        <p:nvCxnSpPr>
          <p:cNvPr id="11" name="Straight Connector 1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49123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6924" y="-228600"/>
            <a:ext cx="7759200" cy="4323514"/>
          </a:xfrm>
          <a:prstGeom prst="rect">
            <a:avLst/>
          </a:prstGeom>
        </p:spPr>
      </p:pic>
      <p:sp>
        <p:nvSpPr>
          <p:cNvPr id="5" name="TextBox 4"/>
          <p:cNvSpPr txBox="1"/>
          <p:nvPr/>
        </p:nvSpPr>
        <p:spPr>
          <a:xfrm>
            <a:off x="4384296" y="4711317"/>
            <a:ext cx="3538151" cy="830997"/>
          </a:xfrm>
          <a:prstGeom prst="rect">
            <a:avLst/>
          </a:prstGeom>
          <a:noFill/>
        </p:spPr>
        <p:txBody>
          <a:bodyPr wrap="square" rtlCol="0">
            <a:spAutoFit/>
          </a:bodyPr>
          <a:lstStyle/>
          <a:p>
            <a:r>
              <a:rPr lang="en-US" sz="2400" dirty="0">
                <a:solidFill>
                  <a:schemeClr val="accent3">
                    <a:lumMod val="50000"/>
                  </a:schemeClr>
                </a:solidFill>
                <a:latin typeface="Bebas Neue"/>
                <a:cs typeface="Bebas Neue"/>
              </a:rPr>
              <a:t>typical Urban Movement  service learning experiences</a:t>
            </a:r>
          </a:p>
        </p:txBody>
      </p:sp>
      <p:pic>
        <p:nvPicPr>
          <p:cNvPr id="6" name="Picture 5"/>
          <p:cNvPicPr/>
          <p:nvPr/>
        </p:nvPicPr>
        <p:blipFill>
          <a:blip r:embed="rId3" cstate="print"/>
          <a:srcRect/>
          <a:stretch>
            <a:fillRect/>
          </a:stretch>
        </p:blipFill>
        <p:spPr bwMode="auto">
          <a:xfrm>
            <a:off x="7979819" y="3154922"/>
            <a:ext cx="4195183" cy="3003796"/>
          </a:xfrm>
          <a:prstGeom prst="rect">
            <a:avLst/>
          </a:prstGeom>
          <a:ln w="19050" cap="sq" cmpd="sng" algn="ctr">
            <a:solidFill>
              <a:schemeClr val="tx1"/>
            </a:solidFill>
            <a:prstDash val="solid"/>
            <a:miter lim="800000"/>
            <a:headEnd type="none" w="med" len="med"/>
            <a:tailEnd type="none" w="med" len="med"/>
          </a:ln>
          <a:effectLst>
            <a:outerShdw blurRad="50800" dist="38100" dir="2700000" algn="tl" rotWithShape="0">
              <a:srgbClr val="000000">
                <a:alpha val="43000"/>
              </a:srgbClr>
            </a:outerShdw>
          </a:effectLst>
        </p:spPr>
      </p:pic>
      <p:sp>
        <p:nvSpPr>
          <p:cNvPr id="7" name="TextBox 6"/>
          <p:cNvSpPr txBox="1"/>
          <p:nvPr/>
        </p:nvSpPr>
        <p:spPr>
          <a:xfrm>
            <a:off x="2370701" y="350382"/>
            <a:ext cx="2204341"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FA5565DC-5F2F-8F43-9099-ABDA9FBDDEC9}"/>
              </a:ext>
            </a:extLst>
          </p:cNvPr>
          <p:cNvSpPr txBox="1"/>
          <p:nvPr/>
        </p:nvSpPr>
        <p:spPr>
          <a:xfrm>
            <a:off x="105876" y="111212"/>
            <a:ext cx="4106306" cy="5262979"/>
          </a:xfrm>
          <a:prstGeom prst="rect">
            <a:avLst/>
          </a:prstGeom>
          <a:noFill/>
        </p:spPr>
        <p:txBody>
          <a:bodyPr wrap="square" rtlCol="0">
            <a:spAutoFit/>
          </a:bodyPr>
          <a:lstStyle/>
          <a:p>
            <a:r>
              <a:rPr lang="en-US" sz="2800" dirty="0">
                <a:solidFill>
                  <a:schemeClr val="accent3">
                    <a:lumMod val="75000"/>
                  </a:schemeClr>
                </a:solidFill>
              </a:rPr>
              <a:t>Accountability to the community</a:t>
            </a:r>
          </a:p>
          <a:p>
            <a:endParaRPr lang="en-US" sz="2800" dirty="0">
              <a:solidFill>
                <a:schemeClr val="accent3">
                  <a:lumMod val="75000"/>
                </a:schemeClr>
              </a:solidFill>
            </a:endParaRPr>
          </a:p>
          <a:p>
            <a:endParaRPr lang="en-US" sz="2800" dirty="0">
              <a:solidFill>
                <a:schemeClr val="accent3">
                  <a:lumMod val="75000"/>
                </a:schemeClr>
              </a:solidFill>
            </a:endParaRPr>
          </a:p>
          <a:p>
            <a:pPr marL="514350" indent="-514350">
              <a:buFont typeface="+mj-lt"/>
              <a:buAutoNum type="arabicPeriod"/>
            </a:pPr>
            <a:r>
              <a:rPr lang="en-US" sz="2800" dirty="0">
                <a:solidFill>
                  <a:schemeClr val="accent3">
                    <a:lumMod val="75000"/>
                  </a:schemeClr>
                </a:solidFill>
              </a:rPr>
              <a:t>To whom do you owe your research results?</a:t>
            </a:r>
          </a:p>
          <a:p>
            <a:pPr marL="514350" indent="-514350">
              <a:buFont typeface="+mj-lt"/>
              <a:buAutoNum type="arabicPeriod"/>
            </a:pPr>
            <a:r>
              <a:rPr lang="en-US" sz="2800" dirty="0">
                <a:solidFill>
                  <a:schemeClr val="accent3">
                    <a:lumMod val="75000"/>
                  </a:schemeClr>
                </a:solidFill>
              </a:rPr>
              <a:t>Are their names acknowledged?</a:t>
            </a:r>
          </a:p>
          <a:p>
            <a:pPr marL="514350" indent="-514350">
              <a:buFont typeface="+mj-lt"/>
              <a:buAutoNum type="arabicPeriod"/>
            </a:pPr>
            <a:r>
              <a:rPr lang="en-US" sz="2800" dirty="0">
                <a:solidFill>
                  <a:schemeClr val="accent3">
                    <a:lumMod val="75000"/>
                  </a:schemeClr>
                </a:solidFill>
              </a:rPr>
              <a:t>Who will make the decisions to implement your results?</a:t>
            </a:r>
          </a:p>
          <a:p>
            <a:pPr marL="514350" indent="-514350">
              <a:buFont typeface="+mj-lt"/>
              <a:buAutoNum type="arabicPeriod"/>
            </a:pPr>
            <a:r>
              <a:rPr lang="en-US" sz="2800" dirty="0">
                <a:solidFill>
                  <a:schemeClr val="accent3">
                    <a:lumMod val="75000"/>
                  </a:schemeClr>
                </a:solidFill>
              </a:rPr>
              <a:t>Who will be impacted?</a:t>
            </a:r>
          </a:p>
        </p:txBody>
      </p:sp>
    </p:spTree>
    <p:extLst>
      <p:ext uri="{BB962C8B-B14F-4D97-AF65-F5344CB8AC3E}">
        <p14:creationId xmlns:p14="http://schemas.microsoft.com/office/powerpoint/2010/main" val="3887374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2A3483-DEBB-4D53-A4FE-62AC53A9D530}"/>
              </a:ext>
            </a:extLst>
          </p:cNvPr>
          <p:cNvPicPr>
            <a:picLocks noChangeAspect="1"/>
          </p:cNvPicPr>
          <p:nvPr/>
        </p:nvPicPr>
        <p:blipFill rotWithShape="1">
          <a:blip r:embed="rId2">
            <a:alphaModFix amt="50000"/>
          </a:blip>
          <a:srcRect t="14488" r="-1" b="2484"/>
          <a:stretch/>
        </p:blipFill>
        <p:spPr>
          <a:xfrm>
            <a:off x="20" y="10"/>
            <a:ext cx="12191981" cy="6857990"/>
          </a:xfrm>
          <a:prstGeom prst="rect">
            <a:avLst/>
          </a:prstGeom>
        </p:spPr>
      </p:pic>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4976636" y="992221"/>
            <a:ext cx="6247308" cy="4873558"/>
          </a:xfrm>
        </p:spPr>
        <p:txBody>
          <a:bodyPr anchor="ctr">
            <a:normAutofit/>
          </a:bodyPr>
          <a:lstStyle/>
          <a:p>
            <a:r>
              <a:rPr lang="en-US" sz="4800" dirty="0"/>
              <a:t>Ethics of ACTION </a:t>
            </a:r>
            <a:r>
              <a:rPr lang="en-US" sz="4800" dirty="0" err="1"/>
              <a:t>REsEARCH</a:t>
            </a:r>
            <a:br>
              <a:rPr lang="en-US" sz="4800" dirty="0"/>
            </a:br>
            <a:endParaRPr lang="en-US" sz="4800" dirty="0"/>
          </a:p>
        </p:txBody>
      </p:sp>
      <p:sp>
        <p:nvSpPr>
          <p:cNvPr id="3" name="Subtitle 2">
            <a:extLst>
              <a:ext uri="{FF2B5EF4-FFF2-40B4-BE49-F238E27FC236}">
                <a16:creationId xmlns:a16="http://schemas.microsoft.com/office/drawing/2014/main" id="{A89AA2FF-6C08-634E-B6DA-A9EF29FC71E9}"/>
              </a:ext>
            </a:extLst>
          </p:cNvPr>
          <p:cNvSpPr>
            <a:spLocks noGrp="1"/>
          </p:cNvSpPr>
          <p:nvPr>
            <p:ph type="subTitle" idx="1"/>
          </p:nvPr>
        </p:nvSpPr>
        <p:spPr>
          <a:xfrm>
            <a:off x="968056" y="996610"/>
            <a:ext cx="3363901" cy="4864780"/>
          </a:xfrm>
        </p:spPr>
        <p:txBody>
          <a:bodyPr anchor="ctr">
            <a:normAutofit/>
          </a:bodyPr>
          <a:lstStyle/>
          <a:p>
            <a:pPr algn="r"/>
            <a:r>
              <a:rPr lang="en-US" sz="2800" dirty="0"/>
              <a:t>the city</a:t>
            </a:r>
          </a:p>
          <a:p>
            <a:pPr algn="r"/>
            <a:endParaRPr lang="en-US" sz="2800" dirty="0"/>
          </a:p>
          <a:p>
            <a:pPr algn="r"/>
            <a:r>
              <a:rPr lang="en-US" sz="2800" dirty="0"/>
              <a:t>The theology</a:t>
            </a:r>
          </a:p>
          <a:p>
            <a:pPr algn="r"/>
            <a:endParaRPr lang="en-US" sz="2800" dirty="0"/>
          </a:p>
          <a:p>
            <a:pPr algn="r"/>
            <a:r>
              <a:rPr lang="en-US" sz="2800" dirty="0"/>
              <a:t>The issue</a:t>
            </a:r>
          </a:p>
          <a:p>
            <a:pPr algn="r"/>
            <a:endParaRPr lang="en-US" sz="2800" dirty="0"/>
          </a:p>
          <a:p>
            <a:pPr algn="r"/>
            <a:r>
              <a:rPr lang="en-US" sz="2800" dirty="0"/>
              <a:t>The outcomes</a:t>
            </a:r>
          </a:p>
          <a:p>
            <a:pPr algn="r"/>
            <a:endParaRPr lang="en-US" sz="2800" dirty="0"/>
          </a:p>
        </p:txBody>
      </p:sp>
      <p:cxnSp>
        <p:nvCxnSpPr>
          <p:cNvPr id="11" name="Straight Connector 1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1754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442912" y="242887"/>
            <a:ext cx="5653088" cy="5574449"/>
          </a:xfrm>
        </p:spPr>
        <p:txBody>
          <a:bodyPr>
            <a:noAutofit/>
          </a:bodyPr>
          <a:lstStyle/>
          <a:p>
            <a:r>
              <a:rPr lang="en-US" sz="4000" dirty="0"/>
              <a:t>1. </a:t>
            </a:r>
            <a:r>
              <a:rPr lang="en-US" sz="4000" dirty="0" err="1"/>
              <a:t>TheologY</a:t>
            </a:r>
            <a:r>
              <a:rPr lang="en-US" sz="4000" dirty="0"/>
              <a:t> UNDERPINNING Research Ethics</a:t>
            </a:r>
            <a:br>
              <a:rPr lang="en-US" sz="3200" dirty="0"/>
            </a:br>
            <a:br>
              <a:rPr lang="en-US" sz="3200" dirty="0"/>
            </a:br>
            <a:r>
              <a:rPr lang="en-US" sz="3200" dirty="0"/>
              <a:t>1. theology frames ethics</a:t>
            </a:r>
            <a:br>
              <a:rPr lang="en-US" sz="3200" dirty="0"/>
            </a:br>
            <a:r>
              <a:rPr lang="en-US" sz="3200" dirty="0"/>
              <a:t>2. ethics frame cultures</a:t>
            </a:r>
            <a:br>
              <a:rPr lang="en-US" sz="3200" dirty="0"/>
            </a:br>
            <a:r>
              <a:rPr lang="en-US" sz="3200" dirty="0"/>
              <a:t>3. cultures are structured through covenants = laws</a:t>
            </a:r>
            <a:br>
              <a:rPr lang="en-US" sz="3200" dirty="0"/>
            </a:br>
            <a:r>
              <a:rPr lang="en-US" sz="3200" dirty="0"/>
              <a:t>4. implemented through bureaucracy</a:t>
            </a:r>
          </a:p>
        </p:txBody>
      </p:sp>
      <p:cxnSp>
        <p:nvCxnSpPr>
          <p:cNvPr id="30" name="Straight Connector 1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1" name="Picture 2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2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able, indoor, sink, mirror&#10;&#10;Description automatically generated">
            <a:extLst>
              <a:ext uri="{FF2B5EF4-FFF2-40B4-BE49-F238E27FC236}">
                <a16:creationId xmlns:a16="http://schemas.microsoft.com/office/drawing/2014/main" id="{7A176585-AC4E-5948-AF0C-162AC471B101}"/>
              </a:ext>
            </a:extLst>
          </p:cNvPr>
          <p:cNvPicPr>
            <a:picLocks noChangeAspect="1"/>
          </p:cNvPicPr>
          <p:nvPr/>
        </p:nvPicPr>
        <p:blipFill>
          <a:blip r:embed="rId3"/>
          <a:stretch>
            <a:fillRect/>
          </a:stretch>
        </p:blipFill>
        <p:spPr>
          <a:xfrm>
            <a:off x="6221228" y="-144165"/>
            <a:ext cx="6169513" cy="4105917"/>
          </a:xfrm>
          <a:prstGeom prst="rect">
            <a:avLst/>
          </a:prstGeom>
        </p:spPr>
      </p:pic>
      <p:sp>
        <p:nvSpPr>
          <p:cNvPr id="3" name="TextBox 2">
            <a:extLst>
              <a:ext uri="{FF2B5EF4-FFF2-40B4-BE49-F238E27FC236}">
                <a16:creationId xmlns:a16="http://schemas.microsoft.com/office/drawing/2014/main" id="{9BD79F13-181C-B610-F443-0AB0CD60D7E6}"/>
              </a:ext>
            </a:extLst>
          </p:cNvPr>
          <p:cNvSpPr txBox="1"/>
          <p:nvPr/>
        </p:nvSpPr>
        <p:spPr>
          <a:xfrm>
            <a:off x="6729413" y="4986343"/>
            <a:ext cx="5215994" cy="830997"/>
          </a:xfrm>
          <a:prstGeom prst="rect">
            <a:avLst/>
          </a:prstGeom>
          <a:noFill/>
        </p:spPr>
        <p:txBody>
          <a:bodyPr wrap="square" rtlCol="0">
            <a:spAutoFit/>
          </a:bodyPr>
          <a:lstStyle/>
          <a:p>
            <a:r>
              <a:rPr lang="en-US" sz="2400" dirty="0"/>
              <a:t>Honor God’s hand in IRB procedures, bless him and smile</a:t>
            </a:r>
          </a:p>
        </p:txBody>
      </p:sp>
    </p:spTree>
    <p:extLst>
      <p:ext uri="{BB962C8B-B14F-4D97-AF65-F5344CB8AC3E}">
        <p14:creationId xmlns:p14="http://schemas.microsoft.com/office/powerpoint/2010/main" val="3775864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659" y="883950"/>
            <a:ext cx="4267200" cy="1219200"/>
          </a:xfrm>
        </p:spPr>
        <p:txBody>
          <a:bodyPr>
            <a:normAutofit fontScale="90000"/>
          </a:bodyPr>
          <a:lstStyle/>
          <a:p>
            <a:r>
              <a:rPr lang="en-US" sz="3600" dirty="0"/>
              <a:t>Transformational Conversation</a:t>
            </a:r>
          </a:p>
        </p:txBody>
      </p:sp>
      <p:sp>
        <p:nvSpPr>
          <p:cNvPr id="7" name="Text Placeholder 6"/>
          <p:cNvSpPr>
            <a:spLocks noGrp="1"/>
          </p:cNvSpPr>
          <p:nvPr>
            <p:ph type="body" idx="1"/>
          </p:nvPr>
        </p:nvSpPr>
        <p:spPr>
          <a:xfrm rot="20162015">
            <a:off x="1048653" y="4240937"/>
            <a:ext cx="3733800" cy="668337"/>
          </a:xfrm>
          <a:prstGeom prst="stripedRightArrow">
            <a:avLst/>
          </a:prstGeom>
          <a:solidFill>
            <a:schemeClr val="accent1"/>
          </a:solidFill>
        </p:spPr>
        <p:txBody>
          <a:bodyPr>
            <a:noAutofit/>
          </a:bodyPr>
          <a:lstStyle/>
          <a:p>
            <a:pPr marL="514350" indent="-514350">
              <a:buAutoNum type="arabicPeriod"/>
            </a:pPr>
            <a:r>
              <a:rPr lang="en-US" sz="2800" dirty="0">
                <a:solidFill>
                  <a:schemeClr val="tx1"/>
                </a:solidFill>
              </a:rPr>
              <a:t>Entrance story, solidarity, </a:t>
            </a:r>
            <a:br>
              <a:rPr lang="en-US" sz="2800" dirty="0">
                <a:solidFill>
                  <a:schemeClr val="tx1"/>
                </a:solidFill>
              </a:rPr>
            </a:br>
            <a:r>
              <a:rPr lang="en-US" sz="2800" dirty="0">
                <a:solidFill>
                  <a:schemeClr val="tx1"/>
                </a:solidFill>
              </a:rPr>
              <a:t>discontinuity</a:t>
            </a:r>
          </a:p>
          <a:p>
            <a:pPr marL="514350" indent="-514350">
              <a:buAutoNum type="arabicPeriod"/>
            </a:pPr>
            <a:endParaRPr lang="en-US" sz="2800" dirty="0">
              <a:solidFill>
                <a:schemeClr val="tx1"/>
              </a:solidFill>
            </a:endParaRPr>
          </a:p>
        </p:txBody>
      </p:sp>
      <p:graphicFrame>
        <p:nvGraphicFramePr>
          <p:cNvPr id="8" name="Content Placeholder 7"/>
          <p:cNvGraphicFramePr>
            <a:graphicFrameLocks noGrp="1"/>
          </p:cNvGraphicFramePr>
          <p:nvPr>
            <p:ph sz="half" idx="2"/>
          </p:nvPr>
        </p:nvGraphicFramePr>
        <p:xfrm>
          <a:off x="2702858" y="0"/>
          <a:ext cx="6364942"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6"/>
          <p:cNvSpPr txBox="1">
            <a:spLocks/>
          </p:cNvSpPr>
          <p:nvPr/>
        </p:nvSpPr>
        <p:spPr>
          <a:xfrm rot="20162015">
            <a:off x="7574438" y="1482007"/>
            <a:ext cx="3700271" cy="1036781"/>
          </a:xfrm>
          <a:prstGeom prst="stripedRightArrow">
            <a:avLst>
              <a:gd name="adj1" fmla="val 76211"/>
              <a:gd name="adj2" fmla="val 50000"/>
            </a:avLst>
          </a:prstGeom>
          <a:solidFill>
            <a:schemeClr val="accent1"/>
          </a:solidFill>
        </p:spPr>
        <p:txBody>
          <a:bodyPr vert="horz" lIns="91440" tIns="45720" rIns="91440" bIns="45720" rtlCol="0" anchor="ctr" anchorCtr="0">
            <a:noAutofit/>
          </a:bodyPr>
          <a:lstStyle>
            <a:lvl1pPr marL="342900" indent="-342900" algn="ctr" defTabSz="914400" rtl="0" eaLnBrk="1" latinLnBrk="0" hangingPunct="1">
              <a:spcBef>
                <a:spcPts val="0"/>
              </a:spcBef>
              <a:spcAft>
                <a:spcPts val="2000"/>
              </a:spcAft>
              <a:buFont typeface="Arial" pitchFamily="34" charset="0"/>
              <a:buNone/>
              <a:defRPr lang="en-US" sz="2400" kern="1200" dirty="0" smtClean="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8"/>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8"/>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endParaRPr lang="en-US" dirty="0"/>
          </a:p>
          <a:p>
            <a:pPr marL="0" indent="0">
              <a:spcAft>
                <a:spcPts val="0"/>
              </a:spcAft>
            </a:pPr>
            <a:r>
              <a:rPr lang="en-US" dirty="0"/>
              <a:t>5.New faith-action story</a:t>
            </a:r>
          </a:p>
          <a:p>
            <a:pPr marL="0" indent="0">
              <a:spcAft>
                <a:spcPts val="0"/>
              </a:spcAft>
            </a:pPr>
            <a:r>
              <a:rPr lang="en-US" dirty="0"/>
              <a:t>Demonstrated in </a:t>
            </a:r>
          </a:p>
          <a:p>
            <a:pPr marL="0" indent="0">
              <a:spcAft>
                <a:spcPts val="0"/>
              </a:spcAft>
            </a:pPr>
            <a:r>
              <a:rPr lang="en-US" dirty="0"/>
              <a:t>Communal Action</a:t>
            </a:r>
          </a:p>
        </p:txBody>
      </p:sp>
    </p:spTree>
    <p:extLst>
      <p:ext uri="{BB962C8B-B14F-4D97-AF65-F5344CB8AC3E}">
        <p14:creationId xmlns:p14="http://schemas.microsoft.com/office/powerpoint/2010/main" val="1698776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graphicEl>
                                              <a:dgm id="{02416898-003B-47FB-A816-2552670B387F}"/>
                                            </p:graphicEl>
                                          </p:spTgt>
                                        </p:tgtEl>
                                        <p:attrNameLst>
                                          <p:attrName>style.visibility</p:attrName>
                                        </p:attrNameLst>
                                      </p:cBhvr>
                                      <p:to>
                                        <p:strVal val="visible"/>
                                      </p:to>
                                    </p:set>
                                    <p:anim calcmode="lin" valueType="num">
                                      <p:cBhvr>
                                        <p:cTn id="17" dur="1000" fill="hold"/>
                                        <p:tgtEl>
                                          <p:spTgt spid="8">
                                            <p:graphicEl>
                                              <a:dgm id="{02416898-003B-47FB-A816-2552670B387F}"/>
                                            </p:graphicEl>
                                          </p:spTgt>
                                        </p:tgtEl>
                                        <p:attrNameLst>
                                          <p:attrName>ppt_w</p:attrName>
                                        </p:attrNameLst>
                                      </p:cBhvr>
                                      <p:tavLst>
                                        <p:tav tm="0">
                                          <p:val>
                                            <p:fltVal val="0"/>
                                          </p:val>
                                        </p:tav>
                                        <p:tav tm="100000">
                                          <p:val>
                                            <p:strVal val="#ppt_w"/>
                                          </p:val>
                                        </p:tav>
                                      </p:tavLst>
                                    </p:anim>
                                    <p:anim calcmode="lin" valueType="num">
                                      <p:cBhvr>
                                        <p:cTn id="18" dur="1000" fill="hold"/>
                                        <p:tgtEl>
                                          <p:spTgt spid="8">
                                            <p:graphicEl>
                                              <a:dgm id="{02416898-003B-47FB-A816-2552670B387F}"/>
                                            </p:graphicEl>
                                          </p:spTgt>
                                        </p:tgtEl>
                                        <p:attrNameLst>
                                          <p:attrName>ppt_h</p:attrName>
                                        </p:attrNameLst>
                                      </p:cBhvr>
                                      <p:tavLst>
                                        <p:tav tm="0">
                                          <p:val>
                                            <p:fltVal val="0"/>
                                          </p:val>
                                        </p:tav>
                                        <p:tav tm="100000">
                                          <p:val>
                                            <p:strVal val="#ppt_h"/>
                                          </p:val>
                                        </p:tav>
                                      </p:tavLst>
                                    </p:anim>
                                    <p:anim calcmode="lin" valueType="num">
                                      <p:cBhvr>
                                        <p:cTn id="19" dur="1000" fill="hold"/>
                                        <p:tgtEl>
                                          <p:spTgt spid="8">
                                            <p:graphicEl>
                                              <a:dgm id="{02416898-003B-47FB-A816-2552670B387F}"/>
                                            </p:graphicEl>
                                          </p:spTgt>
                                        </p:tgtEl>
                                        <p:attrNameLst>
                                          <p:attrName>style.rotation</p:attrName>
                                        </p:attrNameLst>
                                      </p:cBhvr>
                                      <p:tavLst>
                                        <p:tav tm="0">
                                          <p:val>
                                            <p:fltVal val="90"/>
                                          </p:val>
                                        </p:tav>
                                        <p:tav tm="100000">
                                          <p:val>
                                            <p:fltVal val="0"/>
                                          </p:val>
                                        </p:tav>
                                      </p:tavLst>
                                    </p:anim>
                                    <p:animEffect transition="in" filter="fade">
                                      <p:cBhvr>
                                        <p:cTn id="20" dur="1000"/>
                                        <p:tgtEl>
                                          <p:spTgt spid="8">
                                            <p:graphicEl>
                                              <a:dgm id="{02416898-003B-47FB-A816-2552670B387F}"/>
                                            </p:graphic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8">
                                            <p:graphicEl>
                                              <a:dgm id="{11A8A44F-295E-4CCE-93C8-47B01A4BA973}"/>
                                            </p:graphicEl>
                                          </p:spTgt>
                                        </p:tgtEl>
                                        <p:attrNameLst>
                                          <p:attrName>style.visibility</p:attrName>
                                        </p:attrNameLst>
                                      </p:cBhvr>
                                      <p:to>
                                        <p:strVal val="visible"/>
                                      </p:to>
                                    </p:set>
                                    <p:animEffect transition="in" filter="wipe(up)">
                                      <p:cBhvr>
                                        <p:cTn id="24" dur="500"/>
                                        <p:tgtEl>
                                          <p:spTgt spid="8">
                                            <p:graphicEl>
                                              <a:dgm id="{11A8A44F-295E-4CCE-93C8-47B01A4BA97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graphicEl>
                                              <a:dgm id="{E5198C07-5BA3-48B4-8DA8-BB3C63451B9B}"/>
                                            </p:graphicEl>
                                          </p:spTgt>
                                        </p:tgtEl>
                                        <p:attrNameLst>
                                          <p:attrName>style.visibility</p:attrName>
                                        </p:attrNameLst>
                                      </p:cBhvr>
                                      <p:to>
                                        <p:strVal val="visible"/>
                                      </p:to>
                                    </p:set>
                                    <p:anim calcmode="lin" valueType="num">
                                      <p:cBhvr>
                                        <p:cTn id="29" dur="1000" fill="hold"/>
                                        <p:tgtEl>
                                          <p:spTgt spid="8">
                                            <p:graphicEl>
                                              <a:dgm id="{E5198C07-5BA3-48B4-8DA8-BB3C63451B9B}"/>
                                            </p:graphicEl>
                                          </p:spTgt>
                                        </p:tgtEl>
                                        <p:attrNameLst>
                                          <p:attrName>ppt_w</p:attrName>
                                        </p:attrNameLst>
                                      </p:cBhvr>
                                      <p:tavLst>
                                        <p:tav tm="0">
                                          <p:val>
                                            <p:fltVal val="0"/>
                                          </p:val>
                                        </p:tav>
                                        <p:tav tm="100000">
                                          <p:val>
                                            <p:strVal val="#ppt_w"/>
                                          </p:val>
                                        </p:tav>
                                      </p:tavLst>
                                    </p:anim>
                                    <p:anim calcmode="lin" valueType="num">
                                      <p:cBhvr>
                                        <p:cTn id="30" dur="1000" fill="hold"/>
                                        <p:tgtEl>
                                          <p:spTgt spid="8">
                                            <p:graphicEl>
                                              <a:dgm id="{E5198C07-5BA3-48B4-8DA8-BB3C63451B9B}"/>
                                            </p:graphicEl>
                                          </p:spTgt>
                                        </p:tgtEl>
                                        <p:attrNameLst>
                                          <p:attrName>ppt_h</p:attrName>
                                        </p:attrNameLst>
                                      </p:cBhvr>
                                      <p:tavLst>
                                        <p:tav tm="0">
                                          <p:val>
                                            <p:fltVal val="0"/>
                                          </p:val>
                                        </p:tav>
                                        <p:tav tm="100000">
                                          <p:val>
                                            <p:strVal val="#ppt_h"/>
                                          </p:val>
                                        </p:tav>
                                      </p:tavLst>
                                    </p:anim>
                                    <p:anim calcmode="lin" valueType="num">
                                      <p:cBhvr>
                                        <p:cTn id="31" dur="1000" fill="hold"/>
                                        <p:tgtEl>
                                          <p:spTgt spid="8">
                                            <p:graphicEl>
                                              <a:dgm id="{E5198C07-5BA3-48B4-8DA8-BB3C63451B9B}"/>
                                            </p:graphicEl>
                                          </p:spTgt>
                                        </p:tgtEl>
                                        <p:attrNameLst>
                                          <p:attrName>style.rotation</p:attrName>
                                        </p:attrNameLst>
                                      </p:cBhvr>
                                      <p:tavLst>
                                        <p:tav tm="0">
                                          <p:val>
                                            <p:fltVal val="90"/>
                                          </p:val>
                                        </p:tav>
                                        <p:tav tm="100000">
                                          <p:val>
                                            <p:fltVal val="0"/>
                                          </p:val>
                                        </p:tav>
                                      </p:tavLst>
                                    </p:anim>
                                    <p:animEffect transition="in" filter="fade">
                                      <p:cBhvr>
                                        <p:cTn id="32" dur="1000"/>
                                        <p:tgtEl>
                                          <p:spTgt spid="8">
                                            <p:graphicEl>
                                              <a:dgm id="{E5198C07-5BA3-48B4-8DA8-BB3C63451B9B}"/>
                                            </p:graphicEl>
                                          </p:spTgt>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8">
                                            <p:graphicEl>
                                              <a:dgm id="{433F4F49-D7E8-4827-A871-A86C630AAB94}"/>
                                            </p:graphicEl>
                                          </p:spTgt>
                                        </p:tgtEl>
                                        <p:attrNameLst>
                                          <p:attrName>style.visibility</p:attrName>
                                        </p:attrNameLst>
                                      </p:cBhvr>
                                      <p:to>
                                        <p:strVal val="visible"/>
                                      </p:to>
                                    </p:set>
                                    <p:animEffect transition="in" filter="wipe(up)">
                                      <p:cBhvr>
                                        <p:cTn id="36" dur="500"/>
                                        <p:tgtEl>
                                          <p:spTgt spid="8">
                                            <p:graphicEl>
                                              <a:dgm id="{433F4F49-D7E8-4827-A871-A86C630AAB9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8">
                                            <p:graphicEl>
                                              <a:dgm id="{BD2A0860-83DC-46E8-897B-278C568FA30F}"/>
                                            </p:graphicEl>
                                          </p:spTgt>
                                        </p:tgtEl>
                                        <p:attrNameLst>
                                          <p:attrName>style.visibility</p:attrName>
                                        </p:attrNameLst>
                                      </p:cBhvr>
                                      <p:to>
                                        <p:strVal val="visible"/>
                                      </p:to>
                                    </p:set>
                                    <p:anim calcmode="lin" valueType="num">
                                      <p:cBhvr>
                                        <p:cTn id="41" dur="1000" fill="hold"/>
                                        <p:tgtEl>
                                          <p:spTgt spid="8">
                                            <p:graphicEl>
                                              <a:dgm id="{BD2A0860-83DC-46E8-897B-278C568FA30F}"/>
                                            </p:graphicEl>
                                          </p:spTgt>
                                        </p:tgtEl>
                                        <p:attrNameLst>
                                          <p:attrName>ppt_w</p:attrName>
                                        </p:attrNameLst>
                                      </p:cBhvr>
                                      <p:tavLst>
                                        <p:tav tm="0">
                                          <p:val>
                                            <p:fltVal val="0"/>
                                          </p:val>
                                        </p:tav>
                                        <p:tav tm="100000">
                                          <p:val>
                                            <p:strVal val="#ppt_w"/>
                                          </p:val>
                                        </p:tav>
                                      </p:tavLst>
                                    </p:anim>
                                    <p:anim calcmode="lin" valueType="num">
                                      <p:cBhvr>
                                        <p:cTn id="42" dur="1000" fill="hold"/>
                                        <p:tgtEl>
                                          <p:spTgt spid="8">
                                            <p:graphicEl>
                                              <a:dgm id="{BD2A0860-83DC-46E8-897B-278C568FA30F}"/>
                                            </p:graphicEl>
                                          </p:spTgt>
                                        </p:tgtEl>
                                        <p:attrNameLst>
                                          <p:attrName>ppt_h</p:attrName>
                                        </p:attrNameLst>
                                      </p:cBhvr>
                                      <p:tavLst>
                                        <p:tav tm="0">
                                          <p:val>
                                            <p:fltVal val="0"/>
                                          </p:val>
                                        </p:tav>
                                        <p:tav tm="100000">
                                          <p:val>
                                            <p:strVal val="#ppt_h"/>
                                          </p:val>
                                        </p:tav>
                                      </p:tavLst>
                                    </p:anim>
                                    <p:anim calcmode="lin" valueType="num">
                                      <p:cBhvr>
                                        <p:cTn id="43" dur="1000" fill="hold"/>
                                        <p:tgtEl>
                                          <p:spTgt spid="8">
                                            <p:graphicEl>
                                              <a:dgm id="{BD2A0860-83DC-46E8-897B-278C568FA30F}"/>
                                            </p:graphicEl>
                                          </p:spTgt>
                                        </p:tgtEl>
                                        <p:attrNameLst>
                                          <p:attrName>style.rotation</p:attrName>
                                        </p:attrNameLst>
                                      </p:cBhvr>
                                      <p:tavLst>
                                        <p:tav tm="0">
                                          <p:val>
                                            <p:fltVal val="90"/>
                                          </p:val>
                                        </p:tav>
                                        <p:tav tm="100000">
                                          <p:val>
                                            <p:fltVal val="0"/>
                                          </p:val>
                                        </p:tav>
                                      </p:tavLst>
                                    </p:anim>
                                    <p:animEffect transition="in" filter="fade">
                                      <p:cBhvr>
                                        <p:cTn id="44" dur="1000"/>
                                        <p:tgtEl>
                                          <p:spTgt spid="8">
                                            <p:graphicEl>
                                              <a:dgm id="{BD2A0860-83DC-46E8-897B-278C568FA30F}"/>
                                            </p:graphicEl>
                                          </p:spTgt>
                                        </p:tgtEl>
                                      </p:cBhvr>
                                    </p:animEffec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8">
                                            <p:graphicEl>
                                              <a:dgm id="{8269EA21-B256-4E6A-8984-36D161A1E5B1}"/>
                                            </p:graphicEl>
                                          </p:spTgt>
                                        </p:tgtEl>
                                        <p:attrNameLst>
                                          <p:attrName>style.visibility</p:attrName>
                                        </p:attrNameLst>
                                      </p:cBhvr>
                                      <p:to>
                                        <p:strVal val="visible"/>
                                      </p:to>
                                    </p:set>
                                    <p:animEffect transition="in" filter="wipe(down)">
                                      <p:cBhvr>
                                        <p:cTn id="48" dur="500"/>
                                        <p:tgtEl>
                                          <p:spTgt spid="8">
                                            <p:graphicEl>
                                              <a:dgm id="{8269EA21-B256-4E6A-8984-36D161A1E5B1}"/>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1" nodeType="clickEffect">
                                  <p:stCondLst>
                                    <p:cond delay="0"/>
                                  </p:stCondLst>
                                  <p:childTnLst>
                                    <p:set>
                                      <p:cBhvr rctx="PPT">
                                        <p:cTn id="52" dur="indefinite"/>
                                        <p:tgtEl>
                                          <p:spTgt spid="8">
                                            <p:graphicEl>
                                              <a:dgm id="{02416898-003B-47FB-A816-2552670B387F}"/>
                                            </p:graphicEl>
                                          </p:spTgt>
                                        </p:tgtEl>
                                        <p:attrNameLst>
                                          <p:attrName>style.opacity</p:attrName>
                                        </p:attrNameLst>
                                      </p:cBhvr>
                                      <p:to>
                                        <p:strVal val="0.5"/>
                                      </p:to>
                                    </p:set>
                                    <p:animEffect filter="image" prLst="opacity: 0.5">
                                      <p:cBhvr rctx="IE">
                                        <p:cTn id="53" dur="indefinite"/>
                                        <p:tgtEl>
                                          <p:spTgt spid="8">
                                            <p:graphicEl>
                                              <a:dgm id="{02416898-003B-47FB-A816-2552670B387F}"/>
                                            </p:graphicEl>
                                          </p:spTgt>
                                        </p:tgtEl>
                                      </p:cBhvr>
                                    </p:animEffect>
                                  </p:childTnLst>
                                </p:cTn>
                              </p:par>
                              <p:par>
                                <p:cTn id="54" presetID="9" presetClass="emph" presetSubtype="0" grpId="1" nodeType="withEffect">
                                  <p:stCondLst>
                                    <p:cond delay="0"/>
                                  </p:stCondLst>
                                  <p:childTnLst>
                                    <p:set>
                                      <p:cBhvr rctx="PPT">
                                        <p:cTn id="55" dur="indefinite"/>
                                        <p:tgtEl>
                                          <p:spTgt spid="8">
                                            <p:graphicEl>
                                              <a:dgm id="{11A8A44F-295E-4CCE-93C8-47B01A4BA973}"/>
                                            </p:graphicEl>
                                          </p:spTgt>
                                        </p:tgtEl>
                                        <p:attrNameLst>
                                          <p:attrName>style.opacity</p:attrName>
                                        </p:attrNameLst>
                                      </p:cBhvr>
                                      <p:to>
                                        <p:strVal val="0.5"/>
                                      </p:to>
                                    </p:set>
                                    <p:animEffect filter="image" prLst="opacity: 0.5">
                                      <p:cBhvr rctx="IE">
                                        <p:cTn id="56" dur="indefinite"/>
                                        <p:tgtEl>
                                          <p:spTgt spid="8">
                                            <p:graphicEl>
                                              <a:dgm id="{11A8A44F-295E-4CCE-93C8-47B01A4BA973}"/>
                                            </p:graphicEl>
                                          </p:spTgt>
                                        </p:tgtEl>
                                      </p:cBhvr>
                                    </p:animEffect>
                                  </p:childTnLst>
                                </p:cTn>
                              </p:par>
                              <p:par>
                                <p:cTn id="57" presetID="9" presetClass="emph" presetSubtype="0" grpId="1" nodeType="withEffect">
                                  <p:stCondLst>
                                    <p:cond delay="0"/>
                                  </p:stCondLst>
                                  <p:childTnLst>
                                    <p:set>
                                      <p:cBhvr rctx="PPT">
                                        <p:cTn id="58" dur="indefinite"/>
                                        <p:tgtEl>
                                          <p:spTgt spid="8">
                                            <p:graphicEl>
                                              <a:dgm id="{E5198C07-5BA3-48B4-8DA8-BB3C63451B9B}"/>
                                            </p:graphicEl>
                                          </p:spTgt>
                                        </p:tgtEl>
                                        <p:attrNameLst>
                                          <p:attrName>style.opacity</p:attrName>
                                        </p:attrNameLst>
                                      </p:cBhvr>
                                      <p:to>
                                        <p:strVal val="0.5"/>
                                      </p:to>
                                    </p:set>
                                    <p:animEffect filter="image" prLst="opacity: 0.5">
                                      <p:cBhvr rctx="IE">
                                        <p:cTn id="59" dur="indefinite"/>
                                        <p:tgtEl>
                                          <p:spTgt spid="8">
                                            <p:graphicEl>
                                              <a:dgm id="{E5198C07-5BA3-48B4-8DA8-BB3C63451B9B}"/>
                                            </p:graphicEl>
                                          </p:spTgt>
                                        </p:tgtEl>
                                      </p:cBhvr>
                                    </p:animEffect>
                                  </p:childTnLst>
                                </p:cTn>
                              </p:par>
                              <p:par>
                                <p:cTn id="60" presetID="9" presetClass="emph" presetSubtype="0" grpId="1" nodeType="withEffect">
                                  <p:stCondLst>
                                    <p:cond delay="0"/>
                                  </p:stCondLst>
                                  <p:childTnLst>
                                    <p:set>
                                      <p:cBhvr rctx="PPT">
                                        <p:cTn id="61" dur="indefinite"/>
                                        <p:tgtEl>
                                          <p:spTgt spid="8">
                                            <p:graphicEl>
                                              <a:dgm id="{433F4F49-D7E8-4827-A871-A86C630AAB94}"/>
                                            </p:graphicEl>
                                          </p:spTgt>
                                        </p:tgtEl>
                                        <p:attrNameLst>
                                          <p:attrName>style.opacity</p:attrName>
                                        </p:attrNameLst>
                                      </p:cBhvr>
                                      <p:to>
                                        <p:strVal val="0.5"/>
                                      </p:to>
                                    </p:set>
                                    <p:animEffect filter="image" prLst="opacity: 0.5">
                                      <p:cBhvr rctx="IE">
                                        <p:cTn id="62" dur="indefinite"/>
                                        <p:tgtEl>
                                          <p:spTgt spid="8">
                                            <p:graphicEl>
                                              <a:dgm id="{433F4F49-D7E8-4827-A871-A86C630AAB94}"/>
                                            </p:graphicEl>
                                          </p:spTgt>
                                        </p:tgtEl>
                                      </p:cBhvr>
                                    </p:animEffect>
                                  </p:childTnLst>
                                </p:cTn>
                              </p:par>
                              <p:par>
                                <p:cTn id="63" presetID="9" presetClass="emph" presetSubtype="0" grpId="1" nodeType="withEffect">
                                  <p:stCondLst>
                                    <p:cond delay="0"/>
                                  </p:stCondLst>
                                  <p:childTnLst>
                                    <p:set>
                                      <p:cBhvr rctx="PPT">
                                        <p:cTn id="64" dur="indefinite"/>
                                        <p:tgtEl>
                                          <p:spTgt spid="8">
                                            <p:graphicEl>
                                              <a:dgm id="{BD2A0860-83DC-46E8-897B-278C568FA30F}"/>
                                            </p:graphicEl>
                                          </p:spTgt>
                                        </p:tgtEl>
                                        <p:attrNameLst>
                                          <p:attrName>style.opacity</p:attrName>
                                        </p:attrNameLst>
                                      </p:cBhvr>
                                      <p:to>
                                        <p:strVal val="0.5"/>
                                      </p:to>
                                    </p:set>
                                    <p:animEffect filter="image" prLst="opacity: 0.5">
                                      <p:cBhvr rctx="IE">
                                        <p:cTn id="65" dur="indefinite"/>
                                        <p:tgtEl>
                                          <p:spTgt spid="8">
                                            <p:graphicEl>
                                              <a:dgm id="{BD2A0860-83DC-46E8-897B-278C568FA30F}"/>
                                            </p:graphicEl>
                                          </p:spTgt>
                                        </p:tgtEl>
                                      </p:cBhvr>
                                    </p:animEffect>
                                  </p:childTnLst>
                                </p:cTn>
                              </p:par>
                              <p:par>
                                <p:cTn id="66" presetID="9" presetClass="emph" presetSubtype="0" grpId="1" nodeType="withEffect">
                                  <p:stCondLst>
                                    <p:cond delay="0"/>
                                  </p:stCondLst>
                                  <p:childTnLst>
                                    <p:set>
                                      <p:cBhvr rctx="PPT">
                                        <p:cTn id="67" dur="indefinite"/>
                                        <p:tgtEl>
                                          <p:spTgt spid="8">
                                            <p:graphicEl>
                                              <a:dgm id="{8269EA21-B256-4E6A-8984-36D161A1E5B1}"/>
                                            </p:graphicEl>
                                          </p:spTgt>
                                        </p:tgtEl>
                                        <p:attrNameLst>
                                          <p:attrName>style.opacity</p:attrName>
                                        </p:attrNameLst>
                                      </p:cBhvr>
                                      <p:to>
                                        <p:strVal val="0.5"/>
                                      </p:to>
                                    </p:set>
                                    <p:animEffect filter="image" prLst="opacity: 0.5">
                                      <p:cBhvr rctx="IE">
                                        <p:cTn id="68" dur="indefinite"/>
                                        <p:tgtEl>
                                          <p:spTgt spid="8">
                                            <p:graphicEl>
                                              <a:dgm id="{8269EA21-B256-4E6A-8984-36D161A1E5B1}"/>
                                            </p:graphicEl>
                                          </p:spTgt>
                                        </p:tgtEl>
                                      </p:cBhvr>
                                    </p:animEffect>
                                  </p:childTnLst>
                                </p:cTn>
                              </p:par>
                              <p:par>
                                <p:cTn id="69" presetID="9" presetClass="emph" presetSubtype="0" grpId="1" nodeType="withEffect">
                                  <p:stCondLst>
                                    <p:cond delay="0"/>
                                  </p:stCondLst>
                                  <p:childTnLst>
                                    <p:set>
                                      <p:cBhvr rctx="PPT">
                                        <p:cTn id="70" dur="indefinite"/>
                                        <p:tgtEl>
                                          <p:spTgt spid="7">
                                            <p:bg/>
                                          </p:spTgt>
                                        </p:tgtEl>
                                        <p:attrNameLst>
                                          <p:attrName>style.opacity</p:attrName>
                                        </p:attrNameLst>
                                      </p:cBhvr>
                                      <p:to>
                                        <p:strVal val="0.5"/>
                                      </p:to>
                                    </p:set>
                                    <p:animEffect filter="image" prLst="opacity: 0.5">
                                      <p:cBhvr rctx="IE">
                                        <p:cTn id="71" dur="indefinite"/>
                                        <p:tgtEl>
                                          <p:spTgt spid="7">
                                            <p:bg/>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mph" presetSubtype="0" grpId="1" nodeType="clickEffect">
                                  <p:stCondLst>
                                    <p:cond delay="0"/>
                                  </p:stCondLst>
                                  <p:childTnLst>
                                    <p:set>
                                      <p:cBhvr rctx="PPT">
                                        <p:cTn id="75" dur="indefinite"/>
                                        <p:tgtEl>
                                          <p:spTgt spid="7">
                                            <p:txEl>
                                              <p:pRg st="0" end="0"/>
                                            </p:txEl>
                                          </p:spTgt>
                                        </p:tgtEl>
                                        <p:attrNameLst>
                                          <p:attrName>style.opacity</p:attrName>
                                        </p:attrNameLst>
                                      </p:cBhvr>
                                      <p:to>
                                        <p:strVal val="0.5"/>
                                      </p:to>
                                    </p:set>
                                    <p:animEffect filter="image" prLst="opacity: 0.5">
                                      <p:cBhvr rctx="IE">
                                        <p:cTn id="76" dur="indefinite"/>
                                        <p:tgtEl>
                                          <p:spTgt spid="7">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
                                            <p:bg/>
                                          </p:spTgt>
                                        </p:tgtEl>
                                        <p:attrNameLst>
                                          <p:attrName>style.visibility</p:attrName>
                                        </p:attrNameLst>
                                      </p:cBhvr>
                                      <p:to>
                                        <p:strVal val="visible"/>
                                      </p:to>
                                    </p:set>
                                    <p:animEffect transition="in" filter="wipe(left)">
                                      <p:cBhvr>
                                        <p:cTn id="81" dur="500"/>
                                        <p:tgtEl>
                                          <p:spTgt spid="10">
                                            <p:bg/>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0">
                                            <p:txEl>
                                              <p:pRg st="1" end="1"/>
                                            </p:txEl>
                                          </p:spTgt>
                                        </p:tgtEl>
                                        <p:attrNameLst>
                                          <p:attrName>style.visibility</p:attrName>
                                        </p:attrNameLst>
                                      </p:cBhvr>
                                      <p:to>
                                        <p:strVal val="visible"/>
                                      </p:to>
                                    </p:set>
                                    <p:animEffect transition="in" filter="wipe(left)">
                                      <p:cBhvr>
                                        <p:cTn id="86" dur="500"/>
                                        <p:tgtEl>
                                          <p:spTgt spid="10">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txEl>
                                              <p:pRg st="2" end="2"/>
                                            </p:txEl>
                                          </p:spTgt>
                                        </p:tgtEl>
                                        <p:attrNameLst>
                                          <p:attrName>style.visibility</p:attrName>
                                        </p:attrNameLst>
                                      </p:cBhvr>
                                      <p:to>
                                        <p:strVal val="visible"/>
                                      </p:to>
                                    </p:set>
                                    <p:animEffect transition="in" filter="wipe(left)">
                                      <p:cBhvr>
                                        <p:cTn id="91" dur="500"/>
                                        <p:tgtEl>
                                          <p:spTgt spid="10">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txEl>
                                              <p:pRg st="3" end="3"/>
                                            </p:txEl>
                                          </p:spTgt>
                                        </p:tgtEl>
                                        <p:attrNameLst>
                                          <p:attrName>style.visibility</p:attrName>
                                        </p:attrNameLst>
                                      </p:cBhvr>
                                      <p:to>
                                        <p:strVal val="visible"/>
                                      </p:to>
                                    </p:set>
                                    <p:animEffect transition="in" filter="wipe(left)">
                                      <p:cBhvr>
                                        <p:cTn id="96" dur="500"/>
                                        <p:tgtEl>
                                          <p:spTgt spid="10">
                                            <p:txEl>
                                              <p:pRg st="3" end="3"/>
                                            </p:txEl>
                                          </p:spTgt>
                                        </p:tgtEl>
                                      </p:cBhvr>
                                    </p:animEffect>
                                  </p:childTnLst>
                                </p:cTn>
                              </p:par>
                              <p:par>
                                <p:cTn id="97" presetID="9" presetClass="emph" presetSubtype="0" grpId="1" nodeType="withEffect">
                                  <p:stCondLst>
                                    <p:cond delay="0"/>
                                  </p:stCondLst>
                                  <p:childTnLst>
                                    <p:set>
                                      <p:cBhvr rctx="PPT">
                                        <p:cTn id="98" dur="indefinite"/>
                                        <p:tgtEl>
                                          <p:spTgt spid="10">
                                            <p:bg/>
                                          </p:spTgt>
                                        </p:tgtEl>
                                        <p:attrNameLst>
                                          <p:attrName>style.opacity</p:attrName>
                                        </p:attrNameLst>
                                      </p:cBhvr>
                                      <p:to>
                                        <p:strVal val="0.5"/>
                                      </p:to>
                                    </p:set>
                                    <p:animEffect filter="image" prLst="opacity: 0.5">
                                      <p:cBhvr rctx="IE">
                                        <p:cTn id="99" dur="indefinite"/>
                                        <p:tgtEl>
                                          <p:spTgt spid="10">
                                            <p:bg/>
                                          </p:spTgt>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mph" presetSubtype="0" grpId="1" nodeType="clickEffect">
                                  <p:stCondLst>
                                    <p:cond delay="0"/>
                                  </p:stCondLst>
                                  <p:childTnLst>
                                    <p:set>
                                      <p:cBhvr rctx="PPT">
                                        <p:cTn id="103" dur="indefinite"/>
                                        <p:tgtEl>
                                          <p:spTgt spid="10">
                                            <p:txEl>
                                              <p:pRg st="1" end="1"/>
                                            </p:txEl>
                                          </p:spTgt>
                                        </p:tgtEl>
                                        <p:attrNameLst>
                                          <p:attrName>style.opacity</p:attrName>
                                        </p:attrNameLst>
                                      </p:cBhvr>
                                      <p:to>
                                        <p:strVal val="0.5"/>
                                      </p:to>
                                    </p:set>
                                    <p:animEffect filter="image" prLst="opacity: 0.5">
                                      <p:cBhvr rctx="IE">
                                        <p:cTn id="104" dur="indefinite"/>
                                        <p:tgtEl>
                                          <p:spTgt spid="10">
                                            <p:txEl>
                                              <p:pRg st="1" end="1"/>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10">
                                            <p:txEl>
                                              <p:pRg st="2" end="2"/>
                                            </p:txEl>
                                          </p:spTgt>
                                        </p:tgtEl>
                                        <p:attrNameLst>
                                          <p:attrName>style.opacity</p:attrName>
                                        </p:attrNameLst>
                                      </p:cBhvr>
                                      <p:to>
                                        <p:strVal val="0.5"/>
                                      </p:to>
                                    </p:set>
                                    <p:animEffect filter="image" prLst="opacity: 0.5">
                                      <p:cBhvr rctx="IE">
                                        <p:cTn id="109" dur="indefinite"/>
                                        <p:tgtEl>
                                          <p:spTgt spid="10">
                                            <p:txEl>
                                              <p:pRg st="2" end="2"/>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mph" presetSubtype="0" grpId="1" nodeType="clickEffect">
                                  <p:stCondLst>
                                    <p:cond delay="0"/>
                                  </p:stCondLst>
                                  <p:childTnLst>
                                    <p:set>
                                      <p:cBhvr rctx="PPT">
                                        <p:cTn id="113" dur="indefinite"/>
                                        <p:tgtEl>
                                          <p:spTgt spid="10">
                                            <p:txEl>
                                              <p:pRg st="3" end="3"/>
                                            </p:txEl>
                                          </p:spTgt>
                                        </p:tgtEl>
                                        <p:attrNameLst>
                                          <p:attrName>style.opacity</p:attrName>
                                        </p:attrNameLst>
                                      </p:cBhvr>
                                      <p:to>
                                        <p:strVal val="0.5"/>
                                      </p:to>
                                    </p:set>
                                    <p:animEffect filter="image" prLst="opacity: 0.5">
                                      <p:cBhvr rctx="IE">
                                        <p:cTn id="114" dur="indefinite"/>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7" grpId="1" build="p" animBg="1"/>
      <p:bldGraphic spid="8" grpId="0">
        <p:bldSub>
          <a:bldDgm bld="one"/>
        </p:bldSub>
      </p:bldGraphic>
      <p:bldGraphic spid="8" grpId="1">
        <p:bldSub>
          <a:bldDgm bld="one"/>
        </p:bldSub>
      </p:bldGraphic>
      <p:bldP spid="10" grpId="0" build="p" animBg="1"/>
      <p:bldP spid="10" grpI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flipH="1">
            <a:off x="1516701" y="2163624"/>
            <a:ext cx="9740304" cy="4441983"/>
          </a:xfrm>
          <a:custGeom>
            <a:avLst/>
            <a:gdLst>
              <a:gd name="connsiteX0" fmla="*/ 0 w 7705117"/>
              <a:gd name="connsiteY0" fmla="*/ 5666859 h 5666859"/>
              <a:gd name="connsiteX1" fmla="*/ 0 w 7705117"/>
              <a:gd name="connsiteY1" fmla="*/ 0 h 5666859"/>
              <a:gd name="connsiteX2" fmla="*/ 7705117 w 7705117"/>
              <a:gd name="connsiteY2" fmla="*/ 5666859 h 5666859"/>
              <a:gd name="connsiteX3" fmla="*/ 0 w 7705117"/>
              <a:gd name="connsiteY3" fmla="*/ 5666859 h 5666859"/>
            </a:gdLst>
            <a:ahLst/>
            <a:cxnLst>
              <a:cxn ang="0">
                <a:pos x="connsiteX0" y="connsiteY0"/>
              </a:cxn>
              <a:cxn ang="0">
                <a:pos x="connsiteX1" y="connsiteY1"/>
              </a:cxn>
              <a:cxn ang="0">
                <a:pos x="connsiteX2" y="connsiteY2"/>
              </a:cxn>
              <a:cxn ang="0">
                <a:pos x="connsiteX3" y="connsiteY3"/>
              </a:cxn>
            </a:cxnLst>
            <a:rect l="l" t="t" r="r" b="b"/>
            <a:pathLst>
              <a:path w="7705117" h="5666859">
                <a:moveTo>
                  <a:pt x="0" y="5666859"/>
                </a:moveTo>
                <a:lnTo>
                  <a:pt x="0" y="0"/>
                </a:lnTo>
                <a:lnTo>
                  <a:pt x="7705117" y="5666859"/>
                </a:lnTo>
                <a:lnTo>
                  <a:pt x="0" y="5666859"/>
                </a:lnTo>
                <a:close/>
              </a:path>
            </a:pathLst>
          </a:custGeom>
          <a:gradFill flip="none" rotWithShape="1">
            <a:gsLst>
              <a:gs pos="20000">
                <a:schemeClr val="accent6">
                  <a:lumMod val="60000"/>
                  <a:lumOff val="40000"/>
                </a:schemeClr>
              </a:gs>
              <a:gs pos="100000">
                <a:schemeClr val="accent1">
                  <a:tint val="50000"/>
                  <a:shade val="100000"/>
                  <a:satMod val="35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6871" y="252393"/>
            <a:ext cx="9014978" cy="1601361"/>
          </a:xfrm>
        </p:spPr>
        <p:txBody>
          <a:bodyPr>
            <a:normAutofit fontScale="90000"/>
          </a:bodyPr>
          <a:lstStyle/>
          <a:p>
            <a:r>
              <a:rPr lang="en-US" sz="4000" dirty="0"/>
              <a:t>Financial ethics </a:t>
            </a:r>
            <a:br>
              <a:rPr lang="en-US" dirty="0"/>
            </a:br>
            <a:br>
              <a:rPr lang="en-US" dirty="0"/>
            </a:br>
            <a:r>
              <a:rPr lang="en-US" dirty="0"/>
              <a:t>who is funding this?</a:t>
            </a:r>
            <a:br>
              <a:rPr lang="en-US" dirty="0"/>
            </a:br>
            <a:r>
              <a:rPr lang="en-US" dirty="0"/>
              <a:t> </a:t>
            </a:r>
            <a:br>
              <a:rPr lang="en-US" dirty="0"/>
            </a:br>
            <a:r>
              <a:rPr lang="en-US" dirty="0"/>
              <a:t>Who will benefit by publication?</a:t>
            </a:r>
            <a:br>
              <a:rPr lang="en-US" dirty="0"/>
            </a:br>
            <a:br>
              <a:rPr lang="en-US" dirty="0"/>
            </a:br>
            <a:r>
              <a:rPr lang="en-US" dirty="0"/>
              <a:t>How does the community benefit?</a:t>
            </a:r>
            <a:br>
              <a:rPr lang="en-US" dirty="0"/>
            </a:br>
            <a:br>
              <a:rPr lang="en-US" dirty="0"/>
            </a:br>
            <a:r>
              <a:rPr lang="en-US" dirty="0"/>
              <a:t>How does the individual benefit?</a:t>
            </a:r>
            <a:br>
              <a:rPr lang="en-US" dirty="0"/>
            </a:br>
            <a:br>
              <a:rPr lang="en-US" dirty="0"/>
            </a:br>
            <a:r>
              <a:rPr lang="en-US" dirty="0"/>
              <a:t>Budget and cash flow supervision?</a:t>
            </a:r>
          </a:p>
        </p:txBody>
      </p:sp>
      <p:sp>
        <p:nvSpPr>
          <p:cNvPr id="4" name="Freeform 3"/>
          <p:cNvSpPr/>
          <p:nvPr/>
        </p:nvSpPr>
        <p:spPr>
          <a:xfrm>
            <a:off x="2137103" y="-105104"/>
            <a:ext cx="8538196" cy="6409851"/>
          </a:xfrm>
          <a:custGeom>
            <a:avLst/>
            <a:gdLst>
              <a:gd name="connsiteX0" fmla="*/ 0 w 8538196"/>
              <a:gd name="connsiteY0" fmla="*/ 5990897 h 6409851"/>
              <a:gd name="connsiteX1" fmla="*/ 735725 w 8538196"/>
              <a:gd name="connsiteY1" fmla="*/ 5903311 h 6409851"/>
              <a:gd name="connsiteX2" fmla="*/ 1024759 w 8538196"/>
              <a:gd name="connsiteY2" fmla="*/ 6174828 h 6409851"/>
              <a:gd name="connsiteX3" fmla="*/ 1322552 w 8538196"/>
              <a:gd name="connsiteY3" fmla="*/ 5509173 h 6409851"/>
              <a:gd name="connsiteX4" fmla="*/ 1594069 w 8538196"/>
              <a:gd name="connsiteY4" fmla="*/ 5150070 h 6409851"/>
              <a:gd name="connsiteX5" fmla="*/ 1629104 w 8538196"/>
              <a:gd name="connsiteY5" fmla="*/ 5272690 h 6409851"/>
              <a:gd name="connsiteX6" fmla="*/ 1707931 w 8538196"/>
              <a:gd name="connsiteY6" fmla="*/ 5185104 h 6409851"/>
              <a:gd name="connsiteX7" fmla="*/ 1742966 w 8538196"/>
              <a:gd name="connsiteY7" fmla="*/ 5237656 h 6409851"/>
              <a:gd name="connsiteX8" fmla="*/ 1839311 w 8538196"/>
              <a:gd name="connsiteY8" fmla="*/ 5185104 h 6409851"/>
              <a:gd name="connsiteX9" fmla="*/ 1848069 w 8538196"/>
              <a:gd name="connsiteY9" fmla="*/ 5298966 h 6409851"/>
              <a:gd name="connsiteX10" fmla="*/ 1909380 w 8538196"/>
              <a:gd name="connsiteY10" fmla="*/ 4650828 h 6409851"/>
              <a:gd name="connsiteX11" fmla="*/ 2189656 w 8538196"/>
              <a:gd name="connsiteY11" fmla="*/ 6183587 h 6409851"/>
              <a:gd name="connsiteX12" fmla="*/ 2294759 w 8538196"/>
              <a:gd name="connsiteY12" fmla="*/ 4615794 h 6409851"/>
              <a:gd name="connsiteX13" fmla="*/ 2487449 w 8538196"/>
              <a:gd name="connsiteY13" fmla="*/ 4423104 h 6409851"/>
              <a:gd name="connsiteX14" fmla="*/ 2496207 w 8538196"/>
              <a:gd name="connsiteY14" fmla="*/ 4554483 h 6409851"/>
              <a:gd name="connsiteX15" fmla="*/ 2697656 w 8538196"/>
              <a:gd name="connsiteY15" fmla="*/ 4545725 h 6409851"/>
              <a:gd name="connsiteX16" fmla="*/ 2741449 w 8538196"/>
              <a:gd name="connsiteY16" fmla="*/ 4230414 h 6409851"/>
              <a:gd name="connsiteX17" fmla="*/ 2820276 w 8538196"/>
              <a:gd name="connsiteY17" fmla="*/ 4528207 h 6409851"/>
              <a:gd name="connsiteX18" fmla="*/ 2925380 w 8538196"/>
              <a:gd name="connsiteY18" fmla="*/ 4484414 h 6409851"/>
              <a:gd name="connsiteX19" fmla="*/ 2925380 w 8538196"/>
              <a:gd name="connsiteY19" fmla="*/ 4913587 h 6409851"/>
              <a:gd name="connsiteX20" fmla="*/ 3039242 w 8538196"/>
              <a:gd name="connsiteY20" fmla="*/ 4817242 h 6409851"/>
              <a:gd name="connsiteX21" fmla="*/ 3118069 w 8538196"/>
              <a:gd name="connsiteY21" fmla="*/ 5263932 h 6409851"/>
              <a:gd name="connsiteX22" fmla="*/ 3179380 w 8538196"/>
              <a:gd name="connsiteY22" fmla="*/ 5071242 h 6409851"/>
              <a:gd name="connsiteX23" fmla="*/ 3345794 w 8538196"/>
              <a:gd name="connsiteY23" fmla="*/ 5027449 h 6409851"/>
              <a:gd name="connsiteX24" fmla="*/ 3512207 w 8538196"/>
              <a:gd name="connsiteY24" fmla="*/ 4922345 h 6409851"/>
              <a:gd name="connsiteX25" fmla="*/ 3696138 w 8538196"/>
              <a:gd name="connsiteY25" fmla="*/ 4466897 h 6409851"/>
              <a:gd name="connsiteX26" fmla="*/ 3696138 w 8538196"/>
              <a:gd name="connsiteY26" fmla="*/ 4466897 h 6409851"/>
              <a:gd name="connsiteX27" fmla="*/ 4046483 w 8538196"/>
              <a:gd name="connsiteY27" fmla="*/ 3950138 h 6409851"/>
              <a:gd name="connsiteX28" fmla="*/ 4195380 w 8538196"/>
              <a:gd name="connsiteY28" fmla="*/ 4274207 h 6409851"/>
              <a:gd name="connsiteX29" fmla="*/ 4221656 w 8538196"/>
              <a:gd name="connsiteY29" fmla="*/ 4528207 h 6409851"/>
              <a:gd name="connsiteX30" fmla="*/ 4379311 w 8538196"/>
              <a:gd name="connsiteY30" fmla="*/ 4948621 h 6409851"/>
              <a:gd name="connsiteX31" fmla="*/ 4379311 w 8538196"/>
              <a:gd name="connsiteY31" fmla="*/ 4642070 h 6409851"/>
              <a:gd name="connsiteX32" fmla="*/ 4536966 w 8538196"/>
              <a:gd name="connsiteY32" fmla="*/ 5334001 h 6409851"/>
              <a:gd name="connsiteX33" fmla="*/ 4563242 w 8538196"/>
              <a:gd name="connsiteY33" fmla="*/ 5053725 h 6409851"/>
              <a:gd name="connsiteX34" fmla="*/ 4624552 w 8538196"/>
              <a:gd name="connsiteY34" fmla="*/ 5728138 h 6409851"/>
              <a:gd name="connsiteX35" fmla="*/ 4729656 w 8538196"/>
              <a:gd name="connsiteY35" fmla="*/ 5482897 h 6409851"/>
              <a:gd name="connsiteX36" fmla="*/ 4834759 w 8538196"/>
              <a:gd name="connsiteY36" fmla="*/ 5947104 h 6409851"/>
              <a:gd name="connsiteX37" fmla="*/ 5369035 w 8538196"/>
              <a:gd name="connsiteY37" fmla="*/ 5990897 h 6409851"/>
              <a:gd name="connsiteX38" fmla="*/ 5369035 w 8538196"/>
              <a:gd name="connsiteY38" fmla="*/ 5982138 h 6409851"/>
              <a:gd name="connsiteX39" fmla="*/ 5386552 w 8538196"/>
              <a:gd name="connsiteY39" fmla="*/ 3424621 h 6409851"/>
              <a:gd name="connsiteX40" fmla="*/ 5544207 w 8538196"/>
              <a:gd name="connsiteY40" fmla="*/ 3293242 h 6409851"/>
              <a:gd name="connsiteX41" fmla="*/ 5631794 w 8538196"/>
              <a:gd name="connsiteY41" fmla="*/ 3021725 h 6409851"/>
              <a:gd name="connsiteX42" fmla="*/ 5806966 w 8538196"/>
              <a:gd name="connsiteY42" fmla="*/ 3056759 h 6409851"/>
              <a:gd name="connsiteX43" fmla="*/ 5859518 w 8538196"/>
              <a:gd name="connsiteY43" fmla="*/ 2907863 h 6409851"/>
              <a:gd name="connsiteX44" fmla="*/ 6201104 w 8538196"/>
              <a:gd name="connsiteY44" fmla="*/ 4501932 h 6409851"/>
              <a:gd name="connsiteX45" fmla="*/ 6647794 w 8538196"/>
              <a:gd name="connsiteY45" fmla="*/ 4957380 h 6409851"/>
              <a:gd name="connsiteX46" fmla="*/ 6490138 w 8538196"/>
              <a:gd name="connsiteY46" fmla="*/ 4107794 h 6409851"/>
              <a:gd name="connsiteX47" fmla="*/ 6612759 w 8538196"/>
              <a:gd name="connsiteY47" fmla="*/ 3696138 h 6409851"/>
              <a:gd name="connsiteX48" fmla="*/ 6551449 w 8538196"/>
              <a:gd name="connsiteY48" fmla="*/ 2391104 h 6409851"/>
              <a:gd name="connsiteX49" fmla="*/ 6691587 w 8538196"/>
              <a:gd name="connsiteY49" fmla="*/ 2452414 h 6409851"/>
              <a:gd name="connsiteX50" fmla="*/ 6805449 w 8538196"/>
              <a:gd name="connsiteY50" fmla="*/ 2303518 h 6409851"/>
              <a:gd name="connsiteX51" fmla="*/ 6805449 w 8538196"/>
              <a:gd name="connsiteY51" fmla="*/ 2303518 h 6409851"/>
              <a:gd name="connsiteX52" fmla="*/ 6822966 w 8538196"/>
              <a:gd name="connsiteY52" fmla="*/ 2443656 h 6409851"/>
              <a:gd name="connsiteX53" fmla="*/ 6866759 w 8538196"/>
              <a:gd name="connsiteY53" fmla="*/ 2312276 h 6409851"/>
              <a:gd name="connsiteX54" fmla="*/ 6945587 w 8538196"/>
              <a:gd name="connsiteY54" fmla="*/ 4090276 h 6409851"/>
              <a:gd name="connsiteX55" fmla="*/ 6945587 w 8538196"/>
              <a:gd name="connsiteY55" fmla="*/ 4090276 h 6409851"/>
              <a:gd name="connsiteX56" fmla="*/ 6954345 w 8538196"/>
              <a:gd name="connsiteY56" fmla="*/ 1935656 h 6409851"/>
              <a:gd name="connsiteX57" fmla="*/ 7103242 w 8538196"/>
              <a:gd name="connsiteY57" fmla="*/ 1804276 h 6409851"/>
              <a:gd name="connsiteX58" fmla="*/ 7085725 w 8538196"/>
              <a:gd name="connsiteY58" fmla="*/ 1935656 h 6409851"/>
              <a:gd name="connsiteX59" fmla="*/ 7243380 w 8538196"/>
              <a:gd name="connsiteY59" fmla="*/ 1909380 h 6409851"/>
              <a:gd name="connsiteX60" fmla="*/ 7348483 w 8538196"/>
              <a:gd name="connsiteY60" fmla="*/ 1585311 h 6409851"/>
              <a:gd name="connsiteX61" fmla="*/ 7532414 w 8538196"/>
              <a:gd name="connsiteY61" fmla="*/ 1629104 h 6409851"/>
              <a:gd name="connsiteX62" fmla="*/ 7646276 w 8538196"/>
              <a:gd name="connsiteY62" fmla="*/ 1418897 h 6409851"/>
              <a:gd name="connsiteX63" fmla="*/ 7760138 w 8538196"/>
              <a:gd name="connsiteY63" fmla="*/ 1418897 h 6409851"/>
              <a:gd name="connsiteX64" fmla="*/ 7900276 w 8538196"/>
              <a:gd name="connsiteY64" fmla="*/ 1191173 h 6409851"/>
              <a:gd name="connsiteX65" fmla="*/ 8075449 w 8538196"/>
              <a:gd name="connsiteY65" fmla="*/ 1164897 h 6409851"/>
              <a:gd name="connsiteX66" fmla="*/ 8101725 w 8538196"/>
              <a:gd name="connsiteY66" fmla="*/ 2250966 h 6409851"/>
              <a:gd name="connsiteX67" fmla="*/ 8355725 w 8538196"/>
              <a:gd name="connsiteY67" fmla="*/ 972207 h 6409851"/>
              <a:gd name="connsiteX68" fmla="*/ 8513380 w 8538196"/>
              <a:gd name="connsiteY68" fmla="*/ 140138 h 6409851"/>
              <a:gd name="connsiteX69" fmla="*/ 8504621 w 8538196"/>
              <a:gd name="connsiteY69" fmla="*/ 131380 h 6409851"/>
              <a:gd name="connsiteX0" fmla="*/ 0 w 8538196"/>
              <a:gd name="connsiteY0" fmla="*/ 5990897 h 6409851"/>
              <a:gd name="connsiteX1" fmla="*/ 735725 w 8538196"/>
              <a:gd name="connsiteY1" fmla="*/ 5903311 h 6409851"/>
              <a:gd name="connsiteX2" fmla="*/ 1024759 w 8538196"/>
              <a:gd name="connsiteY2" fmla="*/ 6174828 h 6409851"/>
              <a:gd name="connsiteX3" fmla="*/ 1322552 w 8538196"/>
              <a:gd name="connsiteY3" fmla="*/ 5509173 h 6409851"/>
              <a:gd name="connsiteX4" fmla="*/ 1594069 w 8538196"/>
              <a:gd name="connsiteY4" fmla="*/ 5150070 h 6409851"/>
              <a:gd name="connsiteX5" fmla="*/ 1629104 w 8538196"/>
              <a:gd name="connsiteY5" fmla="*/ 5272690 h 6409851"/>
              <a:gd name="connsiteX6" fmla="*/ 1707931 w 8538196"/>
              <a:gd name="connsiteY6" fmla="*/ 5185104 h 6409851"/>
              <a:gd name="connsiteX7" fmla="*/ 1742966 w 8538196"/>
              <a:gd name="connsiteY7" fmla="*/ 5237656 h 6409851"/>
              <a:gd name="connsiteX8" fmla="*/ 1839311 w 8538196"/>
              <a:gd name="connsiteY8" fmla="*/ 5185104 h 6409851"/>
              <a:gd name="connsiteX9" fmla="*/ 1848069 w 8538196"/>
              <a:gd name="connsiteY9" fmla="*/ 5298966 h 6409851"/>
              <a:gd name="connsiteX10" fmla="*/ 1909380 w 8538196"/>
              <a:gd name="connsiteY10" fmla="*/ 4650828 h 6409851"/>
              <a:gd name="connsiteX11" fmla="*/ 2189656 w 8538196"/>
              <a:gd name="connsiteY11" fmla="*/ 6183587 h 6409851"/>
              <a:gd name="connsiteX12" fmla="*/ 2294759 w 8538196"/>
              <a:gd name="connsiteY12" fmla="*/ 4615794 h 6409851"/>
              <a:gd name="connsiteX13" fmla="*/ 2487449 w 8538196"/>
              <a:gd name="connsiteY13" fmla="*/ 4423104 h 6409851"/>
              <a:gd name="connsiteX14" fmla="*/ 2496207 w 8538196"/>
              <a:gd name="connsiteY14" fmla="*/ 4554483 h 6409851"/>
              <a:gd name="connsiteX15" fmla="*/ 2697656 w 8538196"/>
              <a:gd name="connsiteY15" fmla="*/ 4545725 h 6409851"/>
              <a:gd name="connsiteX16" fmla="*/ 2741449 w 8538196"/>
              <a:gd name="connsiteY16" fmla="*/ 4230414 h 6409851"/>
              <a:gd name="connsiteX17" fmla="*/ 2820276 w 8538196"/>
              <a:gd name="connsiteY17" fmla="*/ 4528207 h 6409851"/>
              <a:gd name="connsiteX18" fmla="*/ 2925380 w 8538196"/>
              <a:gd name="connsiteY18" fmla="*/ 4484414 h 6409851"/>
              <a:gd name="connsiteX19" fmla="*/ 2925380 w 8538196"/>
              <a:gd name="connsiteY19" fmla="*/ 4913587 h 6409851"/>
              <a:gd name="connsiteX20" fmla="*/ 3039242 w 8538196"/>
              <a:gd name="connsiteY20" fmla="*/ 4817242 h 6409851"/>
              <a:gd name="connsiteX21" fmla="*/ 3118069 w 8538196"/>
              <a:gd name="connsiteY21" fmla="*/ 5263932 h 6409851"/>
              <a:gd name="connsiteX22" fmla="*/ 3179380 w 8538196"/>
              <a:gd name="connsiteY22" fmla="*/ 5071242 h 6409851"/>
              <a:gd name="connsiteX23" fmla="*/ 3345794 w 8538196"/>
              <a:gd name="connsiteY23" fmla="*/ 5027449 h 6409851"/>
              <a:gd name="connsiteX24" fmla="*/ 3512207 w 8538196"/>
              <a:gd name="connsiteY24" fmla="*/ 4922345 h 6409851"/>
              <a:gd name="connsiteX25" fmla="*/ 3696138 w 8538196"/>
              <a:gd name="connsiteY25" fmla="*/ 4466897 h 6409851"/>
              <a:gd name="connsiteX26" fmla="*/ 3696138 w 8538196"/>
              <a:gd name="connsiteY26" fmla="*/ 4466897 h 6409851"/>
              <a:gd name="connsiteX27" fmla="*/ 4046483 w 8538196"/>
              <a:gd name="connsiteY27" fmla="*/ 3950138 h 6409851"/>
              <a:gd name="connsiteX28" fmla="*/ 4195380 w 8538196"/>
              <a:gd name="connsiteY28" fmla="*/ 4274207 h 6409851"/>
              <a:gd name="connsiteX29" fmla="*/ 4221656 w 8538196"/>
              <a:gd name="connsiteY29" fmla="*/ 4528207 h 6409851"/>
              <a:gd name="connsiteX30" fmla="*/ 4379311 w 8538196"/>
              <a:gd name="connsiteY30" fmla="*/ 4948621 h 6409851"/>
              <a:gd name="connsiteX31" fmla="*/ 4379311 w 8538196"/>
              <a:gd name="connsiteY31" fmla="*/ 4642070 h 6409851"/>
              <a:gd name="connsiteX32" fmla="*/ 4536966 w 8538196"/>
              <a:gd name="connsiteY32" fmla="*/ 5334001 h 6409851"/>
              <a:gd name="connsiteX33" fmla="*/ 4563242 w 8538196"/>
              <a:gd name="connsiteY33" fmla="*/ 5053725 h 6409851"/>
              <a:gd name="connsiteX34" fmla="*/ 4624552 w 8538196"/>
              <a:gd name="connsiteY34" fmla="*/ 5728138 h 6409851"/>
              <a:gd name="connsiteX35" fmla="*/ 4729656 w 8538196"/>
              <a:gd name="connsiteY35" fmla="*/ 5482897 h 6409851"/>
              <a:gd name="connsiteX36" fmla="*/ 4834759 w 8538196"/>
              <a:gd name="connsiteY36" fmla="*/ 5947104 h 6409851"/>
              <a:gd name="connsiteX37" fmla="*/ 5369035 w 8538196"/>
              <a:gd name="connsiteY37" fmla="*/ 5990897 h 6409851"/>
              <a:gd name="connsiteX38" fmla="*/ 5369035 w 8538196"/>
              <a:gd name="connsiteY38" fmla="*/ 5982138 h 6409851"/>
              <a:gd name="connsiteX39" fmla="*/ 5386552 w 8538196"/>
              <a:gd name="connsiteY39" fmla="*/ 3424621 h 6409851"/>
              <a:gd name="connsiteX40" fmla="*/ 5544207 w 8538196"/>
              <a:gd name="connsiteY40" fmla="*/ 3293242 h 6409851"/>
              <a:gd name="connsiteX41" fmla="*/ 5631794 w 8538196"/>
              <a:gd name="connsiteY41" fmla="*/ 3021725 h 6409851"/>
              <a:gd name="connsiteX42" fmla="*/ 5806966 w 8538196"/>
              <a:gd name="connsiteY42" fmla="*/ 3056759 h 6409851"/>
              <a:gd name="connsiteX43" fmla="*/ 5859518 w 8538196"/>
              <a:gd name="connsiteY43" fmla="*/ 2907863 h 6409851"/>
              <a:gd name="connsiteX44" fmla="*/ 6201104 w 8538196"/>
              <a:gd name="connsiteY44" fmla="*/ 4501932 h 6409851"/>
              <a:gd name="connsiteX45" fmla="*/ 6647794 w 8538196"/>
              <a:gd name="connsiteY45" fmla="*/ 4957380 h 6409851"/>
              <a:gd name="connsiteX46" fmla="*/ 6490138 w 8538196"/>
              <a:gd name="connsiteY46" fmla="*/ 4107794 h 6409851"/>
              <a:gd name="connsiteX47" fmla="*/ 6612759 w 8538196"/>
              <a:gd name="connsiteY47" fmla="*/ 3696138 h 6409851"/>
              <a:gd name="connsiteX48" fmla="*/ 6551449 w 8538196"/>
              <a:gd name="connsiteY48" fmla="*/ 2391104 h 6409851"/>
              <a:gd name="connsiteX49" fmla="*/ 6691587 w 8538196"/>
              <a:gd name="connsiteY49" fmla="*/ 2452414 h 6409851"/>
              <a:gd name="connsiteX50" fmla="*/ 6805449 w 8538196"/>
              <a:gd name="connsiteY50" fmla="*/ 2303518 h 6409851"/>
              <a:gd name="connsiteX51" fmla="*/ 6805449 w 8538196"/>
              <a:gd name="connsiteY51" fmla="*/ 2303518 h 6409851"/>
              <a:gd name="connsiteX52" fmla="*/ 6822966 w 8538196"/>
              <a:gd name="connsiteY52" fmla="*/ 2443656 h 6409851"/>
              <a:gd name="connsiteX53" fmla="*/ 6866759 w 8538196"/>
              <a:gd name="connsiteY53" fmla="*/ 2312276 h 6409851"/>
              <a:gd name="connsiteX54" fmla="*/ 6945587 w 8538196"/>
              <a:gd name="connsiteY54" fmla="*/ 4090276 h 6409851"/>
              <a:gd name="connsiteX55" fmla="*/ 6945587 w 8538196"/>
              <a:gd name="connsiteY55" fmla="*/ 4090276 h 6409851"/>
              <a:gd name="connsiteX56" fmla="*/ 6954345 w 8538196"/>
              <a:gd name="connsiteY56" fmla="*/ 1935656 h 6409851"/>
              <a:gd name="connsiteX57" fmla="*/ 7103242 w 8538196"/>
              <a:gd name="connsiteY57" fmla="*/ 1804276 h 6409851"/>
              <a:gd name="connsiteX58" fmla="*/ 7085725 w 8538196"/>
              <a:gd name="connsiteY58" fmla="*/ 1935656 h 6409851"/>
              <a:gd name="connsiteX59" fmla="*/ 7243380 w 8538196"/>
              <a:gd name="connsiteY59" fmla="*/ 1909380 h 6409851"/>
              <a:gd name="connsiteX60" fmla="*/ 7348483 w 8538196"/>
              <a:gd name="connsiteY60" fmla="*/ 1585311 h 6409851"/>
              <a:gd name="connsiteX61" fmla="*/ 7532414 w 8538196"/>
              <a:gd name="connsiteY61" fmla="*/ 1629104 h 6409851"/>
              <a:gd name="connsiteX62" fmla="*/ 7646276 w 8538196"/>
              <a:gd name="connsiteY62" fmla="*/ 1418897 h 6409851"/>
              <a:gd name="connsiteX63" fmla="*/ 7760138 w 8538196"/>
              <a:gd name="connsiteY63" fmla="*/ 1418897 h 6409851"/>
              <a:gd name="connsiteX64" fmla="*/ 7900276 w 8538196"/>
              <a:gd name="connsiteY64" fmla="*/ 1191173 h 6409851"/>
              <a:gd name="connsiteX65" fmla="*/ 8075449 w 8538196"/>
              <a:gd name="connsiteY65" fmla="*/ 1164897 h 6409851"/>
              <a:gd name="connsiteX66" fmla="*/ 8101725 w 8538196"/>
              <a:gd name="connsiteY66" fmla="*/ 2250966 h 6409851"/>
              <a:gd name="connsiteX67" fmla="*/ 8103982 w 8538196"/>
              <a:gd name="connsiteY67" fmla="*/ 5309012 h 6409851"/>
              <a:gd name="connsiteX68" fmla="*/ 8355725 w 8538196"/>
              <a:gd name="connsiteY68" fmla="*/ 972207 h 6409851"/>
              <a:gd name="connsiteX69" fmla="*/ 8513380 w 8538196"/>
              <a:gd name="connsiteY69" fmla="*/ 140138 h 6409851"/>
              <a:gd name="connsiteX70" fmla="*/ 8504621 w 8538196"/>
              <a:gd name="connsiteY70" fmla="*/ 131380 h 640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538196" h="6409851">
                <a:moveTo>
                  <a:pt x="0" y="5990897"/>
                </a:moveTo>
                <a:cubicBezTo>
                  <a:pt x="282466" y="5931776"/>
                  <a:pt x="564932" y="5872656"/>
                  <a:pt x="735725" y="5903311"/>
                </a:cubicBezTo>
                <a:cubicBezTo>
                  <a:pt x="906518" y="5933966"/>
                  <a:pt x="926955" y="6240518"/>
                  <a:pt x="1024759" y="6174828"/>
                </a:cubicBezTo>
                <a:cubicBezTo>
                  <a:pt x="1122563" y="6109138"/>
                  <a:pt x="1227667" y="5679966"/>
                  <a:pt x="1322552" y="5509173"/>
                </a:cubicBezTo>
                <a:cubicBezTo>
                  <a:pt x="1417437" y="5338380"/>
                  <a:pt x="1542977" y="5189484"/>
                  <a:pt x="1594069" y="5150070"/>
                </a:cubicBezTo>
                <a:cubicBezTo>
                  <a:pt x="1645161" y="5110656"/>
                  <a:pt x="1610127" y="5266851"/>
                  <a:pt x="1629104" y="5272690"/>
                </a:cubicBezTo>
                <a:cubicBezTo>
                  <a:pt x="1648081" y="5278529"/>
                  <a:pt x="1688954" y="5190943"/>
                  <a:pt x="1707931" y="5185104"/>
                </a:cubicBezTo>
                <a:cubicBezTo>
                  <a:pt x="1726908" y="5179265"/>
                  <a:pt x="1721069" y="5237656"/>
                  <a:pt x="1742966" y="5237656"/>
                </a:cubicBezTo>
                <a:cubicBezTo>
                  <a:pt x="1764863" y="5237656"/>
                  <a:pt x="1821794" y="5174886"/>
                  <a:pt x="1839311" y="5185104"/>
                </a:cubicBezTo>
                <a:cubicBezTo>
                  <a:pt x="1856828" y="5195322"/>
                  <a:pt x="1836391" y="5388012"/>
                  <a:pt x="1848069" y="5298966"/>
                </a:cubicBezTo>
                <a:cubicBezTo>
                  <a:pt x="1859747" y="5209920"/>
                  <a:pt x="1852449" y="4503391"/>
                  <a:pt x="1909380" y="4650828"/>
                </a:cubicBezTo>
                <a:cubicBezTo>
                  <a:pt x="1966311" y="4798265"/>
                  <a:pt x="2125426" y="6189426"/>
                  <a:pt x="2189656" y="6183587"/>
                </a:cubicBezTo>
                <a:cubicBezTo>
                  <a:pt x="2253886" y="6177748"/>
                  <a:pt x="2245127" y="4909208"/>
                  <a:pt x="2294759" y="4615794"/>
                </a:cubicBezTo>
                <a:cubicBezTo>
                  <a:pt x="2344391" y="4322380"/>
                  <a:pt x="2453874" y="4433322"/>
                  <a:pt x="2487449" y="4423104"/>
                </a:cubicBezTo>
                <a:cubicBezTo>
                  <a:pt x="2521024" y="4412886"/>
                  <a:pt x="2461172" y="4534046"/>
                  <a:pt x="2496207" y="4554483"/>
                </a:cubicBezTo>
                <a:cubicBezTo>
                  <a:pt x="2531242" y="4574920"/>
                  <a:pt x="2656782" y="4599737"/>
                  <a:pt x="2697656" y="4545725"/>
                </a:cubicBezTo>
                <a:cubicBezTo>
                  <a:pt x="2738530" y="4491713"/>
                  <a:pt x="2721012" y="4233334"/>
                  <a:pt x="2741449" y="4230414"/>
                </a:cubicBezTo>
                <a:cubicBezTo>
                  <a:pt x="2761886" y="4227494"/>
                  <a:pt x="2789621" y="4485874"/>
                  <a:pt x="2820276" y="4528207"/>
                </a:cubicBezTo>
                <a:cubicBezTo>
                  <a:pt x="2850931" y="4570540"/>
                  <a:pt x="2907863" y="4420184"/>
                  <a:pt x="2925380" y="4484414"/>
                </a:cubicBezTo>
                <a:cubicBezTo>
                  <a:pt x="2942897" y="4548644"/>
                  <a:pt x="2906403" y="4858116"/>
                  <a:pt x="2925380" y="4913587"/>
                </a:cubicBezTo>
                <a:cubicBezTo>
                  <a:pt x="2944357" y="4969058"/>
                  <a:pt x="3007127" y="4758851"/>
                  <a:pt x="3039242" y="4817242"/>
                </a:cubicBezTo>
                <a:cubicBezTo>
                  <a:pt x="3071357" y="4875633"/>
                  <a:pt x="3094713" y="5221599"/>
                  <a:pt x="3118069" y="5263932"/>
                </a:cubicBezTo>
                <a:cubicBezTo>
                  <a:pt x="3141425" y="5306265"/>
                  <a:pt x="3141426" y="5110656"/>
                  <a:pt x="3179380" y="5071242"/>
                </a:cubicBezTo>
                <a:cubicBezTo>
                  <a:pt x="3217334" y="5031828"/>
                  <a:pt x="3290323" y="5052265"/>
                  <a:pt x="3345794" y="5027449"/>
                </a:cubicBezTo>
                <a:cubicBezTo>
                  <a:pt x="3401265" y="5002633"/>
                  <a:pt x="3453816" y="5015770"/>
                  <a:pt x="3512207" y="4922345"/>
                </a:cubicBezTo>
                <a:cubicBezTo>
                  <a:pt x="3570598" y="4828920"/>
                  <a:pt x="3696138" y="4466897"/>
                  <a:pt x="3696138" y="4466897"/>
                </a:cubicBezTo>
                <a:lnTo>
                  <a:pt x="3696138" y="4466897"/>
                </a:lnTo>
                <a:cubicBezTo>
                  <a:pt x="3754529" y="4380771"/>
                  <a:pt x="3963276" y="3982253"/>
                  <a:pt x="4046483" y="3950138"/>
                </a:cubicBezTo>
                <a:cubicBezTo>
                  <a:pt x="4129690" y="3918023"/>
                  <a:pt x="4166185" y="4177862"/>
                  <a:pt x="4195380" y="4274207"/>
                </a:cubicBezTo>
                <a:cubicBezTo>
                  <a:pt x="4224576" y="4370552"/>
                  <a:pt x="4191001" y="4415805"/>
                  <a:pt x="4221656" y="4528207"/>
                </a:cubicBezTo>
                <a:cubicBezTo>
                  <a:pt x="4252311" y="4640609"/>
                  <a:pt x="4353035" y="4929644"/>
                  <a:pt x="4379311" y="4948621"/>
                </a:cubicBezTo>
                <a:cubicBezTo>
                  <a:pt x="4405587" y="4967598"/>
                  <a:pt x="4353035" y="4577840"/>
                  <a:pt x="4379311" y="4642070"/>
                </a:cubicBezTo>
                <a:cubicBezTo>
                  <a:pt x="4405587" y="4706300"/>
                  <a:pt x="4506311" y="5265392"/>
                  <a:pt x="4536966" y="5334001"/>
                </a:cubicBezTo>
                <a:cubicBezTo>
                  <a:pt x="4567621" y="5402610"/>
                  <a:pt x="4548644" y="4988036"/>
                  <a:pt x="4563242" y="5053725"/>
                </a:cubicBezTo>
                <a:cubicBezTo>
                  <a:pt x="4577840" y="5119415"/>
                  <a:pt x="4596816" y="5656609"/>
                  <a:pt x="4624552" y="5728138"/>
                </a:cubicBezTo>
                <a:cubicBezTo>
                  <a:pt x="4652288" y="5799667"/>
                  <a:pt x="4694622" y="5446403"/>
                  <a:pt x="4729656" y="5482897"/>
                </a:cubicBezTo>
                <a:cubicBezTo>
                  <a:pt x="4764690" y="5519391"/>
                  <a:pt x="4728196" y="5862437"/>
                  <a:pt x="4834759" y="5947104"/>
                </a:cubicBezTo>
                <a:cubicBezTo>
                  <a:pt x="4941322" y="6031771"/>
                  <a:pt x="5279989" y="5985058"/>
                  <a:pt x="5369035" y="5990897"/>
                </a:cubicBezTo>
                <a:cubicBezTo>
                  <a:pt x="5458081" y="5996736"/>
                  <a:pt x="5366115" y="6409851"/>
                  <a:pt x="5369035" y="5982138"/>
                </a:cubicBezTo>
                <a:cubicBezTo>
                  <a:pt x="5371955" y="5554425"/>
                  <a:pt x="5357357" y="3872770"/>
                  <a:pt x="5386552" y="3424621"/>
                </a:cubicBezTo>
                <a:cubicBezTo>
                  <a:pt x="5415747" y="2976472"/>
                  <a:pt x="5503333" y="3360391"/>
                  <a:pt x="5544207" y="3293242"/>
                </a:cubicBezTo>
                <a:cubicBezTo>
                  <a:pt x="5585081" y="3226093"/>
                  <a:pt x="5588001" y="3061139"/>
                  <a:pt x="5631794" y="3021725"/>
                </a:cubicBezTo>
                <a:cubicBezTo>
                  <a:pt x="5675587" y="2982311"/>
                  <a:pt x="5769012" y="3075736"/>
                  <a:pt x="5806966" y="3056759"/>
                </a:cubicBezTo>
                <a:cubicBezTo>
                  <a:pt x="5844920" y="3037782"/>
                  <a:pt x="5793828" y="2667001"/>
                  <a:pt x="5859518" y="2907863"/>
                </a:cubicBezTo>
                <a:cubicBezTo>
                  <a:pt x="5925208" y="3148725"/>
                  <a:pt x="6069725" y="4160346"/>
                  <a:pt x="6201104" y="4501932"/>
                </a:cubicBezTo>
                <a:cubicBezTo>
                  <a:pt x="6332483" y="4843518"/>
                  <a:pt x="6599622" y="5023070"/>
                  <a:pt x="6647794" y="4957380"/>
                </a:cubicBezTo>
                <a:cubicBezTo>
                  <a:pt x="6695966" y="4891690"/>
                  <a:pt x="6495977" y="4318001"/>
                  <a:pt x="6490138" y="4107794"/>
                </a:cubicBezTo>
                <a:cubicBezTo>
                  <a:pt x="6484299" y="3897587"/>
                  <a:pt x="6602541" y="3982253"/>
                  <a:pt x="6612759" y="3696138"/>
                </a:cubicBezTo>
                <a:cubicBezTo>
                  <a:pt x="6622978" y="3410023"/>
                  <a:pt x="6538311" y="2598391"/>
                  <a:pt x="6551449" y="2391104"/>
                </a:cubicBezTo>
                <a:cubicBezTo>
                  <a:pt x="6564587" y="2183817"/>
                  <a:pt x="6649254" y="2467012"/>
                  <a:pt x="6691587" y="2452414"/>
                </a:cubicBezTo>
                <a:cubicBezTo>
                  <a:pt x="6733920" y="2437816"/>
                  <a:pt x="6805449" y="2303518"/>
                  <a:pt x="6805449" y="2303518"/>
                </a:cubicBezTo>
                <a:lnTo>
                  <a:pt x="6805449" y="2303518"/>
                </a:lnTo>
                <a:cubicBezTo>
                  <a:pt x="6808368" y="2326874"/>
                  <a:pt x="6812748" y="2442196"/>
                  <a:pt x="6822966" y="2443656"/>
                </a:cubicBezTo>
                <a:cubicBezTo>
                  <a:pt x="6833184" y="2445116"/>
                  <a:pt x="6846322" y="2037839"/>
                  <a:pt x="6866759" y="2312276"/>
                </a:cubicBezTo>
                <a:cubicBezTo>
                  <a:pt x="6887196" y="2586713"/>
                  <a:pt x="6945587" y="4090276"/>
                  <a:pt x="6945587" y="4090276"/>
                </a:cubicBezTo>
                <a:lnTo>
                  <a:pt x="6945587" y="4090276"/>
                </a:lnTo>
                <a:cubicBezTo>
                  <a:pt x="6947047" y="3731173"/>
                  <a:pt x="6928069" y="2316656"/>
                  <a:pt x="6954345" y="1935656"/>
                </a:cubicBezTo>
                <a:cubicBezTo>
                  <a:pt x="6980621" y="1554656"/>
                  <a:pt x="7081345" y="1804276"/>
                  <a:pt x="7103242" y="1804276"/>
                </a:cubicBezTo>
                <a:cubicBezTo>
                  <a:pt x="7125139" y="1804276"/>
                  <a:pt x="7062369" y="1918139"/>
                  <a:pt x="7085725" y="1935656"/>
                </a:cubicBezTo>
                <a:cubicBezTo>
                  <a:pt x="7109081" y="1953173"/>
                  <a:pt x="7199587" y="1967771"/>
                  <a:pt x="7243380" y="1909380"/>
                </a:cubicBezTo>
                <a:cubicBezTo>
                  <a:pt x="7287173" y="1850989"/>
                  <a:pt x="7300311" y="1632024"/>
                  <a:pt x="7348483" y="1585311"/>
                </a:cubicBezTo>
                <a:cubicBezTo>
                  <a:pt x="7396655" y="1538598"/>
                  <a:pt x="7482782" y="1656840"/>
                  <a:pt x="7532414" y="1629104"/>
                </a:cubicBezTo>
                <a:cubicBezTo>
                  <a:pt x="7582046" y="1601368"/>
                  <a:pt x="7608322" y="1453932"/>
                  <a:pt x="7646276" y="1418897"/>
                </a:cubicBezTo>
                <a:cubicBezTo>
                  <a:pt x="7684230" y="1383863"/>
                  <a:pt x="7717805" y="1456851"/>
                  <a:pt x="7760138" y="1418897"/>
                </a:cubicBezTo>
                <a:cubicBezTo>
                  <a:pt x="7802471" y="1380943"/>
                  <a:pt x="7847724" y="1233506"/>
                  <a:pt x="7900276" y="1191173"/>
                </a:cubicBezTo>
                <a:cubicBezTo>
                  <a:pt x="7952828" y="1148840"/>
                  <a:pt x="8041874" y="988265"/>
                  <a:pt x="8075449" y="1164897"/>
                </a:cubicBezTo>
                <a:cubicBezTo>
                  <a:pt x="8109024" y="1341529"/>
                  <a:pt x="8096970" y="1560280"/>
                  <a:pt x="8101725" y="2250966"/>
                </a:cubicBezTo>
                <a:cubicBezTo>
                  <a:pt x="8106480" y="2941652"/>
                  <a:pt x="8061649" y="5522139"/>
                  <a:pt x="8103982" y="5309012"/>
                </a:cubicBezTo>
                <a:cubicBezTo>
                  <a:pt x="8146315" y="5095886"/>
                  <a:pt x="8287492" y="1833686"/>
                  <a:pt x="8355725" y="972207"/>
                </a:cubicBezTo>
                <a:cubicBezTo>
                  <a:pt x="8423958" y="110728"/>
                  <a:pt x="8488564" y="280276"/>
                  <a:pt x="8513380" y="140138"/>
                </a:cubicBezTo>
                <a:cubicBezTo>
                  <a:pt x="8538196" y="0"/>
                  <a:pt x="8504621" y="131380"/>
                  <a:pt x="8504621" y="1313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072082" y="5424755"/>
            <a:ext cx="248786" cy="369332"/>
          </a:xfrm>
          <a:prstGeom prst="rect">
            <a:avLst/>
          </a:prstGeom>
          <a:noFill/>
        </p:spPr>
        <p:txBody>
          <a:bodyPr wrap="none" rtlCol="0">
            <a:spAutoFit/>
          </a:bodyPr>
          <a:lstStyle/>
          <a:p>
            <a:r>
              <a:rPr lang="en-US" dirty="0"/>
              <a:t> </a:t>
            </a:r>
          </a:p>
        </p:txBody>
      </p:sp>
      <p:sp>
        <p:nvSpPr>
          <p:cNvPr id="6" name="TextBox 5"/>
          <p:cNvSpPr txBox="1"/>
          <p:nvPr/>
        </p:nvSpPr>
        <p:spPr>
          <a:xfrm>
            <a:off x="2962883" y="6126163"/>
            <a:ext cx="248786" cy="369332"/>
          </a:xfrm>
          <a:prstGeom prst="rect">
            <a:avLst/>
          </a:prstGeom>
          <a:noFill/>
        </p:spPr>
        <p:txBody>
          <a:bodyPr wrap="none" rtlCol="0">
            <a:spAutoFit/>
          </a:bodyPr>
          <a:lstStyle/>
          <a:p>
            <a:r>
              <a:rPr lang="en-US" dirty="0"/>
              <a:t> </a:t>
            </a:r>
          </a:p>
        </p:txBody>
      </p:sp>
      <p:sp>
        <p:nvSpPr>
          <p:cNvPr id="7" name="TextBox 6"/>
          <p:cNvSpPr txBox="1"/>
          <p:nvPr/>
        </p:nvSpPr>
        <p:spPr>
          <a:xfrm>
            <a:off x="2962884" y="4857890"/>
            <a:ext cx="248786" cy="369332"/>
          </a:xfrm>
          <a:prstGeom prst="rect">
            <a:avLst/>
          </a:prstGeom>
          <a:noFill/>
        </p:spPr>
        <p:txBody>
          <a:bodyPr wrap="none" rtlCol="0">
            <a:spAutoFit/>
          </a:bodyPr>
          <a:lstStyle/>
          <a:p>
            <a:r>
              <a:rPr lang="en-US" dirty="0"/>
              <a:t> </a:t>
            </a:r>
          </a:p>
        </p:txBody>
      </p:sp>
      <p:sp>
        <p:nvSpPr>
          <p:cNvPr id="8" name="TextBox 7"/>
          <p:cNvSpPr txBox="1"/>
          <p:nvPr/>
        </p:nvSpPr>
        <p:spPr>
          <a:xfrm>
            <a:off x="2714829" y="4105016"/>
            <a:ext cx="248786" cy="369332"/>
          </a:xfrm>
          <a:prstGeom prst="rect">
            <a:avLst/>
          </a:prstGeom>
          <a:noFill/>
        </p:spPr>
        <p:txBody>
          <a:bodyPr wrap="none" rtlCol="0">
            <a:spAutoFit/>
          </a:bodyPr>
          <a:lstStyle/>
          <a:p>
            <a:r>
              <a:rPr lang="en-US" dirty="0"/>
              <a:t> </a:t>
            </a:r>
          </a:p>
        </p:txBody>
      </p:sp>
      <p:sp>
        <p:nvSpPr>
          <p:cNvPr id="9" name="TextBox 8"/>
          <p:cNvSpPr txBox="1"/>
          <p:nvPr/>
        </p:nvSpPr>
        <p:spPr>
          <a:xfrm>
            <a:off x="4363243" y="3771864"/>
            <a:ext cx="248786" cy="369332"/>
          </a:xfrm>
          <a:prstGeom prst="rect">
            <a:avLst/>
          </a:prstGeom>
          <a:noFill/>
        </p:spPr>
        <p:txBody>
          <a:bodyPr wrap="none" rtlCol="0">
            <a:spAutoFit/>
          </a:bodyPr>
          <a:lstStyle/>
          <a:p>
            <a:r>
              <a:rPr lang="en-US" dirty="0"/>
              <a:t> </a:t>
            </a:r>
          </a:p>
        </p:txBody>
      </p:sp>
      <p:sp>
        <p:nvSpPr>
          <p:cNvPr id="10" name="TextBox 9"/>
          <p:cNvSpPr txBox="1"/>
          <p:nvPr/>
        </p:nvSpPr>
        <p:spPr>
          <a:xfrm>
            <a:off x="5394519" y="4080626"/>
            <a:ext cx="248786" cy="369332"/>
          </a:xfrm>
          <a:prstGeom prst="rect">
            <a:avLst/>
          </a:prstGeom>
          <a:noFill/>
        </p:spPr>
        <p:txBody>
          <a:bodyPr wrap="none" rtlCol="0">
            <a:spAutoFit/>
          </a:bodyPr>
          <a:lstStyle/>
          <a:p>
            <a:r>
              <a:rPr lang="en-US" dirty="0"/>
              <a:t> </a:t>
            </a:r>
          </a:p>
        </p:txBody>
      </p:sp>
      <p:sp>
        <p:nvSpPr>
          <p:cNvPr id="11" name="TextBox 10"/>
          <p:cNvSpPr txBox="1"/>
          <p:nvPr/>
        </p:nvSpPr>
        <p:spPr>
          <a:xfrm>
            <a:off x="5887705" y="3402532"/>
            <a:ext cx="248786" cy="369332"/>
          </a:xfrm>
          <a:prstGeom prst="rect">
            <a:avLst/>
          </a:prstGeom>
          <a:noFill/>
        </p:spPr>
        <p:txBody>
          <a:bodyPr wrap="none" rtlCol="0">
            <a:spAutoFit/>
          </a:bodyPr>
          <a:lstStyle/>
          <a:p>
            <a:r>
              <a:rPr lang="en-US" dirty="0"/>
              <a:t> </a:t>
            </a:r>
          </a:p>
        </p:txBody>
      </p:sp>
      <p:sp>
        <p:nvSpPr>
          <p:cNvPr id="12" name="TextBox 11"/>
          <p:cNvSpPr txBox="1"/>
          <p:nvPr/>
        </p:nvSpPr>
        <p:spPr>
          <a:xfrm>
            <a:off x="7059025" y="5424755"/>
            <a:ext cx="248786" cy="369332"/>
          </a:xfrm>
          <a:prstGeom prst="rect">
            <a:avLst/>
          </a:prstGeom>
          <a:noFill/>
        </p:spPr>
        <p:txBody>
          <a:bodyPr wrap="none" rtlCol="0">
            <a:spAutoFit/>
          </a:bodyPr>
          <a:lstStyle/>
          <a:p>
            <a:r>
              <a:rPr lang="en-US" dirty="0"/>
              <a:t> </a:t>
            </a:r>
          </a:p>
        </p:txBody>
      </p:sp>
      <p:sp>
        <p:nvSpPr>
          <p:cNvPr id="14" name="TextBox 13"/>
          <p:cNvSpPr txBox="1"/>
          <p:nvPr/>
        </p:nvSpPr>
        <p:spPr>
          <a:xfrm>
            <a:off x="6196950" y="2415944"/>
            <a:ext cx="248786" cy="369332"/>
          </a:xfrm>
          <a:prstGeom prst="rect">
            <a:avLst/>
          </a:prstGeom>
          <a:noFill/>
        </p:spPr>
        <p:txBody>
          <a:bodyPr wrap="none" rtlCol="0">
            <a:spAutoFit/>
          </a:bodyPr>
          <a:lstStyle/>
          <a:p>
            <a:r>
              <a:rPr lang="en-US" dirty="0"/>
              <a:t> </a:t>
            </a:r>
          </a:p>
        </p:txBody>
      </p:sp>
      <p:sp>
        <p:nvSpPr>
          <p:cNvPr id="15" name="TextBox 14"/>
          <p:cNvSpPr txBox="1"/>
          <p:nvPr/>
        </p:nvSpPr>
        <p:spPr>
          <a:xfrm>
            <a:off x="7059026" y="1873469"/>
            <a:ext cx="248786" cy="369332"/>
          </a:xfrm>
          <a:prstGeom prst="rect">
            <a:avLst/>
          </a:prstGeom>
          <a:noFill/>
        </p:spPr>
        <p:txBody>
          <a:bodyPr wrap="none" rtlCol="0">
            <a:spAutoFit/>
          </a:bodyPr>
          <a:lstStyle/>
          <a:p>
            <a:r>
              <a:rPr lang="en-US" dirty="0"/>
              <a:t> </a:t>
            </a:r>
          </a:p>
        </p:txBody>
      </p:sp>
      <p:sp>
        <p:nvSpPr>
          <p:cNvPr id="16" name="TextBox 15"/>
          <p:cNvSpPr txBox="1"/>
          <p:nvPr/>
        </p:nvSpPr>
        <p:spPr>
          <a:xfrm>
            <a:off x="9053063" y="3551018"/>
            <a:ext cx="248786" cy="369332"/>
          </a:xfrm>
          <a:prstGeom prst="rect">
            <a:avLst/>
          </a:prstGeom>
          <a:noFill/>
        </p:spPr>
        <p:txBody>
          <a:bodyPr wrap="none" rtlCol="0">
            <a:spAutoFit/>
          </a:bodyPr>
          <a:lstStyle/>
          <a:p>
            <a:r>
              <a:rPr lang="en-US" dirty="0"/>
              <a:t> </a:t>
            </a:r>
          </a:p>
        </p:txBody>
      </p:sp>
      <p:sp>
        <p:nvSpPr>
          <p:cNvPr id="17" name="TextBox 16"/>
          <p:cNvSpPr txBox="1"/>
          <p:nvPr/>
        </p:nvSpPr>
        <p:spPr>
          <a:xfrm>
            <a:off x="7678730" y="1417638"/>
            <a:ext cx="248786" cy="369332"/>
          </a:xfrm>
          <a:prstGeom prst="rect">
            <a:avLst/>
          </a:prstGeom>
          <a:noFill/>
        </p:spPr>
        <p:txBody>
          <a:bodyPr wrap="none" rtlCol="0">
            <a:spAutoFit/>
          </a:bodyPr>
          <a:lstStyle/>
          <a:p>
            <a:r>
              <a:rPr lang="en-US" dirty="0"/>
              <a:t> </a:t>
            </a:r>
          </a:p>
        </p:txBody>
      </p:sp>
      <p:sp>
        <p:nvSpPr>
          <p:cNvPr id="18" name="TextBox 17"/>
          <p:cNvSpPr txBox="1"/>
          <p:nvPr/>
        </p:nvSpPr>
        <p:spPr>
          <a:xfrm>
            <a:off x="7696201" y="1066800"/>
            <a:ext cx="248786" cy="369332"/>
          </a:xfrm>
          <a:prstGeom prst="rect">
            <a:avLst/>
          </a:prstGeom>
          <a:noFill/>
        </p:spPr>
        <p:txBody>
          <a:bodyPr wrap="none" rtlCol="0">
            <a:spAutoFit/>
          </a:bodyPr>
          <a:lstStyle/>
          <a:p>
            <a:r>
              <a:rPr lang="en-US" dirty="0"/>
              <a:t> </a:t>
            </a:r>
          </a:p>
        </p:txBody>
      </p:sp>
      <p:sp>
        <p:nvSpPr>
          <p:cNvPr id="19" name="TextBox 18"/>
          <p:cNvSpPr txBox="1"/>
          <p:nvPr/>
        </p:nvSpPr>
        <p:spPr>
          <a:xfrm>
            <a:off x="9187832" y="1600200"/>
            <a:ext cx="248786" cy="369332"/>
          </a:xfrm>
          <a:prstGeom prst="rect">
            <a:avLst/>
          </a:prstGeom>
          <a:noFill/>
        </p:spPr>
        <p:txBody>
          <a:bodyPr wrap="none" rtlCol="0">
            <a:spAutoFit/>
          </a:bodyPr>
          <a:lstStyle/>
          <a:p>
            <a:r>
              <a:rPr lang="en-US" dirty="0"/>
              <a:t> </a:t>
            </a:r>
          </a:p>
        </p:txBody>
      </p:sp>
      <p:sp>
        <p:nvSpPr>
          <p:cNvPr id="20" name="TextBox 19"/>
          <p:cNvSpPr txBox="1"/>
          <p:nvPr/>
        </p:nvSpPr>
        <p:spPr>
          <a:xfrm>
            <a:off x="8179476" y="629047"/>
            <a:ext cx="248786" cy="369332"/>
          </a:xfrm>
          <a:prstGeom prst="rect">
            <a:avLst/>
          </a:prstGeom>
          <a:noFill/>
        </p:spPr>
        <p:txBody>
          <a:bodyPr wrap="none" rtlCol="0">
            <a:spAutoFit/>
          </a:bodyPr>
          <a:lstStyle/>
          <a:p>
            <a:r>
              <a:rPr lang="en-US" dirty="0"/>
              <a:t> </a:t>
            </a:r>
          </a:p>
        </p:txBody>
      </p:sp>
      <p:sp>
        <p:nvSpPr>
          <p:cNvPr id="22" name="TextBox 21"/>
          <p:cNvSpPr txBox="1"/>
          <p:nvPr/>
        </p:nvSpPr>
        <p:spPr>
          <a:xfrm>
            <a:off x="9219589" y="89972"/>
            <a:ext cx="248786" cy="369332"/>
          </a:xfrm>
          <a:prstGeom prst="rect">
            <a:avLst/>
          </a:prstGeom>
          <a:noFill/>
        </p:spPr>
        <p:txBody>
          <a:bodyPr wrap="none" rtlCol="0">
            <a:spAutoFit/>
          </a:bodyPr>
          <a:lstStyle/>
          <a:p>
            <a:r>
              <a:rPr lang="en-US" dirty="0"/>
              <a:t> </a:t>
            </a:r>
          </a:p>
        </p:txBody>
      </p:sp>
      <p:sp>
        <p:nvSpPr>
          <p:cNvPr id="24" name="TextBox 23"/>
          <p:cNvSpPr txBox="1"/>
          <p:nvPr/>
        </p:nvSpPr>
        <p:spPr>
          <a:xfrm>
            <a:off x="9659644" y="5227221"/>
            <a:ext cx="1008357"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78882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Lst>
          </a:blip>
          <a:stretch>
            <a:fillRect/>
          </a:stretch>
        </p:blipFill>
        <p:spPr>
          <a:xfrm>
            <a:off x="0" y="-1874519"/>
            <a:ext cx="12192000" cy="10607039"/>
          </a:xfrm>
          <a:prstGeom prst="rect">
            <a:avLst/>
          </a:prstGeom>
        </p:spPr>
      </p:pic>
      <p:sp>
        <p:nvSpPr>
          <p:cNvPr id="20" name="TextBox 19">
            <a:extLst>
              <a:ext uri="{FF2B5EF4-FFF2-40B4-BE49-F238E27FC236}">
                <a16:creationId xmlns:a16="http://schemas.microsoft.com/office/drawing/2014/main" id="{059C88A6-ED4C-6342-8EDF-792424C252B2}"/>
              </a:ext>
            </a:extLst>
          </p:cNvPr>
          <p:cNvSpPr txBox="1"/>
          <p:nvPr/>
        </p:nvSpPr>
        <p:spPr>
          <a:xfrm>
            <a:off x="2047873" y="1418244"/>
            <a:ext cx="10144127" cy="3568094"/>
          </a:xfrm>
          <a:prstGeom prst="rect">
            <a:avLst/>
          </a:prstGeom>
          <a:gradFill>
            <a:gsLst>
              <a:gs pos="40000">
                <a:schemeClr val="bg2">
                  <a:tint val="90000"/>
                  <a:lumMod val="110000"/>
                </a:schemeClr>
              </a:gs>
              <a:gs pos="100000">
                <a:schemeClr val="bg2">
                  <a:shade val="98000"/>
                  <a:satMod val="110000"/>
                  <a:lumMod val="86000"/>
                </a:schemeClr>
              </a:gs>
            </a:gsLst>
            <a:path path="circle">
              <a:fillToRect l="50000" t="50000" r="100000" b="100000"/>
            </a:path>
          </a:gradFill>
        </p:spPr>
        <p:txBody>
          <a:bodyPr vert="horz" wrap="square" lIns="0" tIns="0" rIns="0" bIns="0" rtlCol="0" anchor="b" anchorCtr="0">
            <a:normAutofit/>
          </a:bodyPr>
          <a:lstStyle/>
          <a:p>
            <a:pPr>
              <a:lnSpc>
                <a:spcPct val="90000"/>
              </a:lnSpc>
              <a:spcBef>
                <a:spcPct val="0"/>
              </a:spcBef>
              <a:spcAft>
                <a:spcPts val="600"/>
              </a:spcAft>
            </a:pPr>
            <a:r>
              <a:rPr lang="en-US" sz="3400" b="1" dirty="0">
                <a:latin typeface="+mj-lt"/>
                <a:ea typeface="+mj-ea"/>
                <a:cs typeface="+mj-cs"/>
              </a:rPr>
              <a:t>International Research Issues</a:t>
            </a:r>
          </a:p>
          <a:p>
            <a:pPr indent="-228600" defTabSz="914400">
              <a:lnSpc>
                <a:spcPct val="110000"/>
              </a:lnSpc>
              <a:spcAft>
                <a:spcPts val="600"/>
              </a:spcAft>
              <a:buClr>
                <a:schemeClr val="accent1"/>
              </a:buClr>
              <a:buSzPct val="100000"/>
              <a:buFont typeface="Arial" panose="020B0604020202020204" pitchFamily="34" charset="0"/>
              <a:buChar char="•"/>
            </a:pPr>
            <a:r>
              <a:rPr lang="en-US" sz="3600" i="1" dirty="0"/>
              <a:t>International Compilation of Human Research Standards </a:t>
            </a:r>
            <a:r>
              <a:rPr lang="en-US" sz="3600" dirty="0"/>
              <a:t>at: </a:t>
            </a:r>
            <a:r>
              <a:rPr lang="en-US" sz="3600" dirty="0">
                <a:hlinkClick r:id="rId4"/>
              </a:rPr>
              <a:t>http://www.hhs.gov/ohrp/international/index.htm</a:t>
            </a:r>
            <a:r>
              <a:rPr lang="en-US" sz="3600" dirty="0"/>
              <a:t> </a:t>
            </a:r>
          </a:p>
          <a:p>
            <a:pPr indent="-228600" defTabSz="914400">
              <a:lnSpc>
                <a:spcPct val="110000"/>
              </a:lnSpc>
              <a:spcAft>
                <a:spcPts val="600"/>
              </a:spcAft>
              <a:buClr>
                <a:schemeClr val="accent1"/>
              </a:buClr>
              <a:buSzPct val="100000"/>
              <a:buFont typeface="Arial" panose="020B0604020202020204" pitchFamily="34" charset="0"/>
              <a:buChar char="•"/>
            </a:pPr>
            <a:r>
              <a:rPr lang="en-US" sz="3600" dirty="0"/>
              <a:t>Indian Research Ethics: </a:t>
            </a:r>
            <a:r>
              <a:rPr lang="en-US" sz="3600" i="1" dirty="0">
                <a:hlinkClick r:id="rId5"/>
              </a:rPr>
              <a:t>IEC Report Dec 2002-2004</a:t>
            </a:r>
            <a:r>
              <a:rPr lang="en-US" sz="3600" i="1" dirty="0"/>
              <a:t> </a:t>
            </a:r>
            <a:endParaRPr lang="en-US" sz="3600" dirty="0"/>
          </a:p>
          <a:p>
            <a:pPr>
              <a:lnSpc>
                <a:spcPct val="90000"/>
              </a:lnSpc>
              <a:spcBef>
                <a:spcPct val="0"/>
              </a:spcBef>
              <a:spcAft>
                <a:spcPts val="600"/>
              </a:spcAft>
            </a:pPr>
            <a:endParaRPr lang="en-US" sz="3400" b="1" dirty="0">
              <a:latin typeface="+mj-lt"/>
              <a:ea typeface="+mj-ea"/>
              <a:cs typeface="+mj-cs"/>
            </a:endParaRPr>
          </a:p>
        </p:txBody>
      </p:sp>
    </p:spTree>
    <p:extLst>
      <p:ext uri="{BB962C8B-B14F-4D97-AF65-F5344CB8AC3E}">
        <p14:creationId xmlns:p14="http://schemas.microsoft.com/office/powerpoint/2010/main" val="295940434"/>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09781" pathEditMode="relative" ptsTypes="AA">
                                      <p:cBhvr>
                                        <p:cTn id="6" dur="30000" fill="hold"/>
                                        <p:tgtEl>
                                          <p:spTgt spid="4"/>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4"/>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09781 L -0.09881 0.0581" pathEditMode="relative" ptsTypes="AA">
                                      <p:cBhvr>
                                        <p:cTn id="11" dur="30000" fill="hold"/>
                                        <p:tgtEl>
                                          <p:spTgt spid="4"/>
                                        </p:tgtEl>
                                        <p:attrNameLst>
                                          <p:attrName>ppt_x</p:attrName>
                                          <p:attrName>ppt_y</p:attrName>
                                        </p:attrNameLst>
                                      </p:cBhvr>
                                    </p:animMotion>
                                  </p:childTnLst>
                                </p:cTn>
                              </p:par>
                            </p:childTnLst>
                          </p:cTn>
                        </p:par>
                        <p:par>
                          <p:cTn id="12" fill="hold">
                            <p:stCondLst>
                              <p:cond delay="65000"/>
                            </p:stCondLst>
                            <p:childTnLst>
                              <p:par>
                                <p:cTn id="13" presetID="0" presetClass="path" presetSubtype="0" accel="50000" decel="50000" fill="hold" nodeType="afterEffect">
                                  <p:stCondLst>
                                    <p:cond delay="5000"/>
                                  </p:stCondLst>
                                  <p:childTnLst>
                                    <p:animMotion origin="layout" path="M -0.09881 0.0581 L -0.24922 -0.34631" pathEditMode="relative" ptsTypes="AA">
                                      <p:cBhvr>
                                        <p:cTn id="14" dur="30000" fill="hold"/>
                                        <p:tgtEl>
                                          <p:spTgt spid="4"/>
                                        </p:tgtEl>
                                        <p:attrNameLst>
                                          <p:attrName>ppt_x</p:attrName>
                                          <p:attrName>ppt_y</p:attrName>
                                        </p:attrNameLst>
                                      </p:cBhvr>
                                    </p:animMotion>
                                  </p:childTnLst>
                                </p:cTn>
                              </p:par>
                            </p:childTnLst>
                          </p:cTn>
                        </p:par>
                        <p:par>
                          <p:cTn id="15" fill="hold">
                            <p:stCondLst>
                              <p:cond delay="100000"/>
                            </p:stCondLst>
                            <p:childTnLst>
                              <p:par>
                                <p:cTn id="16" presetID="0" presetClass="path" presetSubtype="0" accel="50000" decel="50000" fill="hold" nodeType="afterEffect">
                                  <p:stCondLst>
                                    <p:cond delay="5000"/>
                                  </p:stCondLst>
                                  <p:childTnLst>
                                    <p:animMotion origin="layout" path="M -0.24922 -0.34631 L 0 0" pathEditMode="relative" ptsTypes="AA">
                                      <p:cBhvr>
                                        <p:cTn id="17" dur="30000" fill="hold"/>
                                        <p:tgtEl>
                                          <p:spTgt spid="4"/>
                                        </p:tgtEl>
                                        <p:attrNameLst>
                                          <p:attrName>ppt_x</p:attrName>
                                          <p:attrName>ppt_y</p:attrName>
                                        </p:attrNameLst>
                                      </p:cBhvr>
                                    </p:animMotion>
                                  </p:childTnLst>
                                </p:cTn>
                              </p:par>
                              <p:par>
                                <p:cTn id="18" presetID="6" presetClass="emph" presetSubtype="0" accel="50000" decel="50000" fill="hold" nodeType="withEffect">
                                  <p:stCondLst>
                                    <p:cond delay="5000"/>
                                  </p:stCondLst>
                                  <p:childTnLst>
                                    <p:animScale>
                                      <p:cBhvr>
                                        <p:cTn id="19" dur="30000" fill="hold"/>
                                        <p:tgtEl>
                                          <p:spTgt spid="4"/>
                                        </p:tgtEl>
                                      </p:cBhvr>
                                      <p:by x="150000" y="150000"/>
                                      <p:to x="100000" y="100000"/>
                                    </p:animScale>
                                  </p:childTnLst>
                                </p:cTn>
                              </p:par>
                            </p:childTnLst>
                          </p:cTn>
                        </p:par>
                        <p:par>
                          <p:cTn id="20" fill="hold">
                            <p:stCondLst>
                              <p:cond delay="135000"/>
                            </p:stCondLst>
                            <p:childTnLst>
                              <p:par>
                                <p:cTn id="21" presetID="0" presetClass="path" presetSubtype="0" accel="50000" decel="50000" fill="hold" nodeType="afterEffect">
                                  <p:stCondLst>
                                    <p:cond delay="0"/>
                                  </p:stCondLst>
                                  <p:childTnLst>
                                    <p:animMotion origin="layout" path="M 0 0 L 0 0" pathEditMode="relative" ptsTypes="AA">
                                      <p:cBhvr>
                                        <p:cTn id="22" dur="5000" fill="hold"/>
                                        <p:tgtEl>
                                          <p:spTgt spid="4"/>
                                        </p:tgtEl>
                                        <p:attrNameLst>
                                          <p:attrName>ppt_x</p:attrName>
                                          <p:attrName>ppt_y</p:attrName>
                                        </p:attrNameLst>
                                      </p:cBhvr>
                                    </p:animMotion>
                                  </p:childTnLst>
                                </p:cTn>
                              </p:par>
                            </p:childTnLst>
                          </p:cTn>
                        </p:par>
                      </p:childTnLst>
                    </p:cTn>
                  </p:par>
                </p:childTnLst>
              </p:cTn>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2A3483-DEBB-4D53-A4FE-62AC53A9D530}"/>
              </a:ext>
            </a:extLst>
          </p:cNvPr>
          <p:cNvPicPr>
            <a:picLocks noChangeAspect="1"/>
          </p:cNvPicPr>
          <p:nvPr/>
        </p:nvPicPr>
        <p:blipFill rotWithShape="1">
          <a:blip r:embed="rId2">
            <a:alphaModFix amt="50000"/>
          </a:blip>
          <a:srcRect t="14488" r="-1" b="2484"/>
          <a:stretch/>
        </p:blipFill>
        <p:spPr>
          <a:xfrm>
            <a:off x="20" y="10"/>
            <a:ext cx="12191981" cy="6857990"/>
          </a:xfrm>
          <a:prstGeom prst="rect">
            <a:avLst/>
          </a:prstGeom>
        </p:spPr>
      </p:pic>
      <p:sp>
        <p:nvSpPr>
          <p:cNvPr id="2" name="Title 1">
            <a:extLst>
              <a:ext uri="{FF2B5EF4-FFF2-40B4-BE49-F238E27FC236}">
                <a16:creationId xmlns:a16="http://schemas.microsoft.com/office/drawing/2014/main" id="{6F680563-EE85-BA41-B610-5100AB5E3C28}"/>
              </a:ext>
            </a:extLst>
          </p:cNvPr>
          <p:cNvSpPr>
            <a:spLocks noGrp="1"/>
          </p:cNvSpPr>
          <p:nvPr>
            <p:ph type="ctrTitle"/>
          </p:nvPr>
        </p:nvSpPr>
        <p:spPr>
          <a:xfrm>
            <a:off x="4782069" y="992221"/>
            <a:ext cx="6722069" cy="4873558"/>
          </a:xfrm>
        </p:spPr>
        <p:txBody>
          <a:bodyPr anchor="ctr">
            <a:normAutofit/>
          </a:bodyPr>
          <a:lstStyle/>
          <a:p>
            <a:br>
              <a:rPr lang="en-US" sz="4800" dirty="0"/>
            </a:br>
            <a:br>
              <a:rPr lang="en-US" sz="4800" dirty="0"/>
            </a:br>
            <a:endParaRPr lang="en-US" sz="3600" dirty="0"/>
          </a:p>
        </p:txBody>
      </p:sp>
      <p:cxnSp>
        <p:nvCxnSpPr>
          <p:cNvPr id="11" name="Straight Connector 1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A9D983-E5CF-CE80-6403-A9599CABA1D4}"/>
              </a:ext>
            </a:extLst>
          </p:cNvPr>
          <p:cNvSpPr txBox="1"/>
          <p:nvPr/>
        </p:nvSpPr>
        <p:spPr>
          <a:xfrm>
            <a:off x="1185863" y="400050"/>
            <a:ext cx="10844212" cy="4154984"/>
          </a:xfrm>
          <a:prstGeom prst="rect">
            <a:avLst/>
          </a:prstGeom>
          <a:solidFill>
            <a:schemeClr val="bg1">
              <a:lumMod val="65000"/>
              <a:lumOff val="35000"/>
            </a:schemeClr>
          </a:solidFill>
        </p:spPr>
        <p:txBody>
          <a:bodyPr wrap="square" rtlCol="0">
            <a:spAutoFit/>
          </a:bodyPr>
          <a:lstStyle/>
          <a:p>
            <a:r>
              <a:rPr lang="en-US" sz="2400" dirty="0"/>
              <a:t>Tricky questions</a:t>
            </a:r>
          </a:p>
          <a:p>
            <a:pPr marL="457200" indent="-457200">
              <a:buFont typeface="Arial" panose="020B0604020202020204" pitchFamily="34" charset="0"/>
              <a:buChar char="•"/>
            </a:pPr>
            <a:r>
              <a:rPr lang="en-US" sz="2400" dirty="0"/>
              <a:t>What to do with corruption?</a:t>
            </a:r>
          </a:p>
          <a:p>
            <a:endParaRPr lang="en-US" sz="2400" dirty="0"/>
          </a:p>
          <a:p>
            <a:r>
              <a:rPr lang="en-US" sz="2400" dirty="0"/>
              <a:t>At </a:t>
            </a:r>
            <a:r>
              <a:rPr lang="en-US" sz="2400" dirty="0">
                <a:hlinkClick r:id="rId3"/>
              </a:rPr>
              <a:t>https://www.youtube.com/user/ethicsmodules</a:t>
            </a:r>
            <a:r>
              <a:rPr lang="en-US" sz="2400" dirty="0"/>
              <a:t> you will find videos of the following that include both skills with video in research and the ethical issues involved</a:t>
            </a:r>
          </a:p>
          <a:p>
            <a:pPr>
              <a:buFont typeface="Arial" panose="020B0604020202020204" pitchFamily="34" charset="0"/>
              <a:buChar char="•"/>
            </a:pPr>
            <a:r>
              <a:rPr lang="en-US" sz="2400" dirty="0"/>
              <a:t>Introduction to Ethical Image Making</a:t>
            </a:r>
          </a:p>
          <a:p>
            <a:pPr>
              <a:buFont typeface="Arial" panose="020B0604020202020204" pitchFamily="34" charset="0"/>
              <a:buChar char="•"/>
            </a:pPr>
            <a:r>
              <a:rPr lang="en-US" sz="2400" dirty="0"/>
              <a:t>Take a Seat [4:33]</a:t>
            </a:r>
          </a:p>
          <a:p>
            <a:pPr>
              <a:buFont typeface="Arial" panose="020B0604020202020204" pitchFamily="34" charset="0"/>
              <a:buChar char="•"/>
            </a:pPr>
            <a:r>
              <a:rPr lang="en-US" sz="2400" dirty="0"/>
              <a:t>Sensitive Subjects [4:00]</a:t>
            </a:r>
          </a:p>
          <a:p>
            <a:pPr>
              <a:buFont typeface="Arial" panose="020B0604020202020204" pitchFamily="34" charset="0"/>
              <a:buChar char="•"/>
            </a:pPr>
            <a:r>
              <a:rPr lang="en-US" sz="2400" dirty="0"/>
              <a:t>Research with Kids [1:30]</a:t>
            </a:r>
          </a:p>
          <a:p>
            <a:pPr>
              <a:buFont typeface="Arial" panose="020B0604020202020204" pitchFamily="34" charset="0"/>
              <a:buChar char="•"/>
            </a:pPr>
            <a:r>
              <a:rPr lang="en-US" sz="2400" dirty="0"/>
              <a:t>Images of Suffering [1:41]</a:t>
            </a:r>
          </a:p>
          <a:p>
            <a:pPr>
              <a:buFont typeface="Arial" panose="020B0604020202020204" pitchFamily="34" charset="0"/>
              <a:buChar char="•"/>
            </a:pPr>
            <a:r>
              <a:rPr lang="en-US" sz="2400" dirty="0"/>
              <a:t>Cameras and Research: Tokyo Skateboarders:  [6 min.] </a:t>
            </a:r>
          </a:p>
        </p:txBody>
      </p:sp>
    </p:spTree>
    <p:extLst>
      <p:ext uri="{BB962C8B-B14F-4D97-AF65-F5344CB8AC3E}">
        <p14:creationId xmlns:p14="http://schemas.microsoft.com/office/powerpoint/2010/main" val="74253426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52" name="Group 1051">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053" name="Rectangle 1052">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56" name="Straight Connector 1055">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4286D3E7-3A7B-E83A-B64B-690938EAAE60}"/>
              </a:ext>
            </a:extLst>
          </p:cNvPr>
          <p:cNvSpPr txBox="1">
            <a:spLocks/>
          </p:cNvSpPr>
          <p:nvPr/>
        </p:nvSpPr>
        <p:spPr>
          <a:xfrm>
            <a:off x="5188043" y="804520"/>
            <a:ext cx="555035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spcAft>
                <a:spcPts val="600"/>
              </a:spcAft>
            </a:pPr>
            <a:r>
              <a:rPr lang="en-US"/>
              <a:t>SOME READINGS</a:t>
            </a:r>
          </a:p>
        </p:txBody>
      </p:sp>
      <p:pic>
        <p:nvPicPr>
          <p:cNvPr id="1026" name="Picture 2" descr="Did you know that the journal &quot;Research Ethics&quot; is open access? —  Methodspace">
            <a:extLst>
              <a:ext uri="{FF2B5EF4-FFF2-40B4-BE49-F238E27FC236}">
                <a16:creationId xmlns:a16="http://schemas.microsoft.com/office/drawing/2014/main" id="{64CE87E6-5607-3D72-0986-C573F277DE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51"/>
          <a:stretch/>
        </p:blipFill>
        <p:spPr bwMode="auto">
          <a:xfrm>
            <a:off x="263734" y="166705"/>
            <a:ext cx="3533178" cy="48800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F0EB14-BAC3-ECC2-0B19-32B961B9CA46}"/>
              </a:ext>
            </a:extLst>
          </p:cNvPr>
          <p:cNvSpPr txBox="1"/>
          <p:nvPr/>
        </p:nvSpPr>
        <p:spPr>
          <a:xfrm>
            <a:off x="4872941" y="1289891"/>
            <a:ext cx="6950251" cy="4821244"/>
          </a:xfrm>
          <a:prstGeom prst="rect">
            <a:avLst/>
          </a:prstGeom>
        </p:spPr>
        <p:txBody>
          <a:bodyPr vert="horz" lIns="91440" tIns="45720" rIns="91440" bIns="45720" rtlCol="0" anchor="t">
            <a:normAutofit fontScale="85000" lnSpcReduction="20000"/>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sz="2100" dirty="0"/>
              <a:t>American Anthropological Association. </a:t>
            </a:r>
            <a:r>
              <a:rPr lang="en-US" sz="2100" i="1" dirty="0"/>
              <a:t>Statement on Ethics.</a:t>
            </a:r>
            <a:r>
              <a:rPr lang="en-US" sz="2100" dirty="0"/>
              <a:t> </a:t>
            </a:r>
            <a:r>
              <a:rPr lang="en-US" sz="2100" dirty="0">
                <a:hlinkClick r:id="rId3"/>
              </a:rPr>
              <a:t>www.aaanet.org</a:t>
            </a:r>
            <a:r>
              <a:rPr lang="en-US" sz="2100" dirty="0"/>
              <a:t>  and at </a:t>
            </a:r>
            <a:r>
              <a:rPr lang="en-US" sz="2100" dirty="0">
                <a:hlinkClick r:id="rId4"/>
              </a:rPr>
              <a:t>https://www.americananthro.org/ParticipateAndAdvocate/Content.aspx?ItemNumber=1652</a:t>
            </a:r>
            <a:endParaRPr lang="en-US" sz="2100" dirty="0"/>
          </a:p>
          <a:p>
            <a:pPr indent="-228600" defTabSz="914400">
              <a:lnSpc>
                <a:spcPct val="110000"/>
              </a:lnSpc>
              <a:spcAft>
                <a:spcPts val="600"/>
              </a:spcAft>
              <a:buClr>
                <a:schemeClr val="accent1"/>
              </a:buClr>
              <a:buSzPct val="100000"/>
              <a:buFont typeface="Arial" panose="020B0604020202020204" pitchFamily="34" charset="0"/>
              <a:buChar char="•"/>
            </a:pPr>
            <a:r>
              <a:rPr lang="en-US" sz="2100" dirty="0">
                <a:hlinkClick r:id="rId5"/>
              </a:rPr>
              <a:t>Office for Human Research Protections</a:t>
            </a:r>
            <a:r>
              <a:rPr lang="en-US" sz="2100" dirty="0"/>
              <a:t> </a:t>
            </a:r>
            <a:r>
              <a:rPr lang="en-US" sz="2100" dirty="0">
                <a:hlinkClick r:id="rId6"/>
              </a:rPr>
              <a:t>U.S. Department of Health &amp; Human Services. </a:t>
            </a:r>
            <a:r>
              <a:rPr lang="en-US" sz="2100" i="1" dirty="0"/>
              <a:t>Human Subject Regulations Decision Charts</a:t>
            </a:r>
            <a:r>
              <a:rPr lang="en-US" sz="2100" dirty="0"/>
              <a:t>. </a:t>
            </a:r>
            <a:r>
              <a:rPr lang="en-US" sz="2100" b="1" dirty="0">
                <a:hlinkClick r:id="rId7"/>
              </a:rPr>
              <a:t>https://www.hhs.gov/ohrp/regulations-and-policy/decision-charts/index.html#c1</a:t>
            </a:r>
            <a:endParaRPr lang="en-US" sz="2100" dirty="0"/>
          </a:p>
          <a:p>
            <a:pPr indent="-228600" defTabSz="914400">
              <a:lnSpc>
                <a:spcPct val="110000"/>
              </a:lnSpc>
              <a:spcAft>
                <a:spcPts val="600"/>
              </a:spcAft>
              <a:buClr>
                <a:schemeClr val="accent1"/>
              </a:buClr>
              <a:buSzPct val="100000"/>
              <a:buFont typeface="Arial" panose="020B0604020202020204" pitchFamily="34" charset="0"/>
              <a:buChar char="•"/>
            </a:pPr>
            <a:r>
              <a:rPr lang="en-US" sz="2100" i="1" dirty="0"/>
              <a:t>International Compilation of Human Research Standards </a:t>
            </a:r>
            <a:r>
              <a:rPr lang="en-US" sz="2100" dirty="0"/>
              <a:t>at: </a:t>
            </a:r>
            <a:r>
              <a:rPr lang="en-US" sz="2100" dirty="0">
                <a:hlinkClick r:id="rId8"/>
              </a:rPr>
              <a:t>http://www.hhs.gov/ohrp/international/index.htm</a:t>
            </a:r>
            <a:r>
              <a:rPr lang="en-US" sz="2100" dirty="0"/>
              <a:t> </a:t>
            </a:r>
          </a:p>
          <a:p>
            <a:pPr indent="-228600" defTabSz="914400">
              <a:lnSpc>
                <a:spcPct val="110000"/>
              </a:lnSpc>
              <a:spcAft>
                <a:spcPts val="600"/>
              </a:spcAft>
              <a:buClr>
                <a:schemeClr val="accent1"/>
              </a:buClr>
              <a:buSzPct val="100000"/>
              <a:buFont typeface="Arial" panose="020B0604020202020204" pitchFamily="34" charset="0"/>
              <a:buChar char="•"/>
            </a:pPr>
            <a:r>
              <a:rPr lang="en-US" sz="2100" dirty="0"/>
              <a:t>Indian Research Ethics: </a:t>
            </a:r>
            <a:r>
              <a:rPr lang="en-US" sz="2100" i="1" dirty="0">
                <a:hlinkClick r:id="rId9"/>
              </a:rPr>
              <a:t>IEC Report Dec 2002-2004</a:t>
            </a:r>
            <a:r>
              <a:rPr lang="en-US" sz="2100" i="1" dirty="0"/>
              <a:t> </a:t>
            </a:r>
            <a:endParaRPr lang="en-US" sz="2100" dirty="0"/>
          </a:p>
          <a:p>
            <a:pPr indent="-228600" defTabSz="914400">
              <a:lnSpc>
                <a:spcPct val="110000"/>
              </a:lnSpc>
              <a:spcAft>
                <a:spcPts val="600"/>
              </a:spcAft>
              <a:buClr>
                <a:schemeClr val="accent1"/>
              </a:buClr>
              <a:buSzPct val="100000"/>
              <a:buFont typeface="Arial" panose="020B0604020202020204" pitchFamily="34" charset="0"/>
              <a:buChar char="•"/>
            </a:pPr>
            <a:r>
              <a:rPr lang="en-US" sz="2100" dirty="0">
                <a:hlinkClick r:id="rId10"/>
              </a:rPr>
              <a:t>https://www.youtube.com/user/ethicsmodules</a:t>
            </a:r>
            <a:endParaRPr lang="en-US" sz="2100" dirty="0"/>
          </a:p>
          <a:p>
            <a:pPr indent="-228600" defTabSz="914400">
              <a:lnSpc>
                <a:spcPct val="110000"/>
              </a:lnSpc>
              <a:spcAft>
                <a:spcPts val="600"/>
              </a:spcAft>
              <a:buClr>
                <a:schemeClr val="accent1"/>
              </a:buClr>
              <a:buSzPct val="100000"/>
              <a:buFont typeface="Arial" panose="020B0604020202020204" pitchFamily="34" charset="0"/>
              <a:buChar char="•"/>
            </a:pPr>
            <a:r>
              <a:rPr lang="en-US" sz="2100" dirty="0"/>
              <a:t>Oral Consent.  </a:t>
            </a:r>
            <a:r>
              <a:rPr lang="en-US" sz="2100" dirty="0">
                <a:hlinkClick r:id="rId11"/>
              </a:rPr>
              <a:t>https://campusirb.duke.edu/resources/samples/oral-consent</a:t>
            </a:r>
            <a:endParaRPr lang="en-US" sz="2100" dirty="0"/>
          </a:p>
          <a:p>
            <a:pPr indent="-228600" defTabSz="914400">
              <a:lnSpc>
                <a:spcPct val="110000"/>
              </a:lnSpc>
              <a:spcAft>
                <a:spcPts val="600"/>
              </a:spcAft>
              <a:buClr>
                <a:schemeClr val="accent1"/>
              </a:buClr>
              <a:buSzPct val="100000"/>
              <a:buFont typeface="Arial" panose="020B0604020202020204" pitchFamily="34" charset="0"/>
              <a:buChar char="•"/>
            </a:pPr>
            <a:r>
              <a:rPr lang="en-US" sz="2100" dirty="0"/>
              <a:t>Research Without Consent: #51 at </a:t>
            </a:r>
            <a:r>
              <a:rPr lang="en-US" sz="2100" dirty="0">
                <a:hlinkClick r:id="rId12"/>
              </a:rPr>
              <a:t>http://sru.soc.surrey.ac.uk/SRU51.pdf</a:t>
            </a:r>
            <a:endParaRPr lang="en-US" sz="2100" dirty="0"/>
          </a:p>
          <a:p>
            <a:pPr indent="-228600" defTabSz="914400">
              <a:lnSpc>
                <a:spcPct val="110000"/>
              </a:lnSpc>
              <a:spcAft>
                <a:spcPts val="600"/>
              </a:spcAft>
              <a:buClr>
                <a:schemeClr val="accent1"/>
              </a:buClr>
              <a:buSzPct val="100000"/>
              <a:buFont typeface="Arial" panose="020B0604020202020204" pitchFamily="34" charset="0"/>
              <a:buChar char="•"/>
            </a:pPr>
            <a:endParaRPr lang="en-US" sz="900" dirty="0"/>
          </a:p>
        </p:txBody>
      </p:sp>
      <p:pic>
        <p:nvPicPr>
          <p:cNvPr id="1058" name="Picture 1057">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0" name="Straight Connector 1059">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FBC5AF63-2AD0-3047-8481-9D9AF1365605}"/>
              </a:ext>
            </a:extLst>
          </p:cNvPr>
          <p:cNvSpPr txBox="1">
            <a:spLocks/>
          </p:cNvSpPr>
          <p:nvPr/>
        </p:nvSpPr>
        <p:spPr>
          <a:xfrm>
            <a:off x="5196457" y="955965"/>
            <a:ext cx="6555661" cy="500372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fontAlgn="base"/>
            <a:endParaRPr lang="en-US" dirty="0"/>
          </a:p>
        </p:txBody>
      </p:sp>
    </p:spTree>
    <p:extLst>
      <p:ext uri="{BB962C8B-B14F-4D97-AF65-F5344CB8AC3E}">
        <p14:creationId xmlns:p14="http://schemas.microsoft.com/office/powerpoint/2010/main" val="330608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 name="Straight Connector 1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1" name="Picture 2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2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able, indoor, sink, mirror&#10;&#10;Description automatically generated">
            <a:extLst>
              <a:ext uri="{FF2B5EF4-FFF2-40B4-BE49-F238E27FC236}">
                <a16:creationId xmlns:a16="http://schemas.microsoft.com/office/drawing/2014/main" id="{7A176585-AC4E-5948-AF0C-162AC471B101}"/>
              </a:ext>
            </a:extLst>
          </p:cNvPr>
          <p:cNvPicPr>
            <a:picLocks noChangeAspect="1"/>
          </p:cNvPicPr>
          <p:nvPr/>
        </p:nvPicPr>
        <p:blipFill>
          <a:blip r:embed="rId3"/>
          <a:stretch>
            <a:fillRect/>
          </a:stretch>
        </p:blipFill>
        <p:spPr>
          <a:xfrm>
            <a:off x="5706692" y="729585"/>
            <a:ext cx="6169513" cy="4105917"/>
          </a:xfrm>
          <a:prstGeom prst="rect">
            <a:avLst/>
          </a:prstGeom>
        </p:spPr>
      </p:pic>
      <p:sp>
        <p:nvSpPr>
          <p:cNvPr id="7" name="TextBox 6">
            <a:extLst>
              <a:ext uri="{FF2B5EF4-FFF2-40B4-BE49-F238E27FC236}">
                <a16:creationId xmlns:a16="http://schemas.microsoft.com/office/drawing/2014/main" id="{B8A09266-69B2-720A-6F48-B45D3D80FD6B}"/>
              </a:ext>
            </a:extLst>
          </p:cNvPr>
          <p:cNvSpPr txBox="1"/>
          <p:nvPr/>
        </p:nvSpPr>
        <p:spPr>
          <a:xfrm>
            <a:off x="487975" y="451201"/>
            <a:ext cx="4903225" cy="1846659"/>
          </a:xfrm>
          <a:prstGeom prst="rect">
            <a:avLst/>
          </a:prstGeom>
          <a:noFill/>
        </p:spPr>
        <p:txBody>
          <a:bodyPr wrap="square">
            <a:spAutoFit/>
          </a:bodyPr>
          <a:lstStyle/>
          <a:p>
            <a:r>
              <a:rPr lang="en-US" sz="3600" dirty="0"/>
              <a:t>What are Themes in a Theology of Research?</a:t>
            </a:r>
            <a:br>
              <a:rPr lang="en-US" sz="1800" dirty="0"/>
            </a:br>
            <a:br>
              <a:rPr lang="en-US" sz="1800" dirty="0"/>
            </a:br>
            <a:endParaRPr lang="en-US" sz="2400" dirty="0"/>
          </a:p>
        </p:txBody>
      </p:sp>
      <p:sp>
        <p:nvSpPr>
          <p:cNvPr id="9" name="TextBox 8">
            <a:extLst>
              <a:ext uri="{FF2B5EF4-FFF2-40B4-BE49-F238E27FC236}">
                <a16:creationId xmlns:a16="http://schemas.microsoft.com/office/drawing/2014/main" id="{9C2D78B6-96BA-F2B6-E9C4-1927EF5731D8}"/>
              </a:ext>
            </a:extLst>
          </p:cNvPr>
          <p:cNvSpPr txBox="1"/>
          <p:nvPr/>
        </p:nvSpPr>
        <p:spPr>
          <a:xfrm>
            <a:off x="487975" y="1719858"/>
            <a:ext cx="4903225" cy="4524315"/>
          </a:xfrm>
          <a:prstGeom prst="rect">
            <a:avLst/>
          </a:prstGeom>
          <a:noFill/>
        </p:spPr>
        <p:txBody>
          <a:bodyPr wrap="square" rtlCol="0">
            <a:spAutoFit/>
          </a:bodyPr>
          <a:lstStyle/>
          <a:p>
            <a:r>
              <a:rPr lang="en-US" sz="2400" dirty="0"/>
              <a:t>The search for truth</a:t>
            </a:r>
            <a:br>
              <a:rPr lang="en-US" sz="2400" dirty="0"/>
            </a:br>
            <a:r>
              <a:rPr lang="en-US" sz="2400" dirty="0"/>
              <a:t> </a:t>
            </a:r>
          </a:p>
          <a:p>
            <a:pPr marL="457200" indent="-457200">
              <a:buAutoNum type="arabicPeriod"/>
            </a:pPr>
            <a:r>
              <a:rPr lang="en-US" sz="2400" dirty="0"/>
              <a:t>Discernment: How is truth known – epistemology – each discipline has its own criteria</a:t>
            </a:r>
            <a:br>
              <a:rPr lang="en-US" sz="2400" dirty="0"/>
            </a:br>
            <a:endParaRPr lang="en-US" sz="2400" dirty="0"/>
          </a:p>
          <a:p>
            <a:pPr marL="457200" indent="-457200">
              <a:buAutoNum type="arabicPeriod"/>
            </a:pPr>
            <a:r>
              <a:rPr lang="en-US" sz="2400" dirty="0"/>
              <a:t>Collective discernment: Others in the field test your work by those criteria</a:t>
            </a:r>
          </a:p>
          <a:p>
            <a:pPr marL="457200" indent="-457200">
              <a:buAutoNum type="arabicPeriod"/>
            </a:pPr>
            <a:endParaRPr lang="en-US" sz="2400" dirty="0"/>
          </a:p>
          <a:p>
            <a:pPr marL="457200" indent="-457200">
              <a:buAutoNum type="arabicPeriod"/>
            </a:pPr>
            <a:r>
              <a:rPr lang="en-US" sz="2400" dirty="0"/>
              <a:t>Where are these principles in the scriptures?</a:t>
            </a:r>
          </a:p>
        </p:txBody>
      </p:sp>
    </p:spTree>
    <p:extLst>
      <p:ext uri="{BB962C8B-B14F-4D97-AF65-F5344CB8AC3E}">
        <p14:creationId xmlns:p14="http://schemas.microsoft.com/office/powerpoint/2010/main" val="140312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 name="Straight Connector 1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1" name="Picture 2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2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able, indoor, sink, mirror&#10;&#10;Description automatically generated">
            <a:extLst>
              <a:ext uri="{FF2B5EF4-FFF2-40B4-BE49-F238E27FC236}">
                <a16:creationId xmlns:a16="http://schemas.microsoft.com/office/drawing/2014/main" id="{7A176585-AC4E-5948-AF0C-162AC471B101}"/>
              </a:ext>
            </a:extLst>
          </p:cNvPr>
          <p:cNvPicPr>
            <a:picLocks noChangeAspect="1"/>
          </p:cNvPicPr>
          <p:nvPr/>
        </p:nvPicPr>
        <p:blipFill>
          <a:blip r:embed="rId3"/>
          <a:stretch>
            <a:fillRect/>
          </a:stretch>
        </p:blipFill>
        <p:spPr>
          <a:xfrm>
            <a:off x="5706692" y="729585"/>
            <a:ext cx="6169513" cy="4105917"/>
          </a:xfrm>
          <a:prstGeom prst="rect">
            <a:avLst/>
          </a:prstGeom>
        </p:spPr>
      </p:pic>
      <p:sp>
        <p:nvSpPr>
          <p:cNvPr id="7" name="TextBox 6">
            <a:extLst>
              <a:ext uri="{FF2B5EF4-FFF2-40B4-BE49-F238E27FC236}">
                <a16:creationId xmlns:a16="http://schemas.microsoft.com/office/drawing/2014/main" id="{B8A09266-69B2-720A-6F48-B45D3D80FD6B}"/>
              </a:ext>
            </a:extLst>
          </p:cNvPr>
          <p:cNvSpPr txBox="1"/>
          <p:nvPr/>
        </p:nvSpPr>
        <p:spPr>
          <a:xfrm>
            <a:off x="487975" y="451201"/>
            <a:ext cx="4903225" cy="1846659"/>
          </a:xfrm>
          <a:prstGeom prst="rect">
            <a:avLst/>
          </a:prstGeom>
          <a:noFill/>
        </p:spPr>
        <p:txBody>
          <a:bodyPr wrap="square">
            <a:spAutoFit/>
          </a:bodyPr>
          <a:lstStyle/>
          <a:p>
            <a:r>
              <a:rPr lang="en-US" sz="3600" dirty="0"/>
              <a:t>What are Themes in a Theology of Research?</a:t>
            </a:r>
            <a:br>
              <a:rPr lang="en-US" sz="1800" dirty="0"/>
            </a:br>
            <a:br>
              <a:rPr lang="en-US" sz="1800" dirty="0"/>
            </a:br>
            <a:endParaRPr lang="en-US" sz="2400" dirty="0"/>
          </a:p>
        </p:txBody>
      </p:sp>
      <p:sp>
        <p:nvSpPr>
          <p:cNvPr id="9" name="TextBox 8">
            <a:extLst>
              <a:ext uri="{FF2B5EF4-FFF2-40B4-BE49-F238E27FC236}">
                <a16:creationId xmlns:a16="http://schemas.microsoft.com/office/drawing/2014/main" id="{9C2D78B6-96BA-F2B6-E9C4-1927EF5731D8}"/>
              </a:ext>
            </a:extLst>
          </p:cNvPr>
          <p:cNvSpPr txBox="1"/>
          <p:nvPr/>
        </p:nvSpPr>
        <p:spPr>
          <a:xfrm>
            <a:off x="487975" y="1719858"/>
            <a:ext cx="4903225" cy="2677656"/>
          </a:xfrm>
          <a:prstGeom prst="rect">
            <a:avLst/>
          </a:prstGeom>
          <a:noFill/>
        </p:spPr>
        <p:txBody>
          <a:bodyPr wrap="square" rtlCol="0">
            <a:spAutoFit/>
          </a:bodyPr>
          <a:lstStyle/>
          <a:p>
            <a:r>
              <a:rPr lang="en-US" sz="2400" dirty="0"/>
              <a:t>Accountability for ethics</a:t>
            </a:r>
          </a:p>
          <a:p>
            <a:pPr marL="457200" indent="-457200">
              <a:buAutoNum type="arabicPeriod"/>
            </a:pPr>
            <a:r>
              <a:rPr lang="en-US" sz="2400" dirty="0"/>
              <a:t>Institutional accountability</a:t>
            </a:r>
          </a:p>
          <a:p>
            <a:pPr marL="457200" indent="-457200">
              <a:buAutoNum type="arabicPeriod"/>
            </a:pPr>
            <a:r>
              <a:rPr lang="en-US" sz="2400" dirty="0"/>
              <a:t>Professional accountability</a:t>
            </a:r>
          </a:p>
          <a:p>
            <a:pPr marL="457200" indent="-457200">
              <a:buAutoNum type="arabicPeriod"/>
            </a:pPr>
            <a:endParaRPr lang="en-US" sz="2400" dirty="0"/>
          </a:p>
          <a:p>
            <a:pPr marL="457200" indent="-457200">
              <a:buAutoNum type="arabicPeriod"/>
            </a:pPr>
            <a:endParaRPr lang="en-US" sz="2400" dirty="0"/>
          </a:p>
          <a:p>
            <a:pPr marL="457200" indent="-457200">
              <a:buAutoNum type="arabicPeriod"/>
            </a:pPr>
            <a:r>
              <a:rPr lang="en-US" sz="2400" dirty="0"/>
              <a:t>Where are these in the scriptures?</a:t>
            </a:r>
          </a:p>
        </p:txBody>
      </p:sp>
    </p:spTree>
    <p:extLst>
      <p:ext uri="{BB962C8B-B14F-4D97-AF65-F5344CB8AC3E}">
        <p14:creationId xmlns:p14="http://schemas.microsoft.com/office/powerpoint/2010/main" val="375347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3563" y="2490561"/>
            <a:ext cx="4453275" cy="3170099"/>
          </a:xfrm>
          <a:prstGeom prst="rect">
            <a:avLst/>
          </a:prstGeom>
          <a:noFill/>
        </p:spPr>
        <p:txBody>
          <a:bodyPr wrap="square" rtlCol="0">
            <a:spAutoFit/>
          </a:bodyPr>
          <a:lstStyle/>
          <a:p>
            <a:r>
              <a:rPr lang="en-US" sz="3600" dirty="0"/>
              <a:t>2. What are the underlying ethical questions we face as researchers?</a:t>
            </a:r>
          </a:p>
          <a:p>
            <a:endParaRPr lang="en-US" sz="2800" dirty="0"/>
          </a:p>
          <a:p>
            <a:endParaRPr lang="en-US" sz="2800" dirty="0"/>
          </a:p>
        </p:txBody>
      </p:sp>
      <p:pic>
        <p:nvPicPr>
          <p:cNvPr id="9" name="Picture 8" descr="http://psysr-climatetoolkit.org/images/climate/AirQuality.jpg"/>
          <p:cNvPicPr/>
          <p:nvPr/>
        </p:nvPicPr>
        <p:blipFill>
          <a:blip r:embed="rId3"/>
          <a:srcRect/>
          <a:stretch>
            <a:fillRect/>
          </a:stretch>
        </p:blipFill>
        <p:spPr bwMode="auto">
          <a:xfrm>
            <a:off x="7996796" y="4611189"/>
            <a:ext cx="4614954" cy="2756340"/>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208798" y="0"/>
            <a:ext cx="4453276" cy="3131210"/>
          </a:xfrm>
          <a:prstGeom prst="rect">
            <a:avLst/>
          </a:prstGeom>
        </p:spPr>
      </p:pic>
      <p:cxnSp>
        <p:nvCxnSpPr>
          <p:cNvPr id="7" name="Curved Connector 6">
            <a:extLst>
              <a:ext uri="{FF2B5EF4-FFF2-40B4-BE49-F238E27FC236}">
                <a16:creationId xmlns:a16="http://schemas.microsoft.com/office/drawing/2014/main" id="{6B67430E-FDA5-1E4E-AC87-BBB7AC94FEC2}"/>
              </a:ext>
            </a:extLst>
          </p:cNvPr>
          <p:cNvCxnSpPr>
            <a:cxnSpLocks/>
          </p:cNvCxnSpPr>
          <p:nvPr/>
        </p:nvCxnSpPr>
        <p:spPr>
          <a:xfrm rot="5400000">
            <a:off x="1567543" y="3500849"/>
            <a:ext cx="2390506" cy="3526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341E5C11-FDF9-1446-8D3C-D7909FB9FDD0}"/>
              </a:ext>
            </a:extLst>
          </p:cNvPr>
          <p:cNvCxnSpPr/>
          <p:nvPr/>
        </p:nvCxnSpPr>
        <p:spPr>
          <a:xfrm>
            <a:off x="1724297" y="5081451"/>
            <a:ext cx="966652" cy="4572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53741FA4-D659-DC4D-BD7E-DF155E4AC0D6}"/>
              </a:ext>
            </a:extLst>
          </p:cNvPr>
          <p:cNvCxnSpPr>
            <a:cxnSpLocks/>
          </p:cNvCxnSpPr>
          <p:nvPr/>
        </p:nvCxnSpPr>
        <p:spPr>
          <a:xfrm rot="5400000" flipH="1" flipV="1">
            <a:off x="2061603" y="2287156"/>
            <a:ext cx="4493624" cy="19594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DDAA452D-41FE-FD47-8405-71C5403D179B}"/>
              </a:ext>
            </a:extLst>
          </p:cNvPr>
          <p:cNvCxnSpPr/>
          <p:nvPr/>
        </p:nvCxnSpPr>
        <p:spPr>
          <a:xfrm>
            <a:off x="6296297" y="914400"/>
            <a:ext cx="766676" cy="53557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BDD6A5F6-5419-5848-A6C4-0A1AC5E8B4F6}"/>
              </a:ext>
            </a:extLst>
          </p:cNvPr>
          <p:cNvCxnSpPr/>
          <p:nvPr/>
        </p:nvCxnSpPr>
        <p:spPr>
          <a:xfrm rot="10800000" flipV="1">
            <a:off x="7062973" y="1724297"/>
            <a:ext cx="1754456" cy="75764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AAB441CF-19BB-9C46-8189-80F4F3720187}"/>
              </a:ext>
            </a:extLst>
          </p:cNvPr>
          <p:cNvCxnSpPr/>
          <p:nvPr/>
        </p:nvCxnSpPr>
        <p:spPr>
          <a:xfrm>
            <a:off x="5564777" y="2651760"/>
            <a:ext cx="1498196" cy="4794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1C57EEA7-3297-1948-B4E1-0AF4A3F21B1A}"/>
              </a:ext>
            </a:extLst>
          </p:cNvPr>
          <p:cNvCxnSpPr/>
          <p:nvPr/>
        </p:nvCxnSpPr>
        <p:spPr>
          <a:xfrm>
            <a:off x="5826034" y="3540034"/>
            <a:ext cx="1632857" cy="107115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40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psysr-climatetoolkit.org/images/climate/AirQuality.jpg"/>
          <p:cNvPicPr/>
          <p:nvPr/>
        </p:nvPicPr>
        <p:blipFill>
          <a:blip r:embed="rId3"/>
          <a:srcRect/>
          <a:stretch>
            <a:fillRect/>
          </a:stretch>
        </p:blipFill>
        <p:spPr bwMode="auto">
          <a:xfrm>
            <a:off x="7996796" y="4611189"/>
            <a:ext cx="4614954" cy="2756340"/>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208798" y="0"/>
            <a:ext cx="4453276" cy="3131210"/>
          </a:xfrm>
          <a:prstGeom prst="rect">
            <a:avLst/>
          </a:prstGeom>
        </p:spPr>
      </p:pic>
      <p:sp>
        <p:nvSpPr>
          <p:cNvPr id="5" name="TextBox 4"/>
          <p:cNvSpPr txBox="1"/>
          <p:nvPr/>
        </p:nvSpPr>
        <p:spPr>
          <a:xfrm>
            <a:off x="4852329" y="2508068"/>
            <a:ext cx="6854173" cy="1231106"/>
          </a:xfrm>
          <a:prstGeom prst="rect">
            <a:avLst/>
          </a:prstGeom>
          <a:noFill/>
        </p:spPr>
        <p:txBody>
          <a:bodyPr wrap="square" rtlCol="0">
            <a:spAutoFit/>
          </a:bodyPr>
          <a:lstStyle/>
          <a:p>
            <a:r>
              <a:rPr lang="en-US" sz="2800" dirty="0">
                <a:effectLst/>
                <a:latin typeface="Arial" panose="020B0604020202020204" pitchFamily="34" charset="0"/>
              </a:rPr>
              <a:t>Ethics in Research involves three basic ethical principles: </a:t>
            </a:r>
            <a:br>
              <a:rPr lang="en-US" sz="2800" dirty="0"/>
            </a:br>
            <a:endParaRPr lang="en-US" dirty="0"/>
          </a:p>
        </p:txBody>
      </p:sp>
      <p:cxnSp>
        <p:nvCxnSpPr>
          <p:cNvPr id="7" name="Curved Connector 6">
            <a:extLst>
              <a:ext uri="{FF2B5EF4-FFF2-40B4-BE49-F238E27FC236}">
                <a16:creationId xmlns:a16="http://schemas.microsoft.com/office/drawing/2014/main" id="{6B67430E-FDA5-1E4E-AC87-BBB7AC94FEC2}"/>
              </a:ext>
            </a:extLst>
          </p:cNvPr>
          <p:cNvCxnSpPr>
            <a:cxnSpLocks/>
          </p:cNvCxnSpPr>
          <p:nvPr/>
        </p:nvCxnSpPr>
        <p:spPr>
          <a:xfrm rot="5400000">
            <a:off x="1567543" y="3500849"/>
            <a:ext cx="2390506" cy="3526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341E5C11-FDF9-1446-8D3C-D7909FB9FDD0}"/>
              </a:ext>
            </a:extLst>
          </p:cNvPr>
          <p:cNvCxnSpPr/>
          <p:nvPr/>
        </p:nvCxnSpPr>
        <p:spPr>
          <a:xfrm>
            <a:off x="1724297" y="5081451"/>
            <a:ext cx="966652" cy="4572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53741FA4-D659-DC4D-BD7E-DF155E4AC0D6}"/>
              </a:ext>
            </a:extLst>
          </p:cNvPr>
          <p:cNvCxnSpPr>
            <a:cxnSpLocks/>
          </p:cNvCxnSpPr>
          <p:nvPr/>
        </p:nvCxnSpPr>
        <p:spPr>
          <a:xfrm rot="5400000" flipH="1" flipV="1">
            <a:off x="2061603" y="2287156"/>
            <a:ext cx="4493624" cy="19594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DDAA452D-41FE-FD47-8405-71C5403D179B}"/>
              </a:ext>
            </a:extLst>
          </p:cNvPr>
          <p:cNvCxnSpPr/>
          <p:nvPr/>
        </p:nvCxnSpPr>
        <p:spPr>
          <a:xfrm>
            <a:off x="6296297" y="914400"/>
            <a:ext cx="766676" cy="53557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BDD6A5F6-5419-5848-A6C4-0A1AC5E8B4F6}"/>
              </a:ext>
            </a:extLst>
          </p:cNvPr>
          <p:cNvCxnSpPr/>
          <p:nvPr/>
        </p:nvCxnSpPr>
        <p:spPr>
          <a:xfrm rot="10800000" flipV="1">
            <a:off x="7062973" y="1724297"/>
            <a:ext cx="1754456" cy="75764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AAB441CF-19BB-9C46-8189-80F4F3720187}"/>
              </a:ext>
            </a:extLst>
          </p:cNvPr>
          <p:cNvCxnSpPr/>
          <p:nvPr/>
        </p:nvCxnSpPr>
        <p:spPr>
          <a:xfrm>
            <a:off x="5564777" y="2651760"/>
            <a:ext cx="1498196" cy="4794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1C57EEA7-3297-1948-B4E1-0AF4A3F21B1A}"/>
              </a:ext>
            </a:extLst>
          </p:cNvPr>
          <p:cNvCxnSpPr/>
          <p:nvPr/>
        </p:nvCxnSpPr>
        <p:spPr>
          <a:xfrm>
            <a:off x="5826034" y="3540034"/>
            <a:ext cx="1632857" cy="107115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34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psysr-climatetoolkit.org/images/climate/AirQuality.jpg"/>
          <p:cNvPicPr/>
          <p:nvPr/>
        </p:nvPicPr>
        <p:blipFill>
          <a:blip r:embed="rId3"/>
          <a:srcRect/>
          <a:stretch>
            <a:fillRect/>
          </a:stretch>
        </p:blipFill>
        <p:spPr bwMode="auto">
          <a:xfrm>
            <a:off x="7996796" y="4611189"/>
            <a:ext cx="4614954" cy="2756340"/>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208798" y="0"/>
            <a:ext cx="4453276" cy="3131210"/>
          </a:xfrm>
          <a:prstGeom prst="rect">
            <a:avLst/>
          </a:prstGeom>
        </p:spPr>
      </p:pic>
      <p:sp>
        <p:nvSpPr>
          <p:cNvPr id="5" name="TextBox 4"/>
          <p:cNvSpPr txBox="1"/>
          <p:nvPr/>
        </p:nvSpPr>
        <p:spPr>
          <a:xfrm>
            <a:off x="4823754" y="-93948"/>
            <a:ext cx="6854173" cy="4832092"/>
          </a:xfrm>
          <a:prstGeom prst="rect">
            <a:avLst/>
          </a:prstGeom>
          <a:noFill/>
        </p:spPr>
        <p:txBody>
          <a:bodyPr wrap="square" rtlCol="0">
            <a:spAutoFit/>
          </a:bodyPr>
          <a:lstStyle/>
          <a:p>
            <a:r>
              <a:rPr lang="en-US" sz="2800" dirty="0">
                <a:effectLst/>
                <a:latin typeface="Arial" panose="020B0604020202020204" pitchFamily="34" charset="0"/>
              </a:rPr>
              <a:t>Ethics in Research involves three basic ethical principles:</a:t>
            </a:r>
          </a:p>
          <a:p>
            <a:endParaRPr lang="en-US" sz="2800" dirty="0">
              <a:latin typeface="Arial" panose="020B0604020202020204" pitchFamily="34" charset="0"/>
            </a:endParaRPr>
          </a:p>
          <a:p>
            <a:endParaRPr lang="en-US" sz="2800" dirty="0">
              <a:effectLst/>
              <a:latin typeface="Arial" panose="020B0604020202020204" pitchFamily="34" charset="0"/>
            </a:endParaRPr>
          </a:p>
          <a:p>
            <a:r>
              <a:rPr lang="en-US" sz="2800" dirty="0">
                <a:effectLst/>
                <a:latin typeface="Arial" panose="020B0604020202020204" pitchFamily="34" charset="0"/>
              </a:rPr>
              <a:t> </a:t>
            </a:r>
            <a:br>
              <a:rPr lang="en-US" sz="2800" dirty="0"/>
            </a:br>
            <a:r>
              <a:rPr lang="en-US" sz="2800" dirty="0">
                <a:effectLst/>
                <a:latin typeface="Arial" panose="020B0604020202020204" pitchFamily="34" charset="0"/>
              </a:rPr>
              <a:t> Respect for Persons </a:t>
            </a:r>
            <a:br>
              <a:rPr lang="en-US" sz="2800" dirty="0"/>
            </a:br>
            <a:r>
              <a:rPr lang="en-US" sz="2800" dirty="0">
                <a:effectLst/>
                <a:latin typeface="Arial" panose="020B0604020202020204" pitchFamily="34" charset="0"/>
              </a:rPr>
              <a:t>People should be allowed to freely make their own decisions </a:t>
            </a:r>
            <a:br>
              <a:rPr lang="en-US" sz="2800" dirty="0"/>
            </a:br>
            <a:r>
              <a:rPr lang="en-US" sz="2800" dirty="0">
                <a:effectLst/>
                <a:latin typeface="Arial" panose="020B0604020202020204" pitchFamily="34" charset="0"/>
              </a:rPr>
              <a:t>People who cannot make their own decisions (children, mentally ill, etc.) should have protection </a:t>
            </a:r>
            <a:endParaRPr lang="en-US" dirty="0"/>
          </a:p>
        </p:txBody>
      </p:sp>
      <p:cxnSp>
        <p:nvCxnSpPr>
          <p:cNvPr id="7" name="Curved Connector 6">
            <a:extLst>
              <a:ext uri="{FF2B5EF4-FFF2-40B4-BE49-F238E27FC236}">
                <a16:creationId xmlns:a16="http://schemas.microsoft.com/office/drawing/2014/main" id="{6B67430E-FDA5-1E4E-AC87-BBB7AC94FEC2}"/>
              </a:ext>
            </a:extLst>
          </p:cNvPr>
          <p:cNvCxnSpPr>
            <a:cxnSpLocks/>
          </p:cNvCxnSpPr>
          <p:nvPr/>
        </p:nvCxnSpPr>
        <p:spPr>
          <a:xfrm rot="5400000">
            <a:off x="1567543" y="3500849"/>
            <a:ext cx="2390506" cy="3526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341E5C11-FDF9-1446-8D3C-D7909FB9FDD0}"/>
              </a:ext>
            </a:extLst>
          </p:cNvPr>
          <p:cNvCxnSpPr/>
          <p:nvPr/>
        </p:nvCxnSpPr>
        <p:spPr>
          <a:xfrm>
            <a:off x="1724297" y="5081451"/>
            <a:ext cx="966652" cy="4572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53741FA4-D659-DC4D-BD7E-DF155E4AC0D6}"/>
              </a:ext>
            </a:extLst>
          </p:cNvPr>
          <p:cNvCxnSpPr>
            <a:cxnSpLocks/>
          </p:cNvCxnSpPr>
          <p:nvPr/>
        </p:nvCxnSpPr>
        <p:spPr>
          <a:xfrm rot="5400000" flipH="1" flipV="1">
            <a:off x="2061603" y="2287156"/>
            <a:ext cx="4493624" cy="19594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DDAA452D-41FE-FD47-8405-71C5403D179B}"/>
              </a:ext>
            </a:extLst>
          </p:cNvPr>
          <p:cNvCxnSpPr/>
          <p:nvPr/>
        </p:nvCxnSpPr>
        <p:spPr>
          <a:xfrm>
            <a:off x="6296297" y="914400"/>
            <a:ext cx="766676" cy="53557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BDD6A5F6-5419-5848-A6C4-0A1AC5E8B4F6}"/>
              </a:ext>
            </a:extLst>
          </p:cNvPr>
          <p:cNvCxnSpPr/>
          <p:nvPr/>
        </p:nvCxnSpPr>
        <p:spPr>
          <a:xfrm rot="10800000" flipV="1">
            <a:off x="7062973" y="1724297"/>
            <a:ext cx="1754456" cy="75764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AAB441CF-19BB-9C46-8189-80F4F3720187}"/>
              </a:ext>
            </a:extLst>
          </p:cNvPr>
          <p:cNvCxnSpPr/>
          <p:nvPr/>
        </p:nvCxnSpPr>
        <p:spPr>
          <a:xfrm>
            <a:off x="5564777" y="2651760"/>
            <a:ext cx="1498196" cy="4794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1C57EEA7-3297-1948-B4E1-0AF4A3F21B1A}"/>
              </a:ext>
            </a:extLst>
          </p:cNvPr>
          <p:cNvCxnSpPr/>
          <p:nvPr/>
        </p:nvCxnSpPr>
        <p:spPr>
          <a:xfrm>
            <a:off x="5826034" y="3540034"/>
            <a:ext cx="1632857" cy="107115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67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psysr-climatetoolkit.org/images/climate/AirQuality.jpg"/>
          <p:cNvPicPr/>
          <p:nvPr/>
        </p:nvPicPr>
        <p:blipFill>
          <a:blip r:embed="rId3"/>
          <a:srcRect/>
          <a:stretch>
            <a:fillRect/>
          </a:stretch>
        </p:blipFill>
        <p:spPr bwMode="auto">
          <a:xfrm>
            <a:off x="7996796" y="4611189"/>
            <a:ext cx="4614954" cy="2756340"/>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208798" y="0"/>
            <a:ext cx="4453276" cy="3131210"/>
          </a:xfrm>
          <a:prstGeom prst="rect">
            <a:avLst/>
          </a:prstGeom>
        </p:spPr>
      </p:pic>
      <p:sp>
        <p:nvSpPr>
          <p:cNvPr id="5" name="TextBox 4"/>
          <p:cNvSpPr txBox="1"/>
          <p:nvPr/>
        </p:nvSpPr>
        <p:spPr>
          <a:xfrm>
            <a:off x="4980944" y="554040"/>
            <a:ext cx="6854173" cy="3385542"/>
          </a:xfrm>
          <a:prstGeom prst="rect">
            <a:avLst/>
          </a:prstGeom>
          <a:noFill/>
        </p:spPr>
        <p:txBody>
          <a:bodyPr wrap="square" rtlCol="0">
            <a:spAutoFit/>
          </a:bodyPr>
          <a:lstStyle/>
          <a:p>
            <a:r>
              <a:rPr lang="en-US" sz="2800" dirty="0">
                <a:effectLst/>
                <a:latin typeface="Arial" panose="020B0604020202020204" pitchFamily="34" charset="0"/>
              </a:rPr>
              <a:t>Ethics in Research involves three basic ethical principles: </a:t>
            </a:r>
            <a:br>
              <a:rPr lang="en-US" sz="2800" dirty="0"/>
            </a:br>
            <a:br>
              <a:rPr lang="en-US" sz="2800" dirty="0"/>
            </a:br>
            <a:r>
              <a:rPr lang="en-US" sz="2800" dirty="0">
                <a:effectLst/>
                <a:latin typeface="Arial" panose="020B0604020202020204" pitchFamily="34" charset="0"/>
              </a:rPr>
              <a:t> Kindness: Do not harm. Maximize possible benefits &amp; minimize </a:t>
            </a:r>
            <a:br>
              <a:rPr lang="en-US" sz="2800" dirty="0"/>
            </a:br>
            <a:r>
              <a:rPr lang="en-US" sz="2800" dirty="0">
                <a:effectLst/>
                <a:latin typeface="Arial" panose="020B0604020202020204" pitchFamily="34" charset="0"/>
              </a:rPr>
              <a:t>possible harms </a:t>
            </a:r>
            <a:br>
              <a:rPr lang="en-US" sz="2800" dirty="0"/>
            </a:br>
            <a:endParaRPr lang="en-US" sz="2800" dirty="0">
              <a:solidFill>
                <a:schemeClr val="accent3">
                  <a:lumMod val="50000"/>
                </a:schemeClr>
              </a:solidFill>
            </a:endParaRPr>
          </a:p>
          <a:p>
            <a:endParaRPr lang="en-US" dirty="0"/>
          </a:p>
        </p:txBody>
      </p:sp>
      <p:cxnSp>
        <p:nvCxnSpPr>
          <p:cNvPr id="7" name="Curved Connector 6">
            <a:extLst>
              <a:ext uri="{FF2B5EF4-FFF2-40B4-BE49-F238E27FC236}">
                <a16:creationId xmlns:a16="http://schemas.microsoft.com/office/drawing/2014/main" id="{6B67430E-FDA5-1E4E-AC87-BBB7AC94FEC2}"/>
              </a:ext>
            </a:extLst>
          </p:cNvPr>
          <p:cNvCxnSpPr>
            <a:cxnSpLocks/>
          </p:cNvCxnSpPr>
          <p:nvPr/>
        </p:nvCxnSpPr>
        <p:spPr>
          <a:xfrm rot="5400000">
            <a:off x="1567543" y="3500849"/>
            <a:ext cx="2390506" cy="3526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341E5C11-FDF9-1446-8D3C-D7909FB9FDD0}"/>
              </a:ext>
            </a:extLst>
          </p:cNvPr>
          <p:cNvCxnSpPr/>
          <p:nvPr/>
        </p:nvCxnSpPr>
        <p:spPr>
          <a:xfrm>
            <a:off x="1724297" y="5081451"/>
            <a:ext cx="966652" cy="4572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53741FA4-D659-DC4D-BD7E-DF155E4AC0D6}"/>
              </a:ext>
            </a:extLst>
          </p:cNvPr>
          <p:cNvCxnSpPr>
            <a:cxnSpLocks/>
          </p:cNvCxnSpPr>
          <p:nvPr/>
        </p:nvCxnSpPr>
        <p:spPr>
          <a:xfrm rot="5400000" flipH="1" flipV="1">
            <a:off x="2061603" y="2287156"/>
            <a:ext cx="4493624" cy="19594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DDAA452D-41FE-FD47-8405-71C5403D179B}"/>
              </a:ext>
            </a:extLst>
          </p:cNvPr>
          <p:cNvCxnSpPr/>
          <p:nvPr/>
        </p:nvCxnSpPr>
        <p:spPr>
          <a:xfrm>
            <a:off x="6296297" y="914400"/>
            <a:ext cx="766676" cy="53557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BDD6A5F6-5419-5848-A6C4-0A1AC5E8B4F6}"/>
              </a:ext>
            </a:extLst>
          </p:cNvPr>
          <p:cNvCxnSpPr/>
          <p:nvPr/>
        </p:nvCxnSpPr>
        <p:spPr>
          <a:xfrm rot="10800000" flipV="1">
            <a:off x="7062973" y="1724297"/>
            <a:ext cx="1754456" cy="75764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AAB441CF-19BB-9C46-8189-80F4F3720187}"/>
              </a:ext>
            </a:extLst>
          </p:cNvPr>
          <p:cNvCxnSpPr/>
          <p:nvPr/>
        </p:nvCxnSpPr>
        <p:spPr>
          <a:xfrm>
            <a:off x="5564777" y="2651760"/>
            <a:ext cx="1498196" cy="4794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1C57EEA7-3297-1948-B4E1-0AF4A3F21B1A}"/>
              </a:ext>
            </a:extLst>
          </p:cNvPr>
          <p:cNvCxnSpPr/>
          <p:nvPr/>
        </p:nvCxnSpPr>
        <p:spPr>
          <a:xfrm>
            <a:off x="5826034" y="3540034"/>
            <a:ext cx="1632857" cy="107115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39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psysr-climatetoolkit.org/images/climate/AirQuality.jpg"/>
          <p:cNvPicPr/>
          <p:nvPr/>
        </p:nvPicPr>
        <p:blipFill>
          <a:blip r:embed="rId3"/>
          <a:srcRect/>
          <a:stretch>
            <a:fillRect/>
          </a:stretch>
        </p:blipFill>
        <p:spPr bwMode="auto">
          <a:xfrm>
            <a:off x="7996796" y="4611189"/>
            <a:ext cx="4614954" cy="2756340"/>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208798" y="0"/>
            <a:ext cx="4453276" cy="3131210"/>
          </a:xfrm>
          <a:prstGeom prst="rect">
            <a:avLst/>
          </a:prstGeom>
        </p:spPr>
      </p:pic>
      <p:sp>
        <p:nvSpPr>
          <p:cNvPr id="5" name="TextBox 4"/>
          <p:cNvSpPr txBox="1"/>
          <p:nvPr/>
        </p:nvSpPr>
        <p:spPr>
          <a:xfrm>
            <a:off x="4838041" y="607442"/>
            <a:ext cx="6854173" cy="2523768"/>
          </a:xfrm>
          <a:prstGeom prst="rect">
            <a:avLst/>
          </a:prstGeom>
          <a:noFill/>
        </p:spPr>
        <p:txBody>
          <a:bodyPr wrap="square" rtlCol="0">
            <a:spAutoFit/>
          </a:bodyPr>
          <a:lstStyle/>
          <a:p>
            <a:r>
              <a:rPr lang="en-US" sz="2800" dirty="0">
                <a:effectLst/>
                <a:latin typeface="Arial" panose="020B0604020202020204" pitchFamily="34" charset="0"/>
              </a:rPr>
              <a:t>Ethics in Research involves three basic ethical principles: </a:t>
            </a:r>
            <a:br>
              <a:rPr lang="en-US" sz="2800" dirty="0"/>
            </a:br>
            <a:br>
              <a:rPr lang="en-US" sz="2800" dirty="0"/>
            </a:br>
            <a:r>
              <a:rPr lang="en-US" sz="2800" dirty="0">
                <a:effectLst/>
                <a:latin typeface="Arial" panose="020B0604020202020204" pitchFamily="34" charset="0"/>
              </a:rPr>
              <a:t> Justice: Fairness in distribution of possible benefits and risks</a:t>
            </a:r>
            <a:endParaRPr lang="en-US" sz="2800" dirty="0">
              <a:solidFill>
                <a:schemeClr val="accent3">
                  <a:lumMod val="50000"/>
                </a:schemeClr>
              </a:solidFill>
            </a:endParaRPr>
          </a:p>
          <a:p>
            <a:endParaRPr lang="en-US" dirty="0"/>
          </a:p>
        </p:txBody>
      </p:sp>
      <p:cxnSp>
        <p:nvCxnSpPr>
          <p:cNvPr id="7" name="Curved Connector 6">
            <a:extLst>
              <a:ext uri="{FF2B5EF4-FFF2-40B4-BE49-F238E27FC236}">
                <a16:creationId xmlns:a16="http://schemas.microsoft.com/office/drawing/2014/main" id="{6B67430E-FDA5-1E4E-AC87-BBB7AC94FEC2}"/>
              </a:ext>
            </a:extLst>
          </p:cNvPr>
          <p:cNvCxnSpPr>
            <a:cxnSpLocks/>
          </p:cNvCxnSpPr>
          <p:nvPr/>
        </p:nvCxnSpPr>
        <p:spPr>
          <a:xfrm rot="5400000">
            <a:off x="1567543" y="3500849"/>
            <a:ext cx="2390506" cy="3526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341E5C11-FDF9-1446-8D3C-D7909FB9FDD0}"/>
              </a:ext>
            </a:extLst>
          </p:cNvPr>
          <p:cNvCxnSpPr/>
          <p:nvPr/>
        </p:nvCxnSpPr>
        <p:spPr>
          <a:xfrm>
            <a:off x="1724297" y="5081451"/>
            <a:ext cx="966652" cy="4572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53741FA4-D659-DC4D-BD7E-DF155E4AC0D6}"/>
              </a:ext>
            </a:extLst>
          </p:cNvPr>
          <p:cNvCxnSpPr>
            <a:cxnSpLocks/>
          </p:cNvCxnSpPr>
          <p:nvPr/>
        </p:nvCxnSpPr>
        <p:spPr>
          <a:xfrm rot="5400000" flipH="1" flipV="1">
            <a:off x="2061603" y="2287156"/>
            <a:ext cx="4493624" cy="195942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DDAA452D-41FE-FD47-8405-71C5403D179B}"/>
              </a:ext>
            </a:extLst>
          </p:cNvPr>
          <p:cNvCxnSpPr/>
          <p:nvPr/>
        </p:nvCxnSpPr>
        <p:spPr>
          <a:xfrm>
            <a:off x="6296297" y="914400"/>
            <a:ext cx="766676" cy="53557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BDD6A5F6-5419-5848-A6C4-0A1AC5E8B4F6}"/>
              </a:ext>
            </a:extLst>
          </p:cNvPr>
          <p:cNvCxnSpPr/>
          <p:nvPr/>
        </p:nvCxnSpPr>
        <p:spPr>
          <a:xfrm rot="10800000" flipV="1">
            <a:off x="7062973" y="1724297"/>
            <a:ext cx="1754456" cy="75764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AAB441CF-19BB-9C46-8189-80F4F3720187}"/>
              </a:ext>
            </a:extLst>
          </p:cNvPr>
          <p:cNvCxnSpPr/>
          <p:nvPr/>
        </p:nvCxnSpPr>
        <p:spPr>
          <a:xfrm>
            <a:off x="5564777" y="2651760"/>
            <a:ext cx="1498196" cy="4794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1C57EEA7-3297-1948-B4E1-0AF4A3F21B1A}"/>
              </a:ext>
            </a:extLst>
          </p:cNvPr>
          <p:cNvCxnSpPr/>
          <p:nvPr/>
        </p:nvCxnSpPr>
        <p:spPr>
          <a:xfrm>
            <a:off x="5826034" y="3540034"/>
            <a:ext cx="1632857" cy="107115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19305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1248</Words>
  <Application>Microsoft Macintosh PowerPoint</Application>
  <PresentationFormat>Widescreen</PresentationFormat>
  <Paragraphs>131</Paragraphs>
  <Slides>24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Bebas Neue</vt:lpstr>
      <vt:lpstr>Calibri</vt:lpstr>
      <vt:lpstr>Gill Sans MT</vt:lpstr>
      <vt:lpstr>Gallery</vt:lpstr>
      <vt:lpstr> urban Research? Ethics? IRB?</vt:lpstr>
      <vt:lpstr>1. TheologY UNDERPINNING Research Ethics  1. theology frames ethics 2. ethics frame cultures 3. cultures are structured through covenants = laws 4. implemented through bureaucracy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Practical IMPLication of Ethics into bureaucracy  1. Get Informed Consent  People involved in research can choose what will or will not happen to them  They have enough information about the research, understand it, and willingly agree to participate    </vt:lpstr>
      <vt:lpstr>Practical IMPLications of Ethics into bureaucracy  2. Assessment of Risk &amp; Benefits  The researcher and another group of people on a review  board, separately review the research proposal and to see if the possi- ble risks and benefits are responsible and fair    </vt:lpstr>
      <vt:lpstr>Practical IMPLications of Ethics into bureaucracy   3.Selection of Participants  Do not take advantage of vulnerable populations (e.g. minorities, economically disadvantaged, prisoners, men tally ill)   (The Belmont Report became a basis for development of these ideas)  </vt:lpstr>
      <vt:lpstr>4. STRUCTURE OF an IRB 1. internal (prevents external attacks) 2. independent experienced researchers from multiple disciplines  3. legally astute (within cultural norms)    4. Efficient administrators 5. inspector-types, nitpickers</vt:lpstr>
      <vt:lpstr>5. Three Levels of ethics application to an IRB       1. EXEMPT APPLICATION 2. Expedited Review 3. Full Ethics Application  How Do you Choose? </vt:lpstr>
      <vt:lpstr>6. research issues don’t create issues that don’t exist</vt:lpstr>
      <vt:lpstr>Oral research issues don’t create issues that don’t exist</vt:lpstr>
      <vt:lpstr>Qualitative research and an irb  </vt:lpstr>
      <vt:lpstr>PowerPoint Presentation</vt:lpstr>
      <vt:lpstr>Ethics of ACTION REsEARCH </vt:lpstr>
      <vt:lpstr>Transformational Conversation</vt:lpstr>
      <vt:lpstr>Financial ethics   who is funding this?   Who will benefit by publication?  How does the community benefit?  How does the individual benefit?  Budget and cash flow supervision?</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Urban MovEments  3 courses  Sign up friends today?</dc:title>
  <dc:creator>Viv Grigg</dc:creator>
  <cp:lastModifiedBy>Viv Grigg</cp:lastModifiedBy>
  <cp:revision>22</cp:revision>
  <dcterms:created xsi:type="dcterms:W3CDTF">2020-07-09T15:16:08Z</dcterms:created>
  <dcterms:modified xsi:type="dcterms:W3CDTF">2022-10-21T23:28:57Z</dcterms:modified>
</cp:coreProperties>
</file>