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4"/>
  </p:notesMasterIdLst>
  <p:handoutMasterIdLst>
    <p:handoutMasterId r:id="rId25"/>
  </p:handoutMasterIdLst>
  <p:sldIdLst>
    <p:sldId id="256" r:id="rId2"/>
    <p:sldId id="257" r:id="rId3"/>
    <p:sldId id="278" r:id="rId4"/>
    <p:sldId id="279" r:id="rId5"/>
    <p:sldId id="280" r:id="rId6"/>
    <p:sldId id="281" r:id="rId7"/>
    <p:sldId id="258" r:id="rId8"/>
    <p:sldId id="272" r:id="rId9"/>
    <p:sldId id="259" r:id="rId10"/>
    <p:sldId id="274" r:id="rId11"/>
    <p:sldId id="275" r:id="rId12"/>
    <p:sldId id="276" r:id="rId13"/>
    <p:sldId id="277" r:id="rId14"/>
    <p:sldId id="262" r:id="rId15"/>
    <p:sldId id="266" r:id="rId16"/>
    <p:sldId id="269" r:id="rId17"/>
    <p:sldId id="267" r:id="rId18"/>
    <p:sldId id="270" r:id="rId19"/>
    <p:sldId id="263" r:id="rId20"/>
    <p:sldId id="264" r:id="rId21"/>
    <p:sldId id="271"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nalytic Style" id="{E92EE892-1E3A-4087-958E-BAFE4F4721F2}">
          <p14:sldIdLst>
            <p14:sldId id="256"/>
          </p14:sldIdLst>
        </p14:section>
        <p14:section name="Methodological Steps" id="{54B57850-DF7B-E94C-BF70-03491972A661}">
          <p14:sldIdLst>
            <p14:sldId id="257"/>
            <p14:sldId id="278"/>
            <p14:sldId id="279"/>
            <p14:sldId id="280"/>
          </p14:sldIdLst>
        </p14:section>
        <p14:section name="People and Pictures" id="{0B88B68D-F09B-44A0-BCB2-8673DC06FE68}">
          <p14:sldIdLst>
            <p14:sldId id="281"/>
            <p14:sldId id="258"/>
            <p14:sldId id="272"/>
            <p14:sldId id="259"/>
            <p14:sldId id="274"/>
            <p14:sldId id="275"/>
            <p14:sldId id="276"/>
            <p14:sldId id="277"/>
          </p14:sldIdLst>
        </p14:section>
        <p14:section name="Simplicity and Thick truth" id="{AE5DA482-4649-494A-9C54-0FFA1A64EAD7}">
          <p14:sldIdLst>
            <p14:sldId id="262"/>
            <p14:sldId id="266"/>
            <p14:sldId id="269"/>
            <p14:sldId id="267"/>
            <p14:sldId id="270"/>
          </p14:sldIdLst>
        </p14:section>
        <p14:section name="Call to Action" id="{F3E70376-2ECD-4FB8-9E48-4117BB3460BD}">
          <p14:sldIdLst>
            <p14:sldId id="263"/>
            <p14:sldId id="264"/>
            <p14:sldId id="271"/>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33" autoAdjust="0"/>
    <p:restoredTop sz="73197" autoAdjust="0"/>
  </p:normalViewPr>
  <p:slideViewPr>
    <p:cSldViewPr>
      <p:cViewPr varScale="1">
        <p:scale>
          <a:sx n="90" d="100"/>
          <a:sy n="90" d="100"/>
        </p:scale>
        <p:origin x="-1112" y="-96"/>
      </p:cViewPr>
      <p:guideLst>
        <p:guide orient="horz" pos="2160"/>
        <p:guide orient="horz" pos="192"/>
        <p:guide orient="horz" pos="528"/>
        <p:guide pos="2880"/>
      </p:guideLst>
    </p:cSldViewPr>
  </p:slideViewPr>
  <p:notesTextViewPr>
    <p:cViewPr>
      <p:scale>
        <a:sx n="1" d="1"/>
        <a:sy n="1" d="1"/>
      </p:scale>
      <p:origin x="0" y="0"/>
    </p:cViewPr>
  </p:notesTextViewPr>
  <p:sorterViewPr>
    <p:cViewPr>
      <p:scale>
        <a:sx n="66" d="100"/>
        <a:sy n="66" d="100"/>
      </p:scale>
      <p:origin x="0" y="1568"/>
    </p:cViewPr>
  </p:sorterViewPr>
  <p:notesViewPr>
    <p:cSldViewPr>
      <p:cViewPr varScale="1">
        <p:scale>
          <a:sx n="79" d="100"/>
          <a:sy n="79" d="100"/>
        </p:scale>
        <p:origin x="-39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1"/>
      <a:schemeClr val="accent2"/>
      <a:schemeClr val="accent3"/>
      <a:schemeClr val="accent4"/>
      <a:schemeClr val="accent5"/>
      <a:schemeClr val="accent6"/>
    </dgm:fillClrLst>
    <dgm:linClrLst meth="repeat">
      <a:schemeClr val="accent1"/>
      <a:schemeClr val="accent2"/>
      <a:schemeClr val="accent3"/>
      <a:schemeClr val="accent4"/>
      <a:schemeClr val="accent5"/>
      <a:schemeClr val="accent6"/>
    </dgm:linClrLst>
    <dgm:effectClrLst/>
    <dgm:txLinClrLst/>
    <dgm:txFillClrLst/>
    <dgm:txEffectClrLst/>
  </dgm:styleLbl>
  <dgm:styleLbl name="lnNode1">
    <dgm:fillClrLst meth="repeat">
      <a:schemeClr val="accent1"/>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1">
        <a:alpha val="50000"/>
      </a:schemeClr>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1">
        <a:tint val="50000"/>
      </a:schemeClr>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1"/>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1"/>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1"/>
      <a:schemeClr val="accent2"/>
      <a:schemeClr val="accent3"/>
      <a:schemeClr val="accent4"/>
      <a:schemeClr val="accent5"/>
      <a:schemeClr val="accent6"/>
    </dgm:fillClrLst>
    <dgm:linClrLst meth="repeat">
      <a:schemeClr val="accent1"/>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1"/>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1">
        <a:tint val="40000"/>
        <a:alpha val="90000"/>
      </a:schemeClr>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E2BDA-57E8-43FF-BFEE-4BAE5A3FB69F}" type="doc">
      <dgm:prSet loTypeId="urn:microsoft.com/office/officeart/2005/8/layout/default#1" loCatId="list" qsTypeId="urn:microsoft.com/office/officeart/2005/8/quickstyle/simple2" qsCatId="simple" csTypeId="urn:microsoft.com/office/officeart/2005/8/colors/colorful1#1" csCatId="colorful" phldr="1"/>
      <dgm:spPr/>
      <dgm:t>
        <a:bodyPr/>
        <a:lstStyle/>
        <a:p>
          <a:endParaRPr lang="en-US"/>
        </a:p>
      </dgm:t>
    </dgm:pt>
    <dgm:pt modelId="{CF5A5001-0018-4238-B4B1-EE552BFD88D6}">
      <dgm:prSet phldrT="[Text]"/>
      <dgm:spPr/>
      <dgm:t>
        <a:bodyPr/>
        <a:lstStyle/>
        <a:p>
          <a:r>
            <a:rPr lang="en-US" dirty="0" smtClean="0"/>
            <a:t>Coding</a:t>
          </a:r>
          <a:endParaRPr lang="en-US" dirty="0"/>
        </a:p>
      </dgm:t>
    </dgm:pt>
    <dgm:pt modelId="{30B0BE6D-D4F0-4D9A-A3E5-981C608DC07C}" type="parTrans" cxnId="{5E41D045-F802-420E-A802-20FBCFD1F12C}">
      <dgm:prSet/>
      <dgm:spPr/>
      <dgm:t>
        <a:bodyPr/>
        <a:lstStyle/>
        <a:p>
          <a:endParaRPr lang="en-US"/>
        </a:p>
      </dgm:t>
    </dgm:pt>
    <dgm:pt modelId="{2C94E246-0F7E-4C24-93BB-3562BA7BBA3D}" type="sibTrans" cxnId="{5E41D045-F802-420E-A802-20FBCFD1F12C}">
      <dgm:prSet/>
      <dgm:spPr/>
      <dgm:t>
        <a:bodyPr/>
        <a:lstStyle/>
        <a:p>
          <a:endParaRPr lang="en-US"/>
        </a:p>
      </dgm:t>
    </dgm:pt>
    <dgm:pt modelId="{5AB75BF9-9191-4F40-A3CA-02BCCF5785E1}">
      <dgm:prSet phldrT="[Text]"/>
      <dgm:spPr/>
      <dgm:t>
        <a:bodyPr/>
        <a:lstStyle/>
        <a:p>
          <a:r>
            <a:rPr lang="en-US" dirty="0" smtClean="0"/>
            <a:t>Searching for multiples</a:t>
          </a:r>
          <a:endParaRPr lang="en-US" dirty="0"/>
        </a:p>
      </dgm:t>
    </dgm:pt>
    <dgm:pt modelId="{4AC016FD-FC39-496D-95A0-77CCB925D91F}" type="parTrans" cxnId="{AEA71FA6-1B09-45C3-BF22-262E8026F6D5}">
      <dgm:prSet/>
      <dgm:spPr/>
      <dgm:t>
        <a:bodyPr/>
        <a:lstStyle/>
        <a:p>
          <a:endParaRPr lang="en-US"/>
        </a:p>
      </dgm:t>
    </dgm:pt>
    <dgm:pt modelId="{E488853C-4326-4570-823B-0FA60CB6012E}" type="sibTrans" cxnId="{AEA71FA6-1B09-45C3-BF22-262E8026F6D5}">
      <dgm:prSet/>
      <dgm:spPr/>
      <dgm:t>
        <a:bodyPr/>
        <a:lstStyle/>
        <a:p>
          <a:endParaRPr lang="en-US"/>
        </a:p>
      </dgm:t>
    </dgm:pt>
    <dgm:pt modelId="{DC08D5BB-DC0C-4498-BAB1-33A1151A5E5C}">
      <dgm:prSet phldrT="[Text]"/>
      <dgm:spPr/>
      <dgm:t>
        <a:bodyPr/>
        <a:lstStyle/>
        <a:p>
          <a:r>
            <a:rPr lang="en-US" dirty="0" smtClean="0"/>
            <a:t>What is Missing?</a:t>
          </a:r>
          <a:endParaRPr lang="en-US" dirty="0"/>
        </a:p>
      </dgm:t>
    </dgm:pt>
    <dgm:pt modelId="{1BC702F3-A3A4-4388-95B4-F9A7B5ADF0D1}" type="parTrans" cxnId="{9D767576-06C5-49C5-8F83-9CE4BFA2419C}">
      <dgm:prSet/>
      <dgm:spPr/>
      <dgm:t>
        <a:bodyPr/>
        <a:lstStyle/>
        <a:p>
          <a:endParaRPr lang="en-US"/>
        </a:p>
      </dgm:t>
    </dgm:pt>
    <dgm:pt modelId="{BBE7E1E3-D2ED-4967-9862-4F32A7391B1C}" type="sibTrans" cxnId="{9D767576-06C5-49C5-8F83-9CE4BFA2419C}">
      <dgm:prSet/>
      <dgm:spPr/>
      <dgm:t>
        <a:bodyPr/>
        <a:lstStyle/>
        <a:p>
          <a:endParaRPr lang="en-US"/>
        </a:p>
      </dgm:t>
    </dgm:pt>
    <dgm:pt modelId="{70BF27B8-70F8-4101-8E57-97AFFE55DAFA}">
      <dgm:prSet phldrT="[Text]"/>
      <dgm:spPr/>
      <dgm:t>
        <a:bodyPr/>
        <a:lstStyle/>
        <a:p>
          <a:r>
            <a:rPr lang="en-US" dirty="0" smtClean="0"/>
            <a:t>Table-making</a:t>
          </a:r>
          <a:endParaRPr lang="en-US" dirty="0"/>
        </a:p>
      </dgm:t>
    </dgm:pt>
    <dgm:pt modelId="{524BC47A-66C3-47D2-8FB4-4B98B41ED622}" type="parTrans" cxnId="{6402FB99-F99C-484E-883D-61F1832D9F67}">
      <dgm:prSet/>
      <dgm:spPr/>
      <dgm:t>
        <a:bodyPr/>
        <a:lstStyle/>
        <a:p>
          <a:endParaRPr lang="en-US"/>
        </a:p>
      </dgm:t>
    </dgm:pt>
    <dgm:pt modelId="{B6AEAFAE-C9B5-4B40-A9A8-2FB1C03FEB31}" type="sibTrans" cxnId="{6402FB99-F99C-484E-883D-61F1832D9F67}">
      <dgm:prSet/>
      <dgm:spPr/>
      <dgm:t>
        <a:bodyPr/>
        <a:lstStyle/>
        <a:p>
          <a:endParaRPr lang="en-US"/>
        </a:p>
      </dgm:t>
    </dgm:pt>
    <dgm:pt modelId="{3F8C558A-3025-4E30-993C-E4794EF17626}" type="pres">
      <dgm:prSet presAssocID="{47BE2BDA-57E8-43FF-BFEE-4BAE5A3FB69F}" presName="diagram" presStyleCnt="0">
        <dgm:presLayoutVars>
          <dgm:dir/>
          <dgm:resizeHandles val="exact"/>
        </dgm:presLayoutVars>
      </dgm:prSet>
      <dgm:spPr/>
      <dgm:t>
        <a:bodyPr/>
        <a:lstStyle/>
        <a:p>
          <a:endParaRPr lang="en-US"/>
        </a:p>
      </dgm:t>
    </dgm:pt>
    <dgm:pt modelId="{ADBB9E7D-5F04-4384-8B4E-FBBF086A7097}" type="pres">
      <dgm:prSet presAssocID="{CF5A5001-0018-4238-B4B1-EE552BFD88D6}" presName="node" presStyleLbl="node1" presStyleIdx="0" presStyleCnt="4">
        <dgm:presLayoutVars>
          <dgm:bulletEnabled val="1"/>
        </dgm:presLayoutVars>
      </dgm:prSet>
      <dgm:spPr/>
      <dgm:t>
        <a:bodyPr/>
        <a:lstStyle/>
        <a:p>
          <a:endParaRPr lang="en-US"/>
        </a:p>
      </dgm:t>
    </dgm:pt>
    <dgm:pt modelId="{5D4816A2-8DBA-463D-B586-F93E61C9B289}" type="pres">
      <dgm:prSet presAssocID="{2C94E246-0F7E-4C24-93BB-3562BA7BBA3D}" presName="sibTrans" presStyleCnt="0"/>
      <dgm:spPr/>
    </dgm:pt>
    <dgm:pt modelId="{F8D81F5B-C592-418A-8DDB-866D4815E0C9}" type="pres">
      <dgm:prSet presAssocID="{5AB75BF9-9191-4F40-A3CA-02BCCF5785E1}" presName="node" presStyleLbl="node1" presStyleIdx="1" presStyleCnt="4">
        <dgm:presLayoutVars>
          <dgm:bulletEnabled val="1"/>
        </dgm:presLayoutVars>
      </dgm:prSet>
      <dgm:spPr/>
      <dgm:t>
        <a:bodyPr/>
        <a:lstStyle/>
        <a:p>
          <a:endParaRPr lang="en-US"/>
        </a:p>
      </dgm:t>
    </dgm:pt>
    <dgm:pt modelId="{BE63A7C0-02B2-45A6-9A66-F519C42D77BE}" type="pres">
      <dgm:prSet presAssocID="{E488853C-4326-4570-823B-0FA60CB6012E}" presName="sibTrans" presStyleCnt="0"/>
      <dgm:spPr/>
    </dgm:pt>
    <dgm:pt modelId="{5C386227-B460-4831-AF83-42DC118D19E5}" type="pres">
      <dgm:prSet presAssocID="{DC08D5BB-DC0C-4498-BAB1-33A1151A5E5C}" presName="node" presStyleLbl="node1" presStyleIdx="2" presStyleCnt="4">
        <dgm:presLayoutVars>
          <dgm:bulletEnabled val="1"/>
        </dgm:presLayoutVars>
      </dgm:prSet>
      <dgm:spPr/>
      <dgm:t>
        <a:bodyPr/>
        <a:lstStyle/>
        <a:p>
          <a:endParaRPr lang="en-US"/>
        </a:p>
      </dgm:t>
    </dgm:pt>
    <dgm:pt modelId="{CBBD2B44-40F6-4861-899A-9A894C348430}" type="pres">
      <dgm:prSet presAssocID="{BBE7E1E3-D2ED-4967-9862-4F32A7391B1C}" presName="sibTrans" presStyleCnt="0"/>
      <dgm:spPr/>
    </dgm:pt>
    <dgm:pt modelId="{EC2F2C16-7D9B-4F1D-9E2D-526221F0154A}" type="pres">
      <dgm:prSet presAssocID="{70BF27B8-70F8-4101-8E57-97AFFE55DAFA}" presName="node" presStyleLbl="node1" presStyleIdx="3" presStyleCnt="4">
        <dgm:presLayoutVars>
          <dgm:bulletEnabled val="1"/>
        </dgm:presLayoutVars>
      </dgm:prSet>
      <dgm:spPr/>
      <dgm:t>
        <a:bodyPr/>
        <a:lstStyle/>
        <a:p>
          <a:endParaRPr lang="en-US"/>
        </a:p>
      </dgm:t>
    </dgm:pt>
  </dgm:ptLst>
  <dgm:cxnLst>
    <dgm:cxn modelId="{E273863D-CA82-4B60-8D06-1C90E10B946E}" type="presOf" srcId="{47BE2BDA-57E8-43FF-BFEE-4BAE5A3FB69F}" destId="{3F8C558A-3025-4E30-993C-E4794EF17626}" srcOrd="0" destOrd="0" presId="urn:microsoft.com/office/officeart/2005/8/layout/default#1"/>
    <dgm:cxn modelId="{957CC407-61D3-408D-AD1E-C586EB1821C2}" type="presOf" srcId="{CF5A5001-0018-4238-B4B1-EE552BFD88D6}" destId="{ADBB9E7D-5F04-4384-8B4E-FBBF086A7097}" srcOrd="0" destOrd="0" presId="urn:microsoft.com/office/officeart/2005/8/layout/default#1"/>
    <dgm:cxn modelId="{E7600388-7BF8-4FA1-BA43-485B292F89DF}" type="presOf" srcId="{5AB75BF9-9191-4F40-A3CA-02BCCF5785E1}" destId="{F8D81F5B-C592-418A-8DDB-866D4815E0C9}" srcOrd="0" destOrd="0" presId="urn:microsoft.com/office/officeart/2005/8/layout/default#1"/>
    <dgm:cxn modelId="{AEA71FA6-1B09-45C3-BF22-262E8026F6D5}" srcId="{47BE2BDA-57E8-43FF-BFEE-4BAE5A3FB69F}" destId="{5AB75BF9-9191-4F40-A3CA-02BCCF5785E1}" srcOrd="1" destOrd="0" parTransId="{4AC016FD-FC39-496D-95A0-77CCB925D91F}" sibTransId="{E488853C-4326-4570-823B-0FA60CB6012E}"/>
    <dgm:cxn modelId="{EC791555-FEFD-4A80-80C4-1239640826B6}" type="presOf" srcId="{70BF27B8-70F8-4101-8E57-97AFFE55DAFA}" destId="{EC2F2C16-7D9B-4F1D-9E2D-526221F0154A}" srcOrd="0" destOrd="0" presId="urn:microsoft.com/office/officeart/2005/8/layout/default#1"/>
    <dgm:cxn modelId="{5E41D045-F802-420E-A802-20FBCFD1F12C}" srcId="{47BE2BDA-57E8-43FF-BFEE-4BAE5A3FB69F}" destId="{CF5A5001-0018-4238-B4B1-EE552BFD88D6}" srcOrd="0" destOrd="0" parTransId="{30B0BE6D-D4F0-4D9A-A3E5-981C608DC07C}" sibTransId="{2C94E246-0F7E-4C24-93BB-3562BA7BBA3D}"/>
    <dgm:cxn modelId="{C38A68AC-6F4B-440E-9509-F25E3BFC79E0}" type="presOf" srcId="{DC08D5BB-DC0C-4498-BAB1-33A1151A5E5C}" destId="{5C386227-B460-4831-AF83-42DC118D19E5}" srcOrd="0" destOrd="0" presId="urn:microsoft.com/office/officeart/2005/8/layout/default#1"/>
    <dgm:cxn modelId="{6402FB99-F99C-484E-883D-61F1832D9F67}" srcId="{47BE2BDA-57E8-43FF-BFEE-4BAE5A3FB69F}" destId="{70BF27B8-70F8-4101-8E57-97AFFE55DAFA}" srcOrd="3" destOrd="0" parTransId="{524BC47A-66C3-47D2-8FB4-4B98B41ED622}" sibTransId="{B6AEAFAE-C9B5-4B40-A9A8-2FB1C03FEB31}"/>
    <dgm:cxn modelId="{9D767576-06C5-49C5-8F83-9CE4BFA2419C}" srcId="{47BE2BDA-57E8-43FF-BFEE-4BAE5A3FB69F}" destId="{DC08D5BB-DC0C-4498-BAB1-33A1151A5E5C}" srcOrd="2" destOrd="0" parTransId="{1BC702F3-A3A4-4388-95B4-F9A7B5ADF0D1}" sibTransId="{BBE7E1E3-D2ED-4967-9862-4F32A7391B1C}"/>
    <dgm:cxn modelId="{1B59F6EB-3374-4DED-84FC-26C90E8A4EC2}" type="presParOf" srcId="{3F8C558A-3025-4E30-993C-E4794EF17626}" destId="{ADBB9E7D-5F04-4384-8B4E-FBBF086A7097}" srcOrd="0" destOrd="0" presId="urn:microsoft.com/office/officeart/2005/8/layout/default#1"/>
    <dgm:cxn modelId="{8C33536F-F502-4887-9371-B0002B823EAD}" type="presParOf" srcId="{3F8C558A-3025-4E30-993C-E4794EF17626}" destId="{5D4816A2-8DBA-463D-B586-F93E61C9B289}" srcOrd="1" destOrd="0" presId="urn:microsoft.com/office/officeart/2005/8/layout/default#1"/>
    <dgm:cxn modelId="{90C2B1F7-E0E6-4477-BF29-FB3A0F2CD358}" type="presParOf" srcId="{3F8C558A-3025-4E30-993C-E4794EF17626}" destId="{F8D81F5B-C592-418A-8DDB-866D4815E0C9}" srcOrd="2" destOrd="0" presId="urn:microsoft.com/office/officeart/2005/8/layout/default#1"/>
    <dgm:cxn modelId="{3EF75066-4F88-46BA-B3AD-BA137655CA4B}" type="presParOf" srcId="{3F8C558A-3025-4E30-993C-E4794EF17626}" destId="{BE63A7C0-02B2-45A6-9A66-F519C42D77BE}" srcOrd="3" destOrd="0" presId="urn:microsoft.com/office/officeart/2005/8/layout/default#1"/>
    <dgm:cxn modelId="{3A0E207D-17CE-4E50-B6DD-566E2E3A7DB6}" type="presParOf" srcId="{3F8C558A-3025-4E30-993C-E4794EF17626}" destId="{5C386227-B460-4831-AF83-42DC118D19E5}" srcOrd="4" destOrd="0" presId="urn:microsoft.com/office/officeart/2005/8/layout/default#1"/>
    <dgm:cxn modelId="{D9247B0B-DD64-4D9C-9CF4-093D4A538B08}" type="presParOf" srcId="{3F8C558A-3025-4E30-993C-E4794EF17626}" destId="{CBBD2B44-40F6-4861-899A-9A894C348430}" srcOrd="5" destOrd="0" presId="urn:microsoft.com/office/officeart/2005/8/layout/default#1"/>
    <dgm:cxn modelId="{19FFB2DF-35AC-48F7-AD83-A468A00D45F4}" type="presParOf" srcId="{3F8C558A-3025-4E30-993C-E4794EF17626}" destId="{EC2F2C16-7D9B-4F1D-9E2D-526221F0154A}"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4A05F3-7ED5-E84F-94CB-A539584D6B38}" type="doc">
      <dgm:prSet loTypeId="urn:microsoft.com/office/officeart/2005/8/layout/equation2" loCatId="" qsTypeId="urn:microsoft.com/office/officeart/2005/8/quickstyle/simple4" qsCatId="simple" csTypeId="urn:microsoft.com/office/officeart/2005/8/colors/accent1_2" csCatId="accent1" phldr="1"/>
      <dgm:spPr/>
    </dgm:pt>
    <dgm:pt modelId="{34DAFBDD-CEB5-904E-B573-CCAD6704E052}">
      <dgm:prSet phldrT="[Text]" custT="1"/>
      <dgm:spPr/>
      <dgm:t>
        <a:bodyPr/>
        <a:lstStyle/>
        <a:p>
          <a:r>
            <a:rPr lang="en-US" sz="1800" dirty="0" smtClean="0">
              <a:solidFill>
                <a:srgbClr val="0C0D0D"/>
              </a:solidFill>
            </a:rPr>
            <a:t>Theological Conversation</a:t>
          </a:r>
          <a:endParaRPr lang="en-US" sz="1800" dirty="0">
            <a:solidFill>
              <a:srgbClr val="0C0D0D"/>
            </a:solidFill>
          </a:endParaRPr>
        </a:p>
      </dgm:t>
    </dgm:pt>
    <dgm:pt modelId="{2596BC65-64A7-FA41-963E-401C3C4F4D2E}" type="parTrans" cxnId="{1C036492-A447-AE48-8C74-B94F13A0B11C}">
      <dgm:prSet/>
      <dgm:spPr/>
      <dgm:t>
        <a:bodyPr/>
        <a:lstStyle/>
        <a:p>
          <a:endParaRPr lang="en-US"/>
        </a:p>
      </dgm:t>
    </dgm:pt>
    <dgm:pt modelId="{A8328CFA-0F17-7A48-82D6-021442A242CA}" type="sibTrans" cxnId="{1C036492-A447-AE48-8C74-B94F13A0B11C}">
      <dgm:prSet/>
      <dgm:spPr/>
      <dgm:t>
        <a:bodyPr/>
        <a:lstStyle/>
        <a:p>
          <a:endParaRPr lang="en-US"/>
        </a:p>
      </dgm:t>
    </dgm:pt>
    <dgm:pt modelId="{4D839C1A-A0A5-B642-A9E3-BB9AEE57FA0D}">
      <dgm:prSet phldrT="[Text]" custT="1"/>
      <dgm:spPr/>
      <dgm:t>
        <a:bodyPr/>
        <a:lstStyle/>
        <a:p>
          <a:r>
            <a:rPr lang="en-US" sz="1800" dirty="0" smtClean="0">
              <a:solidFill>
                <a:srgbClr val="0C0D0D"/>
              </a:solidFill>
            </a:rPr>
            <a:t>City Conversation</a:t>
          </a:r>
          <a:endParaRPr lang="en-US" sz="1800" dirty="0">
            <a:solidFill>
              <a:srgbClr val="0C0D0D"/>
            </a:solidFill>
          </a:endParaRPr>
        </a:p>
      </dgm:t>
    </dgm:pt>
    <dgm:pt modelId="{77E4AF6E-D366-6443-9A3C-03572AA810B8}" type="parTrans" cxnId="{546A5BDE-1134-384E-AE50-5D4FF7F31C13}">
      <dgm:prSet/>
      <dgm:spPr/>
      <dgm:t>
        <a:bodyPr/>
        <a:lstStyle/>
        <a:p>
          <a:endParaRPr lang="en-US"/>
        </a:p>
      </dgm:t>
    </dgm:pt>
    <dgm:pt modelId="{5F57CD76-287D-014B-9CF4-E3256EDB4D14}" type="sibTrans" cxnId="{546A5BDE-1134-384E-AE50-5D4FF7F31C13}">
      <dgm:prSet/>
      <dgm:spPr/>
      <dgm:t>
        <a:bodyPr/>
        <a:lstStyle/>
        <a:p>
          <a:endParaRPr lang="en-US"/>
        </a:p>
      </dgm:t>
    </dgm:pt>
    <dgm:pt modelId="{C6860A44-5650-4543-BA09-2925B0FF6EA4}">
      <dgm:prSet phldrT="[Text]"/>
      <dgm:spPr/>
      <dgm:t>
        <a:bodyPr/>
        <a:lstStyle/>
        <a:p>
          <a:r>
            <a:rPr lang="en-US" dirty="0" smtClean="0"/>
            <a:t>Transformational Conversation</a:t>
          </a:r>
          <a:endParaRPr lang="en-US" dirty="0"/>
        </a:p>
      </dgm:t>
    </dgm:pt>
    <dgm:pt modelId="{6BF0109C-6B9A-034F-9136-67A1D3B16700}" type="parTrans" cxnId="{4BCC2783-0F83-114F-B5EF-8E015E197160}">
      <dgm:prSet/>
      <dgm:spPr/>
      <dgm:t>
        <a:bodyPr/>
        <a:lstStyle/>
        <a:p>
          <a:endParaRPr lang="en-US"/>
        </a:p>
      </dgm:t>
    </dgm:pt>
    <dgm:pt modelId="{7D04ADF1-EF71-9048-A181-E487B1527C71}" type="sibTrans" cxnId="{4BCC2783-0F83-114F-B5EF-8E015E197160}">
      <dgm:prSet/>
      <dgm:spPr/>
      <dgm:t>
        <a:bodyPr/>
        <a:lstStyle/>
        <a:p>
          <a:endParaRPr lang="en-US"/>
        </a:p>
      </dgm:t>
    </dgm:pt>
    <dgm:pt modelId="{EBD8785F-A073-234E-B6AD-36B4EFAF058D}" type="pres">
      <dgm:prSet presAssocID="{A14A05F3-7ED5-E84F-94CB-A539584D6B38}" presName="Name0" presStyleCnt="0">
        <dgm:presLayoutVars>
          <dgm:dir/>
          <dgm:resizeHandles val="exact"/>
        </dgm:presLayoutVars>
      </dgm:prSet>
      <dgm:spPr/>
    </dgm:pt>
    <dgm:pt modelId="{7091B20C-8E39-0E46-A34F-1B5BA1C1D693}" type="pres">
      <dgm:prSet presAssocID="{A14A05F3-7ED5-E84F-94CB-A539584D6B38}" presName="vNodes" presStyleCnt="0"/>
      <dgm:spPr/>
    </dgm:pt>
    <dgm:pt modelId="{605B65C5-17E4-1643-824F-24B963C5DA3B}" type="pres">
      <dgm:prSet presAssocID="{34DAFBDD-CEB5-904E-B573-CCAD6704E052}" presName="node" presStyleLbl="node1" presStyleIdx="0" presStyleCnt="3" custScaleX="145946">
        <dgm:presLayoutVars>
          <dgm:bulletEnabled val="1"/>
        </dgm:presLayoutVars>
      </dgm:prSet>
      <dgm:spPr/>
      <dgm:t>
        <a:bodyPr/>
        <a:lstStyle/>
        <a:p>
          <a:endParaRPr lang="en-US"/>
        </a:p>
      </dgm:t>
    </dgm:pt>
    <dgm:pt modelId="{61F6B204-DC64-CB45-946F-1DD6E866386F}" type="pres">
      <dgm:prSet presAssocID="{A8328CFA-0F17-7A48-82D6-021442A242CA}" presName="spacerT" presStyleCnt="0"/>
      <dgm:spPr/>
    </dgm:pt>
    <dgm:pt modelId="{64723F6A-6462-5542-B90E-420FA920F9CE}" type="pres">
      <dgm:prSet presAssocID="{A8328CFA-0F17-7A48-82D6-021442A242CA}" presName="sibTrans" presStyleLbl="sibTrans2D1" presStyleIdx="0" presStyleCnt="2"/>
      <dgm:spPr/>
      <dgm:t>
        <a:bodyPr/>
        <a:lstStyle/>
        <a:p>
          <a:endParaRPr lang="en-US"/>
        </a:p>
      </dgm:t>
    </dgm:pt>
    <dgm:pt modelId="{8EACB77E-D9B4-E440-9AAE-3175C91B582E}" type="pres">
      <dgm:prSet presAssocID="{A8328CFA-0F17-7A48-82D6-021442A242CA}" presName="spacerB" presStyleCnt="0"/>
      <dgm:spPr/>
    </dgm:pt>
    <dgm:pt modelId="{569D81C8-0429-4D4A-997A-9290FE6674EA}" type="pres">
      <dgm:prSet presAssocID="{4D839C1A-A0A5-B642-A9E3-BB9AEE57FA0D}" presName="node" presStyleLbl="node1" presStyleIdx="1" presStyleCnt="3" custScaleX="136275">
        <dgm:presLayoutVars>
          <dgm:bulletEnabled val="1"/>
        </dgm:presLayoutVars>
      </dgm:prSet>
      <dgm:spPr/>
      <dgm:t>
        <a:bodyPr/>
        <a:lstStyle/>
        <a:p>
          <a:endParaRPr lang="en-US"/>
        </a:p>
      </dgm:t>
    </dgm:pt>
    <dgm:pt modelId="{D005F2CF-4E1D-7746-BC75-F4361D596F8F}" type="pres">
      <dgm:prSet presAssocID="{A14A05F3-7ED5-E84F-94CB-A539584D6B38}" presName="sibTransLast" presStyleLbl="sibTrans2D1" presStyleIdx="1" presStyleCnt="2"/>
      <dgm:spPr/>
      <dgm:t>
        <a:bodyPr/>
        <a:lstStyle/>
        <a:p>
          <a:endParaRPr lang="en-US"/>
        </a:p>
      </dgm:t>
    </dgm:pt>
    <dgm:pt modelId="{24857BB7-6053-154B-AC2B-1F790B929309}" type="pres">
      <dgm:prSet presAssocID="{A14A05F3-7ED5-E84F-94CB-A539584D6B38}" presName="connectorText" presStyleLbl="sibTrans2D1" presStyleIdx="1" presStyleCnt="2"/>
      <dgm:spPr/>
      <dgm:t>
        <a:bodyPr/>
        <a:lstStyle/>
        <a:p>
          <a:endParaRPr lang="en-US"/>
        </a:p>
      </dgm:t>
    </dgm:pt>
    <dgm:pt modelId="{1E44DEAF-851F-FA4E-933E-5C9B63D4E5AA}" type="pres">
      <dgm:prSet presAssocID="{A14A05F3-7ED5-E84F-94CB-A539584D6B38}" presName="lastNode" presStyleLbl="node1" presStyleIdx="2" presStyleCnt="3">
        <dgm:presLayoutVars>
          <dgm:bulletEnabled val="1"/>
        </dgm:presLayoutVars>
      </dgm:prSet>
      <dgm:spPr/>
      <dgm:t>
        <a:bodyPr/>
        <a:lstStyle/>
        <a:p>
          <a:endParaRPr lang="en-US"/>
        </a:p>
      </dgm:t>
    </dgm:pt>
  </dgm:ptLst>
  <dgm:cxnLst>
    <dgm:cxn modelId="{2DD8049E-543C-B24E-90C5-42714562B6BD}" type="presOf" srcId="{A8328CFA-0F17-7A48-82D6-021442A242CA}" destId="{64723F6A-6462-5542-B90E-420FA920F9CE}" srcOrd="0" destOrd="0" presId="urn:microsoft.com/office/officeart/2005/8/layout/equation2"/>
    <dgm:cxn modelId="{546A5BDE-1134-384E-AE50-5D4FF7F31C13}" srcId="{A14A05F3-7ED5-E84F-94CB-A539584D6B38}" destId="{4D839C1A-A0A5-B642-A9E3-BB9AEE57FA0D}" srcOrd="1" destOrd="0" parTransId="{77E4AF6E-D366-6443-9A3C-03572AA810B8}" sibTransId="{5F57CD76-287D-014B-9CF4-E3256EDB4D14}"/>
    <dgm:cxn modelId="{636BC225-FA49-AB48-AA6F-01C80B13C889}" type="presOf" srcId="{A14A05F3-7ED5-E84F-94CB-A539584D6B38}" destId="{EBD8785F-A073-234E-B6AD-36B4EFAF058D}" srcOrd="0" destOrd="0" presId="urn:microsoft.com/office/officeart/2005/8/layout/equation2"/>
    <dgm:cxn modelId="{4BCC2783-0F83-114F-B5EF-8E015E197160}" srcId="{A14A05F3-7ED5-E84F-94CB-A539584D6B38}" destId="{C6860A44-5650-4543-BA09-2925B0FF6EA4}" srcOrd="2" destOrd="0" parTransId="{6BF0109C-6B9A-034F-9136-67A1D3B16700}" sibTransId="{7D04ADF1-EF71-9048-A181-E487B1527C71}"/>
    <dgm:cxn modelId="{3BE20F48-5537-9044-B4F3-E809E330AA1D}" type="presOf" srcId="{C6860A44-5650-4543-BA09-2925B0FF6EA4}" destId="{1E44DEAF-851F-FA4E-933E-5C9B63D4E5AA}" srcOrd="0" destOrd="0" presId="urn:microsoft.com/office/officeart/2005/8/layout/equation2"/>
    <dgm:cxn modelId="{60E2B1AC-151A-3241-844C-314CF3EF5CEA}" type="presOf" srcId="{34DAFBDD-CEB5-904E-B573-CCAD6704E052}" destId="{605B65C5-17E4-1643-824F-24B963C5DA3B}" srcOrd="0" destOrd="0" presId="urn:microsoft.com/office/officeart/2005/8/layout/equation2"/>
    <dgm:cxn modelId="{3E50C948-79DA-AE43-BAA4-56C63C085945}" type="presOf" srcId="{5F57CD76-287D-014B-9CF4-E3256EDB4D14}" destId="{D005F2CF-4E1D-7746-BC75-F4361D596F8F}" srcOrd="0" destOrd="0" presId="urn:microsoft.com/office/officeart/2005/8/layout/equation2"/>
    <dgm:cxn modelId="{231D9336-6AB8-7E40-8977-3B4FEE56AB30}" type="presOf" srcId="{5F57CD76-287D-014B-9CF4-E3256EDB4D14}" destId="{24857BB7-6053-154B-AC2B-1F790B929309}" srcOrd="1" destOrd="0" presId="urn:microsoft.com/office/officeart/2005/8/layout/equation2"/>
    <dgm:cxn modelId="{1C036492-A447-AE48-8C74-B94F13A0B11C}" srcId="{A14A05F3-7ED5-E84F-94CB-A539584D6B38}" destId="{34DAFBDD-CEB5-904E-B573-CCAD6704E052}" srcOrd="0" destOrd="0" parTransId="{2596BC65-64A7-FA41-963E-401C3C4F4D2E}" sibTransId="{A8328CFA-0F17-7A48-82D6-021442A242CA}"/>
    <dgm:cxn modelId="{E300AAD9-9E62-6C4B-AB80-7A2F80C5B6BA}" type="presOf" srcId="{4D839C1A-A0A5-B642-A9E3-BB9AEE57FA0D}" destId="{569D81C8-0429-4D4A-997A-9290FE6674EA}" srcOrd="0" destOrd="0" presId="urn:microsoft.com/office/officeart/2005/8/layout/equation2"/>
    <dgm:cxn modelId="{DE1EDFB9-4604-9140-96A4-99D2758EE800}" type="presParOf" srcId="{EBD8785F-A073-234E-B6AD-36B4EFAF058D}" destId="{7091B20C-8E39-0E46-A34F-1B5BA1C1D693}" srcOrd="0" destOrd="0" presId="urn:microsoft.com/office/officeart/2005/8/layout/equation2"/>
    <dgm:cxn modelId="{2315A69F-F60A-004E-B08D-D4D6543FE29E}" type="presParOf" srcId="{7091B20C-8E39-0E46-A34F-1B5BA1C1D693}" destId="{605B65C5-17E4-1643-824F-24B963C5DA3B}" srcOrd="0" destOrd="0" presId="urn:microsoft.com/office/officeart/2005/8/layout/equation2"/>
    <dgm:cxn modelId="{95A22409-A5DE-474C-A45D-5C9649F8C7D1}" type="presParOf" srcId="{7091B20C-8E39-0E46-A34F-1B5BA1C1D693}" destId="{61F6B204-DC64-CB45-946F-1DD6E866386F}" srcOrd="1" destOrd="0" presId="urn:microsoft.com/office/officeart/2005/8/layout/equation2"/>
    <dgm:cxn modelId="{770D6658-6D6D-D84A-A519-C1B04030C528}" type="presParOf" srcId="{7091B20C-8E39-0E46-A34F-1B5BA1C1D693}" destId="{64723F6A-6462-5542-B90E-420FA920F9CE}" srcOrd="2" destOrd="0" presId="urn:microsoft.com/office/officeart/2005/8/layout/equation2"/>
    <dgm:cxn modelId="{752A23DC-EBE6-2940-90D4-4BEC77C45BEE}" type="presParOf" srcId="{7091B20C-8E39-0E46-A34F-1B5BA1C1D693}" destId="{8EACB77E-D9B4-E440-9AAE-3175C91B582E}" srcOrd="3" destOrd="0" presId="urn:microsoft.com/office/officeart/2005/8/layout/equation2"/>
    <dgm:cxn modelId="{D167E946-528A-7F49-98C5-B547346E9B2E}" type="presParOf" srcId="{7091B20C-8E39-0E46-A34F-1B5BA1C1D693}" destId="{569D81C8-0429-4D4A-997A-9290FE6674EA}" srcOrd="4" destOrd="0" presId="urn:microsoft.com/office/officeart/2005/8/layout/equation2"/>
    <dgm:cxn modelId="{41FE5EBB-77DC-3044-94CD-2913C13C02F4}" type="presParOf" srcId="{EBD8785F-A073-234E-B6AD-36B4EFAF058D}" destId="{D005F2CF-4E1D-7746-BC75-F4361D596F8F}" srcOrd="1" destOrd="0" presId="urn:microsoft.com/office/officeart/2005/8/layout/equation2"/>
    <dgm:cxn modelId="{6562F89E-4302-B846-81B7-6325E7D064FC}" type="presParOf" srcId="{D005F2CF-4E1D-7746-BC75-F4361D596F8F}" destId="{24857BB7-6053-154B-AC2B-1F790B929309}" srcOrd="0" destOrd="0" presId="urn:microsoft.com/office/officeart/2005/8/layout/equation2"/>
    <dgm:cxn modelId="{28624C02-5039-0C4B-91E1-9D7B1523B94A}" type="presParOf" srcId="{EBD8785F-A073-234E-B6AD-36B4EFAF058D}" destId="{1E44DEAF-851F-FA4E-933E-5C9B63D4E5A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4686FE-D936-4F4A-8DC0-9753D4801B2C}" type="doc">
      <dgm:prSet loTypeId="urn:microsoft.com/office/officeart/2005/8/layout/chart3" loCatId="" qsTypeId="urn:microsoft.com/office/officeart/2005/8/quickstyle/simple4" qsCatId="simple" csTypeId="urn:microsoft.com/office/officeart/2005/8/colors/accent1_2" csCatId="accent1" phldr="1"/>
      <dgm:spPr/>
    </dgm:pt>
    <dgm:pt modelId="{B52622B1-DBBF-A848-93C1-3D34AF719241}">
      <dgm:prSet phldrT="[Text]"/>
      <dgm:spPr/>
      <dgm:t>
        <a:bodyPr/>
        <a:lstStyle/>
        <a:p>
          <a:r>
            <a:rPr lang="en-US" dirty="0" err="1" smtClean="0"/>
            <a:t>aaa</a:t>
          </a:r>
          <a:endParaRPr lang="en-US" dirty="0"/>
        </a:p>
      </dgm:t>
    </dgm:pt>
    <dgm:pt modelId="{AFA51327-D27A-BA42-ACDF-207F004EC949}" type="parTrans" cxnId="{C53FF1C0-2C93-5740-87AB-A8B9A2D66CE2}">
      <dgm:prSet/>
      <dgm:spPr/>
      <dgm:t>
        <a:bodyPr/>
        <a:lstStyle/>
        <a:p>
          <a:endParaRPr lang="en-US"/>
        </a:p>
      </dgm:t>
    </dgm:pt>
    <dgm:pt modelId="{A5C61CAB-654D-034B-9BFF-EEF455D25410}" type="sibTrans" cxnId="{C53FF1C0-2C93-5740-87AB-A8B9A2D66CE2}">
      <dgm:prSet/>
      <dgm:spPr/>
      <dgm:t>
        <a:bodyPr/>
        <a:lstStyle/>
        <a:p>
          <a:endParaRPr lang="en-US"/>
        </a:p>
      </dgm:t>
    </dgm:pt>
    <dgm:pt modelId="{67025571-415A-554C-BC1E-724BAED409E4}">
      <dgm:prSet phldrT="[Text]"/>
      <dgm:spPr/>
      <dgm:t>
        <a:bodyPr/>
        <a:lstStyle/>
        <a:p>
          <a:r>
            <a:rPr lang="en-US" dirty="0" err="1" smtClean="0"/>
            <a:t>bbb</a:t>
          </a:r>
          <a:endParaRPr lang="en-US" dirty="0"/>
        </a:p>
      </dgm:t>
    </dgm:pt>
    <dgm:pt modelId="{90562D54-8FB5-FE4C-93E9-2988D1F7547F}" type="parTrans" cxnId="{38BE14BD-DC09-3646-8688-990BCAB65866}">
      <dgm:prSet/>
      <dgm:spPr/>
      <dgm:t>
        <a:bodyPr/>
        <a:lstStyle/>
        <a:p>
          <a:endParaRPr lang="en-US"/>
        </a:p>
      </dgm:t>
    </dgm:pt>
    <dgm:pt modelId="{6E2A0D2E-996E-7746-98B3-E1A2C7F4B31D}" type="sibTrans" cxnId="{38BE14BD-DC09-3646-8688-990BCAB65866}">
      <dgm:prSet/>
      <dgm:spPr/>
      <dgm:t>
        <a:bodyPr/>
        <a:lstStyle/>
        <a:p>
          <a:endParaRPr lang="en-US"/>
        </a:p>
      </dgm:t>
    </dgm:pt>
    <dgm:pt modelId="{2F611806-0F3A-3845-A14B-28B335432B5D}">
      <dgm:prSet phldrT="[Text]"/>
      <dgm:spPr/>
      <dgm:t>
        <a:bodyPr/>
        <a:lstStyle/>
        <a:p>
          <a:r>
            <a:rPr lang="en-US" dirty="0" smtClean="0"/>
            <a:t>ccc</a:t>
          </a:r>
          <a:endParaRPr lang="en-US" dirty="0"/>
        </a:p>
      </dgm:t>
    </dgm:pt>
    <dgm:pt modelId="{CB46F80F-DD4F-B440-BFA6-4653B3AE1B93}" type="parTrans" cxnId="{D4D7D5A7-A9B7-BD45-A6B4-3F2837EA0B5D}">
      <dgm:prSet/>
      <dgm:spPr/>
      <dgm:t>
        <a:bodyPr/>
        <a:lstStyle/>
        <a:p>
          <a:endParaRPr lang="en-US"/>
        </a:p>
      </dgm:t>
    </dgm:pt>
    <dgm:pt modelId="{8F3944E9-749B-8B49-9EF6-BDEE3763FB13}" type="sibTrans" cxnId="{D4D7D5A7-A9B7-BD45-A6B4-3F2837EA0B5D}">
      <dgm:prSet/>
      <dgm:spPr/>
      <dgm:t>
        <a:bodyPr/>
        <a:lstStyle/>
        <a:p>
          <a:endParaRPr lang="en-US"/>
        </a:p>
      </dgm:t>
    </dgm:pt>
    <dgm:pt modelId="{E0F890B3-B6D2-7F45-B4B2-32385F54D7D0}" type="pres">
      <dgm:prSet presAssocID="{AA4686FE-D936-4F4A-8DC0-9753D4801B2C}" presName="compositeShape" presStyleCnt="0">
        <dgm:presLayoutVars>
          <dgm:chMax val="7"/>
          <dgm:dir/>
          <dgm:resizeHandles val="exact"/>
        </dgm:presLayoutVars>
      </dgm:prSet>
      <dgm:spPr/>
    </dgm:pt>
    <dgm:pt modelId="{B431E702-C9B3-5845-B509-CA888B3DDE81}" type="pres">
      <dgm:prSet presAssocID="{AA4686FE-D936-4F4A-8DC0-9753D4801B2C}" presName="wedge1" presStyleLbl="node1" presStyleIdx="0" presStyleCnt="3"/>
      <dgm:spPr/>
      <dgm:t>
        <a:bodyPr/>
        <a:lstStyle/>
        <a:p>
          <a:endParaRPr lang="en-US"/>
        </a:p>
      </dgm:t>
    </dgm:pt>
    <dgm:pt modelId="{ED23ADD7-1A05-8442-9A34-ED4995F50CE8}" type="pres">
      <dgm:prSet presAssocID="{AA4686FE-D936-4F4A-8DC0-9753D4801B2C}" presName="wedge1Tx" presStyleLbl="node1" presStyleIdx="0" presStyleCnt="3">
        <dgm:presLayoutVars>
          <dgm:chMax val="0"/>
          <dgm:chPref val="0"/>
          <dgm:bulletEnabled val="1"/>
        </dgm:presLayoutVars>
      </dgm:prSet>
      <dgm:spPr/>
      <dgm:t>
        <a:bodyPr/>
        <a:lstStyle/>
        <a:p>
          <a:endParaRPr lang="en-US"/>
        </a:p>
      </dgm:t>
    </dgm:pt>
    <dgm:pt modelId="{3C164C50-F508-0D44-96CD-F6388607AAB7}" type="pres">
      <dgm:prSet presAssocID="{AA4686FE-D936-4F4A-8DC0-9753D4801B2C}" presName="wedge2" presStyleLbl="node1" presStyleIdx="1" presStyleCnt="3"/>
      <dgm:spPr/>
      <dgm:t>
        <a:bodyPr/>
        <a:lstStyle/>
        <a:p>
          <a:endParaRPr lang="en-US"/>
        </a:p>
      </dgm:t>
    </dgm:pt>
    <dgm:pt modelId="{F00CAC1A-D60C-D241-9857-94703F2ED54C}" type="pres">
      <dgm:prSet presAssocID="{AA4686FE-D936-4F4A-8DC0-9753D4801B2C}" presName="wedge2Tx" presStyleLbl="node1" presStyleIdx="1" presStyleCnt="3">
        <dgm:presLayoutVars>
          <dgm:chMax val="0"/>
          <dgm:chPref val="0"/>
          <dgm:bulletEnabled val="1"/>
        </dgm:presLayoutVars>
      </dgm:prSet>
      <dgm:spPr/>
      <dgm:t>
        <a:bodyPr/>
        <a:lstStyle/>
        <a:p>
          <a:endParaRPr lang="en-US"/>
        </a:p>
      </dgm:t>
    </dgm:pt>
    <dgm:pt modelId="{897F1EAA-26AB-E743-8F90-1BE921C25CA7}" type="pres">
      <dgm:prSet presAssocID="{AA4686FE-D936-4F4A-8DC0-9753D4801B2C}" presName="wedge3" presStyleLbl="node1" presStyleIdx="2" presStyleCnt="3"/>
      <dgm:spPr/>
      <dgm:t>
        <a:bodyPr/>
        <a:lstStyle/>
        <a:p>
          <a:endParaRPr lang="en-US"/>
        </a:p>
      </dgm:t>
    </dgm:pt>
    <dgm:pt modelId="{1FAD9865-9F32-0F41-AE5A-7F91CEE3A6E7}" type="pres">
      <dgm:prSet presAssocID="{AA4686FE-D936-4F4A-8DC0-9753D4801B2C}" presName="wedge3Tx" presStyleLbl="node1" presStyleIdx="2" presStyleCnt="3">
        <dgm:presLayoutVars>
          <dgm:chMax val="0"/>
          <dgm:chPref val="0"/>
          <dgm:bulletEnabled val="1"/>
        </dgm:presLayoutVars>
      </dgm:prSet>
      <dgm:spPr/>
      <dgm:t>
        <a:bodyPr/>
        <a:lstStyle/>
        <a:p>
          <a:endParaRPr lang="en-US"/>
        </a:p>
      </dgm:t>
    </dgm:pt>
  </dgm:ptLst>
  <dgm:cxnLst>
    <dgm:cxn modelId="{C53FF1C0-2C93-5740-87AB-A8B9A2D66CE2}" srcId="{AA4686FE-D936-4F4A-8DC0-9753D4801B2C}" destId="{B52622B1-DBBF-A848-93C1-3D34AF719241}" srcOrd="0" destOrd="0" parTransId="{AFA51327-D27A-BA42-ACDF-207F004EC949}" sibTransId="{A5C61CAB-654D-034B-9BFF-EEF455D25410}"/>
    <dgm:cxn modelId="{04F829AA-5EA6-4C41-9F83-0CFF0D7B9E9B}" type="presOf" srcId="{AA4686FE-D936-4F4A-8DC0-9753D4801B2C}" destId="{E0F890B3-B6D2-7F45-B4B2-32385F54D7D0}" srcOrd="0" destOrd="0" presId="urn:microsoft.com/office/officeart/2005/8/layout/chart3"/>
    <dgm:cxn modelId="{5057F7FE-7E19-9A4B-9A1A-A866B4614028}" type="presOf" srcId="{2F611806-0F3A-3845-A14B-28B335432B5D}" destId="{1FAD9865-9F32-0F41-AE5A-7F91CEE3A6E7}" srcOrd="1" destOrd="0" presId="urn:microsoft.com/office/officeart/2005/8/layout/chart3"/>
    <dgm:cxn modelId="{38BE14BD-DC09-3646-8688-990BCAB65866}" srcId="{AA4686FE-D936-4F4A-8DC0-9753D4801B2C}" destId="{67025571-415A-554C-BC1E-724BAED409E4}" srcOrd="1" destOrd="0" parTransId="{90562D54-8FB5-FE4C-93E9-2988D1F7547F}" sibTransId="{6E2A0D2E-996E-7746-98B3-E1A2C7F4B31D}"/>
    <dgm:cxn modelId="{B0578E69-64EE-0544-948B-7F053A6CB61E}" type="presOf" srcId="{B52622B1-DBBF-A848-93C1-3D34AF719241}" destId="{ED23ADD7-1A05-8442-9A34-ED4995F50CE8}" srcOrd="1" destOrd="0" presId="urn:microsoft.com/office/officeart/2005/8/layout/chart3"/>
    <dgm:cxn modelId="{D4D7D5A7-A9B7-BD45-A6B4-3F2837EA0B5D}" srcId="{AA4686FE-D936-4F4A-8DC0-9753D4801B2C}" destId="{2F611806-0F3A-3845-A14B-28B335432B5D}" srcOrd="2" destOrd="0" parTransId="{CB46F80F-DD4F-B440-BFA6-4653B3AE1B93}" sibTransId="{8F3944E9-749B-8B49-9EF6-BDEE3763FB13}"/>
    <dgm:cxn modelId="{FC706E7A-8473-9B4C-AC5B-9044D9AB99F4}" type="presOf" srcId="{B52622B1-DBBF-A848-93C1-3D34AF719241}" destId="{B431E702-C9B3-5845-B509-CA888B3DDE81}" srcOrd="0" destOrd="0" presId="urn:microsoft.com/office/officeart/2005/8/layout/chart3"/>
    <dgm:cxn modelId="{F71B9A69-C7F0-DD48-99DF-5530D0676A78}" type="presOf" srcId="{2F611806-0F3A-3845-A14B-28B335432B5D}" destId="{897F1EAA-26AB-E743-8F90-1BE921C25CA7}" srcOrd="0" destOrd="0" presId="urn:microsoft.com/office/officeart/2005/8/layout/chart3"/>
    <dgm:cxn modelId="{686CDBC0-B492-D14D-852E-F80D41ABA585}" type="presOf" srcId="{67025571-415A-554C-BC1E-724BAED409E4}" destId="{F00CAC1A-D60C-D241-9857-94703F2ED54C}" srcOrd="1" destOrd="0" presId="urn:microsoft.com/office/officeart/2005/8/layout/chart3"/>
    <dgm:cxn modelId="{339BB69D-A1E3-884E-B107-A854B91C762A}" type="presOf" srcId="{67025571-415A-554C-BC1E-724BAED409E4}" destId="{3C164C50-F508-0D44-96CD-F6388607AAB7}" srcOrd="0" destOrd="0" presId="urn:microsoft.com/office/officeart/2005/8/layout/chart3"/>
    <dgm:cxn modelId="{49BAB6C9-FBB0-9E46-90F6-4D0323C6A7BE}" type="presParOf" srcId="{E0F890B3-B6D2-7F45-B4B2-32385F54D7D0}" destId="{B431E702-C9B3-5845-B509-CA888B3DDE81}" srcOrd="0" destOrd="0" presId="urn:microsoft.com/office/officeart/2005/8/layout/chart3"/>
    <dgm:cxn modelId="{4E5ABC49-BE08-654A-AC46-FF7C77F01B7B}" type="presParOf" srcId="{E0F890B3-B6D2-7F45-B4B2-32385F54D7D0}" destId="{ED23ADD7-1A05-8442-9A34-ED4995F50CE8}" srcOrd="1" destOrd="0" presId="urn:microsoft.com/office/officeart/2005/8/layout/chart3"/>
    <dgm:cxn modelId="{31629297-C428-5A45-B61E-A720AD088D5D}" type="presParOf" srcId="{E0F890B3-B6D2-7F45-B4B2-32385F54D7D0}" destId="{3C164C50-F508-0D44-96CD-F6388607AAB7}" srcOrd="2" destOrd="0" presId="urn:microsoft.com/office/officeart/2005/8/layout/chart3"/>
    <dgm:cxn modelId="{335A6232-3F1C-BC44-B62E-2B4B0E05C094}" type="presParOf" srcId="{E0F890B3-B6D2-7F45-B4B2-32385F54D7D0}" destId="{F00CAC1A-D60C-D241-9857-94703F2ED54C}" srcOrd="3" destOrd="0" presId="urn:microsoft.com/office/officeart/2005/8/layout/chart3"/>
    <dgm:cxn modelId="{22065EB5-7B86-A745-80BA-56A447A99D21}" type="presParOf" srcId="{E0F890B3-B6D2-7F45-B4B2-32385F54D7D0}" destId="{897F1EAA-26AB-E743-8F90-1BE921C25CA7}" srcOrd="4" destOrd="0" presId="urn:microsoft.com/office/officeart/2005/8/layout/chart3"/>
    <dgm:cxn modelId="{8BF937D2-1A38-314D-A06E-247CF4126EF9}" type="presParOf" srcId="{E0F890B3-B6D2-7F45-B4B2-32385F54D7D0}" destId="{1FAD9865-9F32-0F41-AE5A-7F91CEE3A6E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B9E7D-5F04-4384-8B4E-FBBF086A7097}">
      <dsp:nvSpPr>
        <dsp:cNvPr id="0" name=""/>
        <dsp:cNvSpPr/>
      </dsp:nvSpPr>
      <dsp:spPr>
        <a:xfrm>
          <a:off x="460905" y="1047"/>
          <a:ext cx="3479899" cy="2087939"/>
        </a:xfrm>
        <a:prstGeom prst="rect">
          <a:avLst/>
        </a:prstGeom>
        <a:solidFill>
          <a:schemeClr val="accent1">
            <a:hueOff val="0"/>
            <a:satOff val="0"/>
            <a:lumOff val="0"/>
            <a:alphaOff val="0"/>
          </a:schemeClr>
        </a:solidFill>
        <a:ln w="635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Coding</a:t>
          </a:r>
          <a:endParaRPr lang="en-US" sz="4500" kern="1200" dirty="0"/>
        </a:p>
      </dsp:txBody>
      <dsp:txXfrm>
        <a:off x="460905" y="1047"/>
        <a:ext cx="3479899" cy="2087939"/>
      </dsp:txXfrm>
    </dsp:sp>
    <dsp:sp modelId="{F8D81F5B-C592-418A-8DDB-866D4815E0C9}">
      <dsp:nvSpPr>
        <dsp:cNvPr id="0" name=""/>
        <dsp:cNvSpPr/>
      </dsp:nvSpPr>
      <dsp:spPr>
        <a:xfrm>
          <a:off x="4288794" y="1047"/>
          <a:ext cx="3479899" cy="2087939"/>
        </a:xfrm>
        <a:prstGeom prst="rect">
          <a:avLst/>
        </a:prstGeom>
        <a:solidFill>
          <a:schemeClr val="accent2">
            <a:hueOff val="0"/>
            <a:satOff val="0"/>
            <a:lumOff val="0"/>
            <a:alphaOff val="0"/>
          </a:schemeClr>
        </a:solidFill>
        <a:ln w="635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Searching for multiples</a:t>
          </a:r>
          <a:endParaRPr lang="en-US" sz="4500" kern="1200" dirty="0"/>
        </a:p>
      </dsp:txBody>
      <dsp:txXfrm>
        <a:off x="4288794" y="1047"/>
        <a:ext cx="3479899" cy="2087939"/>
      </dsp:txXfrm>
    </dsp:sp>
    <dsp:sp modelId="{5C386227-B460-4831-AF83-42DC118D19E5}">
      <dsp:nvSpPr>
        <dsp:cNvPr id="0" name=""/>
        <dsp:cNvSpPr/>
      </dsp:nvSpPr>
      <dsp:spPr>
        <a:xfrm>
          <a:off x="460905" y="2436976"/>
          <a:ext cx="3479899" cy="2087939"/>
        </a:xfrm>
        <a:prstGeom prst="rect">
          <a:avLst/>
        </a:prstGeom>
        <a:solidFill>
          <a:schemeClr val="accent3">
            <a:hueOff val="0"/>
            <a:satOff val="0"/>
            <a:lumOff val="0"/>
            <a:alphaOff val="0"/>
          </a:schemeClr>
        </a:solidFill>
        <a:ln w="635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What is Missing?</a:t>
          </a:r>
          <a:endParaRPr lang="en-US" sz="4500" kern="1200" dirty="0"/>
        </a:p>
      </dsp:txBody>
      <dsp:txXfrm>
        <a:off x="460905" y="2436976"/>
        <a:ext cx="3479899" cy="2087939"/>
      </dsp:txXfrm>
    </dsp:sp>
    <dsp:sp modelId="{EC2F2C16-7D9B-4F1D-9E2D-526221F0154A}">
      <dsp:nvSpPr>
        <dsp:cNvPr id="0" name=""/>
        <dsp:cNvSpPr/>
      </dsp:nvSpPr>
      <dsp:spPr>
        <a:xfrm>
          <a:off x="4288794" y="2436976"/>
          <a:ext cx="3479899" cy="2087939"/>
        </a:xfrm>
        <a:prstGeom prst="rect">
          <a:avLst/>
        </a:prstGeom>
        <a:solidFill>
          <a:schemeClr val="accent4">
            <a:hueOff val="0"/>
            <a:satOff val="0"/>
            <a:lumOff val="0"/>
            <a:alphaOff val="0"/>
          </a:schemeClr>
        </a:solidFill>
        <a:ln w="635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US" sz="4500" kern="1200" dirty="0" smtClean="0"/>
            <a:t>Table-making</a:t>
          </a:r>
          <a:endParaRPr lang="en-US" sz="4500" kern="1200" dirty="0"/>
        </a:p>
      </dsp:txBody>
      <dsp:txXfrm>
        <a:off x="4288794" y="2436976"/>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B65C5-17E4-1643-824F-24B963C5DA3B}">
      <dsp:nvSpPr>
        <dsp:cNvPr id="0" name=""/>
        <dsp:cNvSpPr/>
      </dsp:nvSpPr>
      <dsp:spPr>
        <a:xfrm>
          <a:off x="3" y="70583"/>
          <a:ext cx="1861579" cy="127552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C0D0D"/>
              </a:solidFill>
            </a:rPr>
            <a:t>Theological Conversation</a:t>
          </a:r>
          <a:endParaRPr lang="en-US" sz="1800" kern="1200" dirty="0">
            <a:solidFill>
              <a:srgbClr val="0C0D0D"/>
            </a:solidFill>
          </a:endParaRPr>
        </a:p>
      </dsp:txBody>
      <dsp:txXfrm>
        <a:off x="272625" y="257379"/>
        <a:ext cx="1316335" cy="901934"/>
      </dsp:txXfrm>
    </dsp:sp>
    <dsp:sp modelId="{64723F6A-6462-5542-B90E-420FA920F9CE}">
      <dsp:nvSpPr>
        <dsp:cNvPr id="0" name=""/>
        <dsp:cNvSpPr/>
      </dsp:nvSpPr>
      <dsp:spPr>
        <a:xfrm>
          <a:off x="560890" y="1449682"/>
          <a:ext cx="739805" cy="739805"/>
        </a:xfrm>
        <a:prstGeom prst="mathPl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58951" y="1732583"/>
        <a:ext cx="543683" cy="174003"/>
      </dsp:txXfrm>
    </dsp:sp>
    <dsp:sp modelId="{569D81C8-0429-4D4A-997A-9290FE6674EA}">
      <dsp:nvSpPr>
        <dsp:cNvPr id="0" name=""/>
        <dsp:cNvSpPr/>
      </dsp:nvSpPr>
      <dsp:spPr>
        <a:xfrm>
          <a:off x="61681" y="2293060"/>
          <a:ext cx="1738223" cy="1275526"/>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C0D0D"/>
              </a:solidFill>
            </a:rPr>
            <a:t>City Conversation</a:t>
          </a:r>
          <a:endParaRPr lang="en-US" sz="1800" kern="1200" dirty="0">
            <a:solidFill>
              <a:srgbClr val="0C0D0D"/>
            </a:solidFill>
          </a:endParaRPr>
        </a:p>
      </dsp:txBody>
      <dsp:txXfrm>
        <a:off x="316238" y="2479856"/>
        <a:ext cx="1229109" cy="901934"/>
      </dsp:txXfrm>
    </dsp:sp>
    <dsp:sp modelId="{D005F2CF-4E1D-7746-BC75-F4361D596F8F}">
      <dsp:nvSpPr>
        <dsp:cNvPr id="0" name=""/>
        <dsp:cNvSpPr/>
      </dsp:nvSpPr>
      <dsp:spPr>
        <a:xfrm>
          <a:off x="2052911" y="1582337"/>
          <a:ext cx="405617" cy="474495"/>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052911" y="1677236"/>
        <a:ext cx="283932" cy="284697"/>
      </dsp:txXfrm>
    </dsp:sp>
    <dsp:sp modelId="{1E44DEAF-851F-FA4E-933E-5C9B63D4E5AA}">
      <dsp:nvSpPr>
        <dsp:cNvPr id="0" name=""/>
        <dsp:cNvSpPr/>
      </dsp:nvSpPr>
      <dsp:spPr>
        <a:xfrm>
          <a:off x="2626898" y="544058"/>
          <a:ext cx="2551052" cy="255105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Transformational Conversation</a:t>
          </a:r>
          <a:endParaRPr lang="en-US" sz="1800" kern="1200" dirty="0"/>
        </a:p>
      </dsp:txBody>
      <dsp:txXfrm>
        <a:off x="3000491" y="917651"/>
        <a:ext cx="1803866" cy="1803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1E702-C9B3-5845-B509-CA888B3DDE81}">
      <dsp:nvSpPr>
        <dsp:cNvPr id="0" name=""/>
        <dsp:cNvSpPr/>
      </dsp:nvSpPr>
      <dsp:spPr>
        <a:xfrm>
          <a:off x="170406" y="183522"/>
          <a:ext cx="1408176" cy="1408176"/>
        </a:xfrm>
        <a:prstGeom prst="pie">
          <a:avLst>
            <a:gd name="adj1" fmla="val 16200000"/>
            <a:gd name="adj2" fmla="val 18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aaa</a:t>
          </a:r>
          <a:endParaRPr lang="en-US" sz="2000" kern="1200" dirty="0"/>
        </a:p>
      </dsp:txBody>
      <dsp:txXfrm>
        <a:off x="936017" y="443364"/>
        <a:ext cx="477774" cy="469392"/>
      </dsp:txXfrm>
    </dsp:sp>
    <dsp:sp modelId="{3C164C50-F508-0D44-96CD-F6388607AAB7}">
      <dsp:nvSpPr>
        <dsp:cNvPr id="0" name=""/>
        <dsp:cNvSpPr/>
      </dsp:nvSpPr>
      <dsp:spPr>
        <a:xfrm>
          <a:off x="97817" y="225432"/>
          <a:ext cx="1408176" cy="1408176"/>
        </a:xfrm>
        <a:prstGeom prst="pie">
          <a:avLst>
            <a:gd name="adj1" fmla="val 1800000"/>
            <a:gd name="adj2" fmla="val 90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t>bbb</a:t>
          </a:r>
          <a:endParaRPr lang="en-US" sz="2000" kern="1200" dirty="0"/>
        </a:p>
      </dsp:txBody>
      <dsp:txXfrm>
        <a:off x="483389" y="1113925"/>
        <a:ext cx="637032" cy="435864"/>
      </dsp:txXfrm>
    </dsp:sp>
    <dsp:sp modelId="{897F1EAA-26AB-E743-8F90-1BE921C25CA7}">
      <dsp:nvSpPr>
        <dsp:cNvPr id="0" name=""/>
        <dsp:cNvSpPr/>
      </dsp:nvSpPr>
      <dsp:spPr>
        <a:xfrm>
          <a:off x="97817" y="225432"/>
          <a:ext cx="1408176" cy="1408176"/>
        </a:xfrm>
        <a:prstGeom prst="pie">
          <a:avLst>
            <a:gd name="adj1" fmla="val 90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ccc</a:t>
          </a:r>
          <a:endParaRPr lang="en-US" sz="2000" kern="1200" dirty="0"/>
        </a:p>
      </dsp:txBody>
      <dsp:txXfrm>
        <a:off x="248693" y="502039"/>
        <a:ext cx="477774" cy="46939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02021-F9BB-432D-A212-2F02F84028E5}" type="datetimeFigureOut">
              <a:rPr lang="en-US" smtClean="0"/>
              <a:t>6/16/15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8DA7D1-680C-47DA-98B9-12465CB350E2}" type="slidenum">
              <a:rPr lang="en-US" smtClean="0"/>
              <a:t>‹#›</a:t>
            </a:fld>
            <a:endParaRPr lang="en-US"/>
          </a:p>
        </p:txBody>
      </p:sp>
    </p:spTree>
    <p:extLst>
      <p:ext uri="{BB962C8B-B14F-4D97-AF65-F5344CB8AC3E}">
        <p14:creationId xmlns:p14="http://schemas.microsoft.com/office/powerpoint/2010/main" val="360237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7DBE9-A486-449D-BE33-F161E4FBCF0F}" type="datetimeFigureOut">
              <a:rPr lang="en-US" smtClean="0"/>
              <a:pPr/>
              <a:t>6/16/15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BCB27-A446-4242-994B-61F6F8572BA8}" type="slidenum">
              <a:rPr lang="en-US" smtClean="0"/>
              <a:pPr/>
              <a:t>‹#›</a:t>
            </a:fld>
            <a:endParaRPr lang="en-US"/>
          </a:p>
        </p:txBody>
      </p:sp>
    </p:spTree>
    <p:extLst>
      <p:ext uri="{BB962C8B-B14F-4D97-AF65-F5344CB8AC3E}">
        <p14:creationId xmlns:p14="http://schemas.microsoft.com/office/powerpoint/2010/main" val="229376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indent="-228600" algn="l" defTabSz="914400" rtl="0" eaLnBrk="1" latinLnBrk="0" hangingPunct="1">
      <a:spcBef>
        <a:spcPts val="600"/>
      </a:spcBef>
      <a:buFont typeface="Arial" pitchFamily="34" charset="0"/>
      <a:buChar char="•"/>
      <a:defRPr sz="1200" i="1"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1" indent="0">
              <a:buNone/>
            </a:pPr>
            <a:endParaRPr lang="en-US" sz="1200" i="1" kern="1200" baseline="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1</a:t>
            </a:fld>
            <a:endParaRPr lang="en-US"/>
          </a:p>
        </p:txBody>
      </p:sp>
    </p:spTree>
    <p:extLst>
      <p:ext uri="{BB962C8B-B14F-4D97-AF65-F5344CB8AC3E}">
        <p14:creationId xmlns:p14="http://schemas.microsoft.com/office/powerpoint/2010/main" val="197648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noProof="0" dirty="0" smtClean="0">
              <a:ea typeface="ＭＳ Ｐゴシック" pitchFamily="26" charset="-128"/>
              <a:cs typeface="ＭＳ Ｐゴシック" pitchFamily="26"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2</a:t>
            </a:fld>
            <a:endParaRPr lang="en-US"/>
          </a:p>
        </p:txBody>
      </p:sp>
    </p:spTree>
    <p:extLst>
      <p:ext uri="{BB962C8B-B14F-4D97-AF65-F5344CB8AC3E}">
        <p14:creationId xmlns:p14="http://schemas.microsoft.com/office/powerpoint/2010/main" val="25400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7</a:t>
            </a:fld>
            <a:endParaRPr lang="en-US"/>
          </a:p>
        </p:txBody>
      </p:sp>
    </p:spTree>
    <p:extLst>
      <p:ext uri="{BB962C8B-B14F-4D97-AF65-F5344CB8AC3E}">
        <p14:creationId xmlns:p14="http://schemas.microsoft.com/office/powerpoint/2010/main" val="14223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8</a:t>
            </a:fld>
            <a:endParaRPr lang="en-US"/>
          </a:p>
        </p:txBody>
      </p:sp>
    </p:spTree>
    <p:extLst>
      <p:ext uri="{BB962C8B-B14F-4D97-AF65-F5344CB8AC3E}">
        <p14:creationId xmlns:p14="http://schemas.microsoft.com/office/powerpoint/2010/main" val="14223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9</a:t>
            </a:fld>
            <a:endParaRPr lang="en-US"/>
          </a:p>
        </p:txBody>
      </p:sp>
    </p:spTree>
    <p:extLst>
      <p:ext uri="{BB962C8B-B14F-4D97-AF65-F5344CB8AC3E}">
        <p14:creationId xmlns:p14="http://schemas.microsoft.com/office/powerpoint/2010/main" val="59749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14</a:t>
            </a:fld>
            <a:endParaRPr lang="en-US"/>
          </a:p>
        </p:txBody>
      </p:sp>
    </p:spTree>
    <p:extLst>
      <p:ext uri="{BB962C8B-B14F-4D97-AF65-F5344CB8AC3E}">
        <p14:creationId xmlns:p14="http://schemas.microsoft.com/office/powerpoint/2010/main" val="394497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19</a:t>
            </a:fld>
            <a:endParaRPr lang="en-US"/>
          </a:p>
        </p:txBody>
      </p:sp>
    </p:spTree>
    <p:extLst>
      <p:ext uri="{BB962C8B-B14F-4D97-AF65-F5344CB8AC3E}">
        <p14:creationId xmlns:p14="http://schemas.microsoft.com/office/powerpoint/2010/main" val="134930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20</a:t>
            </a:fld>
            <a:endParaRPr lang="en-US"/>
          </a:p>
        </p:txBody>
      </p:sp>
    </p:spTree>
    <p:extLst>
      <p:ext uri="{BB962C8B-B14F-4D97-AF65-F5344CB8AC3E}">
        <p14:creationId xmlns:p14="http://schemas.microsoft.com/office/powerpoint/2010/main" val="134930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21</a:t>
            </a:fld>
            <a:endParaRPr lang="en-US"/>
          </a:p>
        </p:txBody>
      </p:sp>
    </p:spTree>
    <p:extLst>
      <p:ext uri="{BB962C8B-B14F-4D97-AF65-F5344CB8AC3E}">
        <p14:creationId xmlns:p14="http://schemas.microsoft.com/office/powerpoint/2010/main" val="134930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chor="b" anchorCtr="0">
            <a:normAutofit/>
          </a:bodyPr>
          <a:lstStyle>
            <a:lvl1pPr algn="ctr">
              <a:defRPr sz="7000"/>
            </a:lvl1pPr>
          </a:lstStyle>
          <a:p>
            <a:r>
              <a:rPr lang="en-US" smtClean="0"/>
              <a:t>Click to edit Master title style</a:t>
            </a:r>
            <a:endParaRPr lang="en-US" dirty="0"/>
          </a:p>
        </p:txBody>
      </p:sp>
      <p:sp>
        <p:nvSpPr>
          <p:cNvPr id="3" name="Subtitle 2"/>
          <p:cNvSpPr>
            <a:spLocks noGrp="1"/>
          </p:cNvSpPr>
          <p:nvPr>
            <p:ph type="subTitle" idx="1"/>
          </p:nvPr>
        </p:nvSpPr>
        <p:spPr>
          <a:xfrm>
            <a:off x="685800" y="3610275"/>
            <a:ext cx="7772400" cy="1266525"/>
          </a:xfrm>
        </p:spPr>
        <p:txBody>
          <a:bodyPr/>
          <a:lstStyle>
            <a:lvl1pPr marL="0" indent="0" algn="ctr">
              <a:buNone/>
              <a:defRPr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1593920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with Two-Level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4761711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with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2"/>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2"/>
            <a:ext cx="8077200" cy="1500188"/>
          </a:xfrm>
        </p:spPr>
        <p:txBody>
          <a:bodyPr anchor="t" anchorCtr="0">
            <a:normAutofit/>
          </a:bodyPr>
          <a:lstStyle>
            <a:lvl1pPr marL="0" indent="0" algn="ctr">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78988775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Media,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74421301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with Two-Level Tag, 2">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79466870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with Tag, 2">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42231909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Media,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18078372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with Two-Level Tag, 3">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56659465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 with Tag, 3">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45642279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Media, 3">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08258416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Two-Level Tag, 4">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66380860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tement with Tag, 4">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R="0" lvl="0" indent="0" algn="ctr" fontAlgn="auto">
              <a:lnSpc>
                <a:spcPct val="100000"/>
              </a:lnSpc>
              <a:spcBef>
                <a:spcPts val="0"/>
              </a:spcBef>
              <a:spcAft>
                <a:spcPts val="0"/>
              </a:spcAft>
              <a:buClrTx/>
              <a:buSzTx/>
              <a:buFontTx/>
              <a:buNone/>
              <a:tabLst/>
            </a:pPr>
            <a:endParaRPr kumimoji="0" lang="de-DE"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290434173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Media, 4">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R="0" lvl="0" indent="0" algn="ctr" fontAlgn="auto">
              <a:lnSpc>
                <a:spcPct val="100000"/>
              </a:lnSpc>
              <a:spcBef>
                <a:spcPts val="0"/>
              </a:spcBef>
              <a:spcAft>
                <a:spcPts val="0"/>
              </a:spcAft>
              <a:buClrTx/>
              <a:buSzTx/>
              <a:buFontTx/>
              <a:buNone/>
              <a:tabLst/>
            </a:pPr>
            <a:endParaRPr kumimoji="0" lang="de-DE"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43589944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2344967"/>
          </a:xfrm>
        </p:spPr>
        <p:txBody>
          <a:bodyPr vert="horz" lIns="91440" tIns="45720" rIns="91440" bIns="45720" rtlCol="0" anchor="b" anchorCtr="0">
            <a:noAutofit/>
          </a:bodyPr>
          <a:lstStyle>
            <a:lvl1pPr>
              <a:defRPr lang="en-US" sz="6000" cap="none" baseline="0"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5150061"/>
            <a:ext cx="8229600" cy="986937"/>
          </a:xfrm>
        </p:spPr>
        <p:txBody>
          <a:bodyPr vert="horz" lIns="91440" tIns="45720" rIns="91440" bIns="45720" rtlCol="0" anchor="t" anchorCtr="0">
            <a:normAutofit/>
          </a:bodyPr>
          <a:lstStyle>
            <a:lvl1pPr marL="342900" indent="-342900" algn="l">
              <a:buNone/>
              <a:defRPr lang="en-US" b="1" smtClean="0"/>
            </a:lvl1pPr>
          </a:lstStyle>
          <a:p>
            <a:pPr marL="0" lvl="0" indent="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Tree>
    <p:extLst>
      <p:ext uri="{BB962C8B-B14F-4D97-AF65-F5344CB8AC3E}">
        <p14:creationId xmlns:p14="http://schemas.microsoft.com/office/powerpoint/2010/main" val="37093710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D3549F50-7AD4-464D-9032-CC0646FB2084}"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your company name. All rights reserved.</a:t>
            </a:r>
            <a:endParaRPr lang="en-US"/>
          </a:p>
        </p:txBody>
      </p:sp>
      <p:sp>
        <p:nvSpPr>
          <p:cNvPr id="8" name="Footer Placeholder 7"/>
          <p:cNvSpPr>
            <a:spLocks noGrp="1"/>
          </p:cNvSpPr>
          <p:nvPr>
            <p:ph type="ftr" sz="quarter" idx="11"/>
          </p:nvPr>
        </p:nvSpPr>
        <p:spPr/>
        <p:txBody>
          <a:bodyPr/>
          <a:lstStyle/>
          <a:p>
            <a:r>
              <a:rPr lang="en-US" smtClean="0"/>
              <a:t>Title of your presentation</a:t>
            </a:r>
            <a:endParaRPr lang="en-US"/>
          </a:p>
        </p:txBody>
      </p:sp>
      <p:sp>
        <p:nvSpPr>
          <p:cNvPr id="9" name="Slide Number Placeholder 8"/>
          <p:cNvSpPr>
            <a:spLocks noGrp="1"/>
          </p:cNvSpPr>
          <p:nvPr>
            <p:ph type="sldNum" sz="quarter" idx="12"/>
          </p:nvPr>
        </p:nvSpPr>
        <p:spPr/>
        <p:txBody>
          <a:bodyPr/>
          <a:lstStyle/>
          <a:p>
            <a:fld id="{D3549F50-7AD4-464D-9032-CC0646FB2084}" type="slidenum">
              <a:rPr lang="en-US" smtClean="0"/>
              <a:pPr/>
              <a:t>‹#›</a:t>
            </a:fld>
            <a:endParaRPr lang="en-US"/>
          </a:p>
        </p:txBody>
      </p:sp>
      <p:sp>
        <p:nvSpPr>
          <p:cNvPr id="10"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your company name. All rights reserved.</a:t>
            </a:r>
            <a:endParaRPr lang="en-US"/>
          </a:p>
        </p:txBody>
      </p:sp>
      <p:sp>
        <p:nvSpPr>
          <p:cNvPr id="4" name="Footer Placeholder 3"/>
          <p:cNvSpPr>
            <a:spLocks noGrp="1"/>
          </p:cNvSpPr>
          <p:nvPr>
            <p:ph type="ftr" sz="quarter" idx="11"/>
          </p:nvPr>
        </p:nvSpPr>
        <p:spPr/>
        <p:txBody>
          <a:bodyPr/>
          <a:lstStyle/>
          <a:p>
            <a:r>
              <a:rPr lang="en-US" smtClean="0"/>
              <a:t>Title of your presentation</a:t>
            </a:r>
            <a:endParaRPr lang="en-US"/>
          </a:p>
        </p:txBody>
      </p:sp>
      <p:sp>
        <p:nvSpPr>
          <p:cNvPr id="5" name="Slide Number Placeholder 4"/>
          <p:cNvSpPr>
            <a:spLocks noGrp="1"/>
          </p:cNvSpPr>
          <p:nvPr>
            <p:ph type="sldNum" sz="quarter" idx="12"/>
          </p:nvPr>
        </p:nvSpPr>
        <p:spPr/>
        <p:txBody>
          <a:bodyPr/>
          <a:lstStyle/>
          <a:p>
            <a:fld id="{D3549F50-7AD4-464D-9032-CC0646FB2084}" type="slidenum">
              <a:rPr lang="en-US" smtClean="0"/>
              <a:pPr/>
              <a:t>‹#›</a:t>
            </a:fld>
            <a:endParaRPr lang="en-US"/>
          </a:p>
        </p:txBody>
      </p:sp>
      <p:sp>
        <p:nvSpPr>
          <p:cNvPr id="6"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your company name. All rights reserved.</a:t>
            </a:r>
            <a:endParaRPr lang="en-US"/>
          </a:p>
        </p:txBody>
      </p:sp>
      <p:sp>
        <p:nvSpPr>
          <p:cNvPr id="3" name="Footer Placeholder 2"/>
          <p:cNvSpPr>
            <a:spLocks noGrp="1"/>
          </p:cNvSpPr>
          <p:nvPr>
            <p:ph type="ftr" sz="quarter" idx="11"/>
          </p:nvPr>
        </p:nvSpPr>
        <p:spPr/>
        <p:txBody>
          <a:bodyPr/>
          <a:lstStyle/>
          <a:p>
            <a:r>
              <a:rPr lang="en-US" smtClean="0"/>
              <a:t>Title of your presentation</a:t>
            </a:r>
            <a:endParaRPr lang="en-US"/>
          </a:p>
        </p:txBody>
      </p:sp>
      <p:sp>
        <p:nvSpPr>
          <p:cNvPr id="4" name="Slide Number Placeholder 3"/>
          <p:cNvSpPr>
            <a:spLocks noGrp="1"/>
          </p:cNvSpPr>
          <p:nvPr>
            <p:ph type="sldNum" sz="quarter" idx="12"/>
          </p:nvPr>
        </p:nvSpPr>
        <p:spPr/>
        <p:txBody>
          <a:bodyPr/>
          <a:lstStyle/>
          <a:p>
            <a:fld id="{D3549F50-7AD4-464D-9032-CC0646FB2084}" type="slidenum">
              <a:rPr lang="en-US" smtClean="0"/>
              <a:pPr/>
              <a:t>‹#›</a:t>
            </a:fld>
            <a:endParaRPr lang="en-US"/>
          </a:p>
        </p:txBody>
      </p:sp>
      <p:sp>
        <p:nvSpPr>
          <p:cNvPr id="5"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09600"/>
            <a:ext cx="3994087" cy="57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0" y="609600"/>
            <a:ext cx="4343400" cy="3886200"/>
          </a:xfrm>
        </p:spPr>
        <p:txBody>
          <a:bodyPr anchor="b">
            <a:normAutofit/>
          </a:bodyPr>
          <a:lstStyle>
            <a:lvl1pPr algn="l">
              <a:defRPr sz="6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0" y="4495800"/>
            <a:ext cx="4343400" cy="1066800"/>
          </a:xfrm>
        </p:spPr>
        <p:txBody>
          <a:bodyPr>
            <a:normAutofit/>
          </a:bodyPr>
          <a:lstStyle>
            <a:lvl1pPr marL="0" indent="0">
              <a:buNone/>
              <a:defRPr sz="3200" b="1">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0B95427B-4F08-4D50-853B-896B91565839}"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87425774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4463" y="0"/>
            <a:ext cx="430682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2" name="Title 1"/>
          <p:cNvSpPr>
            <a:spLocks noGrp="1"/>
          </p:cNvSpPr>
          <p:nvPr>
            <p:ph type="title"/>
          </p:nvPr>
        </p:nvSpPr>
        <p:spPr>
          <a:xfrm>
            <a:off x="4572000" y="609600"/>
            <a:ext cx="4343400" cy="3886200"/>
          </a:xfrm>
        </p:spPr>
        <p:txBody>
          <a:bodyPr anchor="b">
            <a:noAutofit/>
          </a:bodyPr>
          <a:lstStyle>
            <a:lvl1pPr algn="l">
              <a:defRPr sz="6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0" y="4495800"/>
            <a:ext cx="4343400" cy="1066800"/>
          </a:xfrm>
        </p:spPr>
        <p:txBody>
          <a:bodyPr>
            <a:noAutofit/>
          </a:bodyPr>
          <a:lstStyle>
            <a:lvl1pPr marL="0" indent="0">
              <a:buNone/>
              <a:defRPr sz="3200" b="1">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0B95427B-4F08-4D50-853B-896B91565839}"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6899252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64300"/>
            <a:ext cx="2667000" cy="365125"/>
          </a:xfrm>
          <a:prstGeom prst="rect">
            <a:avLst/>
          </a:prstGeom>
        </p:spPr>
        <p:txBody>
          <a:bodyPr vert="horz" lIns="91440" tIns="45720" rIns="91440" bIns="45720" rtlCol="0" anchor="ctr"/>
          <a:lstStyle>
            <a:lvl1pPr>
              <a:defRPr lang="en-US" sz="900" smtClean="0">
                <a:solidFill>
                  <a:srgbClr val="898989"/>
                </a:solidFill>
              </a:defRPr>
            </a:lvl1pPr>
          </a:lstStyle>
          <a:p>
            <a:pPr defTabSz="457200"/>
            <a:r>
              <a:rPr lang="en-US" smtClean="0"/>
              <a:t>© your company name. All rights reserved.</a:t>
            </a:r>
            <a:endParaRPr lang="en-US"/>
          </a:p>
        </p:txBody>
      </p:sp>
      <p:sp>
        <p:nvSpPr>
          <p:cNvPr id="5" name="Footer Placeholder 4"/>
          <p:cNvSpPr>
            <a:spLocks noGrp="1"/>
          </p:cNvSpPr>
          <p:nvPr>
            <p:ph type="ftr" sz="quarter" idx="3"/>
          </p:nvPr>
        </p:nvSpPr>
        <p:spPr>
          <a:xfrm>
            <a:off x="3124200" y="6464300"/>
            <a:ext cx="4038600" cy="365125"/>
          </a:xfrm>
          <a:prstGeom prst="rect">
            <a:avLst/>
          </a:prstGeom>
        </p:spPr>
        <p:txBody>
          <a:bodyPr vert="horz" lIns="91440" tIns="45720" rIns="91440" bIns="45720" rtlCol="0" anchor="ctr"/>
          <a:lstStyle>
            <a:lvl1pPr algn="ctr">
              <a:defRPr lang="en-US" sz="900" smtClean="0">
                <a:solidFill>
                  <a:srgbClr val="898989"/>
                </a:solidFill>
              </a:defRPr>
            </a:lvl1pPr>
          </a:lstStyle>
          <a:p>
            <a:pPr defTabSz="457200"/>
            <a:r>
              <a:rPr lang="en-US" smtClean="0"/>
              <a:t>Title of your presentation</a:t>
            </a:r>
            <a:endParaRPr lang="en-US"/>
          </a:p>
        </p:txBody>
      </p:sp>
      <p:sp>
        <p:nvSpPr>
          <p:cNvPr id="6" name="Slide Number Placeholder 5"/>
          <p:cNvSpPr>
            <a:spLocks noGrp="1"/>
          </p:cNvSpPr>
          <p:nvPr>
            <p:ph type="sldNum" sz="quarter" idx="4"/>
          </p:nvPr>
        </p:nvSpPr>
        <p:spPr>
          <a:xfrm>
            <a:off x="7162800" y="6464300"/>
            <a:ext cx="838200" cy="365125"/>
          </a:xfrm>
          <a:prstGeom prst="rect">
            <a:avLst/>
          </a:prstGeom>
        </p:spPr>
        <p:txBody>
          <a:bodyPr vert="horz" lIns="91440" tIns="45720" rIns="91440" bIns="45720" rtlCol="0" anchor="ctr"/>
          <a:lstStyle>
            <a:lvl1pPr algn="r">
              <a:defRPr lang="en-US" sz="900" smtClean="0">
                <a:solidFill>
                  <a:srgbClr val="898989"/>
                </a:solidFill>
              </a:defRPr>
            </a:lvl1pPr>
          </a:lstStyle>
          <a:p>
            <a:pPr defTabSz="457200"/>
            <a:fld id="{D3549F50-7AD4-464D-9032-CC0646FB2084}" type="slidenum">
              <a:rPr lang="en-US" smtClean="0"/>
              <a:pPr defTabSz="457200"/>
              <a:t>‹#›</a:t>
            </a:fld>
            <a:endParaRPr lang="en-US"/>
          </a:p>
        </p:txBody>
      </p:sp>
      <p:pic>
        <p:nvPicPr>
          <p:cNvPr id="8" name="Bild 15" descr="GazelleLogo_new.png"/>
          <p:cNvPicPr>
            <a:picLocks noChangeAspect="1"/>
          </p:cNvPicPr>
          <p:nvPr/>
        </p:nvPicPr>
        <p:blipFill>
          <a:blip r:embed="rId25" cstate="print"/>
          <a:stretch>
            <a:fillRect/>
          </a:stretch>
        </p:blipFill>
        <p:spPr bwMode="auto">
          <a:xfrm>
            <a:off x="8104024" y="6112932"/>
            <a:ext cx="857577" cy="632355"/>
          </a:xfrm>
          <a:prstGeom prst="rect">
            <a:avLst/>
          </a:prstGeom>
          <a:noFill/>
          <a:ln w="9525">
            <a:noFill/>
            <a:miter lim="800000"/>
            <a:headEnd/>
            <a:tailEnd/>
          </a:ln>
          <a:effectLst>
            <a:outerShdw blurRad="63500" dist="25400" dir="2700000" algn="tl" rotWithShape="0">
              <a:schemeClr val="bg1">
                <a:alpha val="90000"/>
              </a:schemeClr>
            </a:outerShdw>
          </a:effectLst>
        </p:spPr>
      </p:pic>
    </p:spTree>
  </p:cSld>
  <p:clrMap bg1="dk1" tx1="lt1" bg2="dk2" tx2="lt2" accent1="accent1" accent2="accent2" accent3="accent3" accent4="accent4" accent5="accent5" accent6="accent6" hlink="hlink" folHlink="folHlink"/>
  <p:sldLayoutIdLst>
    <p:sldLayoutId id="2147483763" r:id="rId1"/>
    <p:sldLayoutId id="2147483668" r:id="rId2"/>
    <p:sldLayoutId id="2147483764" r:id="rId3"/>
    <p:sldLayoutId id="2147483670" r:id="rId4"/>
    <p:sldLayoutId id="2147483671" r:id="rId5"/>
    <p:sldLayoutId id="2147483672" r:id="rId6"/>
    <p:sldLayoutId id="2147483673" r:id="rId7"/>
    <p:sldLayoutId id="2147483765" r:id="rId8"/>
    <p:sldLayoutId id="2147483766" r:id="rId9"/>
    <p:sldLayoutId id="2147483780" r:id="rId10"/>
    <p:sldLayoutId id="2147483781" r:id="rId11"/>
    <p:sldLayoutId id="2147483783" r:id="rId12"/>
    <p:sldLayoutId id="2147483796" r:id="rId13"/>
    <p:sldLayoutId id="2147483797" r:id="rId14"/>
    <p:sldLayoutId id="2147483799" r:id="rId15"/>
    <p:sldLayoutId id="2147483812" r:id="rId16"/>
    <p:sldLayoutId id="2147483813" r:id="rId17"/>
    <p:sldLayoutId id="2147483815" r:id="rId18"/>
    <p:sldLayoutId id="2147483767" r:id="rId19"/>
    <p:sldLayoutId id="2147483768" r:id="rId20"/>
    <p:sldLayoutId id="2147483678" r:id="rId21"/>
    <p:sldLayoutId id="2147483676" r:id="rId22"/>
    <p:sldLayoutId id="2147483677" r:id="rId23"/>
  </p:sldLayoutIdLst>
  <p:timing>
    <p:tnLst>
      <p:par>
        <p:cTn xmlns:p14="http://schemas.microsoft.com/office/powerpoint/2010/main" id="1" dur="indefinite" restart="never" nodeType="tmRoot"/>
      </p:par>
    </p:tnLst>
  </p:timing>
  <p:hf sldNum="0" hdr="0"/>
  <p:txStyles>
    <p:titleStyle>
      <a:lvl1pPr algn="l" defTabSz="9144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694944" indent="-347472"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042416" indent="-347472"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389888"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737360"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084832"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432304"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2779776" indent="-347472"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8pPr>
      <a:lvl9pPr marL="3127248" indent="-347472"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7" Type="http://schemas.openxmlformats.org/officeDocument/2006/relationships/image" Target="../media/image9.jpg"/><Relationship Id="rId1" Type="http://schemas.openxmlformats.org/officeDocument/2006/relationships/slideLayout" Target="../slideLayouts/slideLayout11.xml"/><Relationship Id="rId2"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youtube.com/watch?v=em3dRhwQEAA" TargetMode="External"/><Relationship Id="rId3" Type="http://schemas.openxmlformats.org/officeDocument/2006/relationships/hyperlink" Target="http://www.engin.umich.edu/teaching/crltengin/engineering-education-research-resources/ryan-and-bernard-techniques-to-identify-themes.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Analysis of Urban Conversations</a:t>
            </a:r>
            <a:endParaRPr lang="en-US" dirty="0"/>
          </a:p>
        </p:txBody>
      </p:sp>
      <p:sp>
        <p:nvSpPr>
          <p:cNvPr id="3" name="Subtitle 2"/>
          <p:cNvSpPr>
            <a:spLocks noGrp="1"/>
          </p:cNvSpPr>
          <p:nvPr>
            <p:ph type="subTitle" idx="1"/>
          </p:nvPr>
        </p:nvSpPr>
        <p:spPr>
          <a:xfrm>
            <a:off x="685800" y="3610275"/>
            <a:ext cx="7772400" cy="1723725"/>
          </a:xfrm>
        </p:spPr>
        <p:txBody>
          <a:bodyPr>
            <a:normAutofit fontScale="85000" lnSpcReduction="20000"/>
          </a:bodyPr>
          <a:lstStyle/>
          <a:p>
            <a:r>
              <a:rPr lang="en-US" dirty="0" smtClean="0"/>
              <a:t>Identifying the themes</a:t>
            </a:r>
          </a:p>
          <a:p>
            <a:r>
              <a:rPr lang="en-US" dirty="0" smtClean="0"/>
              <a:t>In Transformational Conversations</a:t>
            </a:r>
          </a:p>
          <a:p>
            <a:r>
              <a:rPr lang="en-US" dirty="0" smtClean="0"/>
              <a:t>Linking the voices of the poor to the Academe and the Decision-makers</a:t>
            </a:r>
            <a:endParaRPr lang="en-US" dirty="0"/>
          </a:p>
        </p:txBody>
      </p:sp>
      <p:sp>
        <p:nvSpPr>
          <p:cNvPr id="4" name="Date Placeholder 3"/>
          <p:cNvSpPr>
            <a:spLocks noGrp="1"/>
          </p:cNvSpPr>
          <p:nvPr>
            <p:ph type="dt" sz="half" idx="10"/>
          </p:nvPr>
        </p:nvSpPr>
        <p:spPr/>
        <p:txBody>
          <a:bodyPr/>
          <a:lstStyle/>
          <a:p>
            <a:r>
              <a:rPr lang="en-US" dirty="0" smtClean="0"/>
              <a:t>Viv Grigg Urban Leadership </a:t>
            </a:r>
            <a:r>
              <a:rPr lang="en-US" dirty="0" err="1" smtClean="0"/>
              <a:t>Foundaiton</a:t>
            </a:r>
            <a:endParaRPr lang="en-US" dirty="0"/>
          </a:p>
        </p:txBody>
      </p:sp>
      <p:sp>
        <p:nvSpPr>
          <p:cNvPr id="5" name="Footer Placeholder 4"/>
          <p:cNvSpPr>
            <a:spLocks noGrp="1"/>
          </p:cNvSpPr>
          <p:nvPr>
            <p:ph type="ftr" sz="quarter" idx="11"/>
          </p:nvPr>
        </p:nvSpPr>
        <p:spPr/>
        <p:txBody>
          <a:bodyPr/>
          <a:lstStyle/>
          <a:p>
            <a:r>
              <a:rPr lang="en-US" dirty="0" err="1" smtClean="0"/>
              <a:t>Thematice</a:t>
            </a:r>
            <a:r>
              <a:rPr lang="en-US" dirty="0" smtClean="0"/>
              <a:t> Analysis</a:t>
            </a:r>
            <a:endParaRPr lang="en-US"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9716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accent1">
                <a:lumMod val="20000"/>
                <a:lumOff val="80000"/>
              </a:schemeClr>
            </a:gs>
            <a:gs pos="100000">
              <a:srgbClr val="00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r>
              <a:rPr lang="en-US" dirty="0" smtClean="0"/>
              <a:t>Chart options</a:t>
            </a:r>
            <a:endParaRPr lang="en-US" dirty="0"/>
          </a:p>
        </p:txBody>
      </p:sp>
      <p:pic>
        <p:nvPicPr>
          <p:cNvPr id="8" name="Picture 7"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3111500" cy="2616200"/>
          </a:xfrm>
          <a:prstGeom prst="rect">
            <a:avLst/>
          </a:prstGeom>
        </p:spPr>
      </p:pic>
      <p:pic>
        <p:nvPicPr>
          <p:cNvPr id="9" name="Picture 8"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276600"/>
            <a:ext cx="3124200" cy="2603500"/>
          </a:xfrm>
          <a:prstGeom prst="rect">
            <a:avLst/>
          </a:prstGeom>
        </p:spPr>
      </p:pic>
      <p:pic>
        <p:nvPicPr>
          <p:cNvPr id="10" name="Picture 9"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95600"/>
            <a:ext cx="3479800" cy="2336800"/>
          </a:xfrm>
          <a:prstGeom prst="rect">
            <a:avLst/>
          </a:prstGeom>
        </p:spPr>
      </p:pic>
      <p:pic>
        <p:nvPicPr>
          <p:cNvPr id="11" name="Picture 10"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990600"/>
            <a:ext cx="3086100" cy="2273300"/>
          </a:xfrm>
          <a:prstGeom prst="rect">
            <a:avLst/>
          </a:prstGeom>
        </p:spPr>
      </p:pic>
      <p:pic>
        <p:nvPicPr>
          <p:cNvPr id="12" name="Picture 11"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8038" y="0"/>
            <a:ext cx="2654300" cy="3060700"/>
          </a:xfrm>
          <a:prstGeom prst="rect">
            <a:avLst/>
          </a:prstGeom>
        </p:spPr>
      </p:pic>
      <p:pic>
        <p:nvPicPr>
          <p:cNvPr id="13" name="Picture 12" descr="imag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0" y="4495800"/>
            <a:ext cx="3441700" cy="2362200"/>
          </a:xfrm>
          <a:prstGeom prst="rect">
            <a:avLst/>
          </a:prstGeom>
        </p:spPr>
      </p:pic>
      <p:sp>
        <p:nvSpPr>
          <p:cNvPr id="14" name="Rectangle 13"/>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60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1524000"/>
            <a:ext cx="2514600" cy="2514600"/>
          </a:xfrm>
        </p:spPr>
        <p:txBody>
          <a:bodyPr/>
          <a:lstStyle/>
          <a:p>
            <a:r>
              <a:rPr lang="en-US" dirty="0" smtClean="0"/>
              <a:t>Which to Use?</a:t>
            </a:r>
            <a:endParaRPr lang="en-US" dirty="0"/>
          </a:p>
        </p:txBody>
      </p:sp>
      <p:sp>
        <p:nvSpPr>
          <p:cNvPr id="3" name="Text Placeholder 2"/>
          <p:cNvSpPr>
            <a:spLocks noGrp="1"/>
          </p:cNvSpPr>
          <p:nvPr>
            <p:ph type="body" idx="1"/>
          </p:nvPr>
        </p:nvSpPr>
        <p:spPr>
          <a:xfrm>
            <a:off x="228600" y="4419600"/>
            <a:ext cx="8077200" cy="1500188"/>
          </a:xfrm>
        </p:spPr>
        <p:txBody>
          <a:bodyPr>
            <a:normAutofit fontScale="77500" lnSpcReduction="20000"/>
          </a:bodyPr>
          <a:lstStyle/>
          <a:p>
            <a:pPr algn="l"/>
            <a:r>
              <a:rPr lang="en-US" dirty="0" smtClean="0"/>
              <a:t>Table? exact, objective</a:t>
            </a:r>
          </a:p>
          <a:p>
            <a:pPr algn="l"/>
            <a:r>
              <a:rPr lang="en-US" dirty="0" smtClean="0"/>
              <a:t>Bar Chart? Less exact (though you can add figures), but quicker to grasp.</a:t>
            </a:r>
          </a:p>
          <a:p>
            <a:pPr algn="l"/>
            <a:r>
              <a:rPr lang="en-US" dirty="0" smtClean="0"/>
              <a:t>Line Graph?  Makes progressions easy to see</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r>
              <a:rPr lang="en-US" dirty="0" smtClean="0"/>
              <a:t>Charts</a:t>
            </a:r>
            <a:endParaRPr lang="en-US" dirty="0"/>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4956"/>
            <a:ext cx="3962400" cy="3185769"/>
          </a:xfrm>
          <a:prstGeom prst="rect">
            <a:avLst/>
          </a:prstGeom>
        </p:spPr>
      </p:pic>
      <p:sp>
        <p:nvSpPr>
          <p:cNvPr id="9" name="Rectangle 8"/>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76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or Verbal Audiences</a:t>
            </a:r>
            <a:r>
              <a:rPr lang="en-US" dirty="0"/>
              <a:t>?</a:t>
            </a:r>
          </a:p>
        </p:txBody>
      </p:sp>
      <p:sp>
        <p:nvSpPr>
          <p:cNvPr id="3" name="Text Placeholder 2"/>
          <p:cNvSpPr>
            <a:spLocks noGrp="1"/>
          </p:cNvSpPr>
          <p:nvPr>
            <p:ph type="body" idx="1"/>
          </p:nvPr>
        </p:nvSpPr>
        <p:spPr/>
        <p:txBody>
          <a:bodyPr>
            <a:normAutofit/>
          </a:bodyPr>
          <a:lstStyle/>
          <a:p>
            <a:r>
              <a:rPr lang="en-US" dirty="0" smtClean="0"/>
              <a:t>Theologians don’t read graphs.  Economists </a:t>
            </a:r>
            <a:r>
              <a:rPr lang="en-US" dirty="0" smtClean="0"/>
              <a:t>do.</a:t>
            </a:r>
            <a:endParaRPr lang="en-US" dirty="0" smtClean="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endParaRPr lang="en-US"/>
          </a:p>
        </p:txBody>
      </p:sp>
      <p:pic>
        <p:nvPicPr>
          <p:cNvPr id="7" name="Picture 6"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29"/>
            <a:ext cx="3302000" cy="2463800"/>
          </a:xfrm>
          <a:prstGeom prst="rect">
            <a:avLst/>
          </a:prstGeom>
        </p:spPr>
      </p:pic>
    </p:spTree>
    <p:extLst>
      <p:ext uri="{BB962C8B-B14F-4D97-AF65-F5344CB8AC3E}">
        <p14:creationId xmlns:p14="http://schemas.microsoft.com/office/powerpoint/2010/main" val="231430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Introduce your data with a sentence that explicitly tells the reader what to see in it. Then give the chart, table or graph a title that names the purpose.  </a:t>
            </a:r>
            <a:br>
              <a:rPr lang="en-US" sz="2400" dirty="0" smtClean="0"/>
            </a:br>
            <a:r>
              <a:rPr lang="en-US" sz="2400" dirty="0" smtClean="0"/>
              <a:t>Fig 1: blah , blah, blah</a:t>
            </a:r>
            <a:endParaRPr lang="en-US" sz="2400" dirty="0"/>
          </a:p>
        </p:txBody>
      </p:sp>
      <p:sp>
        <p:nvSpPr>
          <p:cNvPr id="3" name="Text Placeholder 2"/>
          <p:cNvSpPr>
            <a:spLocks noGrp="1"/>
          </p:cNvSpPr>
          <p:nvPr>
            <p:ph type="body" idx="1"/>
          </p:nvPr>
        </p:nvSpPr>
        <p:spPr>
          <a:xfrm>
            <a:off x="533400" y="4291012"/>
            <a:ext cx="8077200" cy="2414588"/>
          </a:xfrm>
        </p:spPr>
        <p:txBody>
          <a:bodyPr>
            <a:normAutofit fontScale="70000" lnSpcReduction="20000"/>
          </a:bodyPr>
          <a:lstStyle/>
          <a:p>
            <a:r>
              <a:rPr lang="en-US" dirty="0" smtClean="0"/>
              <a:t>Organize table, chart or graph in a way that anticipates how the reader will use it (not how you see it but how they can see it).  Highlight the data that is most relevant. </a:t>
            </a:r>
          </a:p>
          <a:p>
            <a:endParaRPr lang="en-US" dirty="0"/>
          </a:p>
          <a:p>
            <a:r>
              <a:rPr lang="en-US" dirty="0" err="1" smtClean="0"/>
              <a:t>n.b.</a:t>
            </a:r>
            <a:r>
              <a:rPr lang="en-US" dirty="0" smtClean="0"/>
              <a:t> avoid three dimensional graphs and icons like     3 ½ </a:t>
            </a:r>
            <a:r>
              <a:rPr lang="en-US" dirty="0" err="1" smtClean="0"/>
              <a:t>fooball</a:t>
            </a:r>
            <a:r>
              <a:rPr lang="en-US" dirty="0" smtClean="0"/>
              <a:t> players stacked on each other.  They confuse.</a:t>
            </a:r>
          </a:p>
          <a:p>
            <a:r>
              <a:rPr lang="en-US" dirty="0" smtClean="0"/>
              <a:t>KISS</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r>
              <a:rPr lang="en-US" dirty="0" smtClean="0"/>
              <a:t>Chart</a:t>
            </a:r>
            <a:endParaRPr lang="en-US" dirty="0"/>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11" y="0"/>
            <a:ext cx="3695700" cy="2197100"/>
          </a:xfrm>
          <a:prstGeom prst="rect">
            <a:avLst/>
          </a:prstGeom>
        </p:spPr>
      </p:pic>
      <p:sp>
        <p:nvSpPr>
          <p:cNvPr id="8" name="TextBox 7"/>
          <p:cNvSpPr txBox="1"/>
          <p:nvPr/>
        </p:nvSpPr>
        <p:spPr>
          <a:xfrm>
            <a:off x="5389984" y="1750320"/>
            <a:ext cx="3113104" cy="562213"/>
          </a:xfrm>
          <a:prstGeom prst="cloudCallout">
            <a:avLst>
              <a:gd name="adj1" fmla="val -53172"/>
              <a:gd name="adj2" fmla="val 175459"/>
            </a:avLst>
          </a:prstGeom>
          <a:solidFill>
            <a:schemeClr val="tx2">
              <a:lumMod val="50000"/>
            </a:schemeClr>
          </a:solidFill>
        </p:spPr>
        <p:txBody>
          <a:bodyPr wrap="none" rtlCol="0">
            <a:spAutoFit/>
          </a:bodyPr>
          <a:lstStyle/>
          <a:p>
            <a:r>
              <a:rPr lang="en-US" dirty="0" smtClean="0"/>
              <a:t>Don</a:t>
            </a:r>
            <a:r>
              <a:rPr lang="fr-FR" dirty="0" smtClean="0"/>
              <a:t>’</a:t>
            </a:r>
            <a:r>
              <a:rPr lang="en-US" dirty="0" smtClean="0"/>
              <a:t>t forget ethics</a:t>
            </a:r>
            <a:endParaRPr lang="en-US" dirty="0"/>
          </a:p>
        </p:txBody>
      </p:sp>
    </p:spTree>
    <p:extLst>
      <p:ext uri="{BB962C8B-B14F-4D97-AF65-F5344CB8AC3E}">
        <p14:creationId xmlns:p14="http://schemas.microsoft.com/office/powerpoint/2010/main" val="23289159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point.</a:t>
            </a:r>
            <a:br>
              <a:rPr lang="en-US" dirty="0" smtClean="0"/>
            </a:br>
            <a:r>
              <a:rPr lang="en-US" dirty="0" smtClean="0"/>
              <a:t>Keep it simple.</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a:xfrm flipV="1">
            <a:off x="3429000" y="1143000"/>
            <a:ext cx="5084065" cy="1295400"/>
          </a:xfrm>
        </p:spPr>
        <p:txBody>
          <a:bodyPr/>
          <a:lstStyle/>
          <a:p>
            <a:r>
              <a:rPr lang="en-US" dirty="0" smtClean="0"/>
              <a:t>Lay out your data with style</a:t>
            </a:r>
            <a:endParaRPr lang="en-US"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Diagram 7"/>
          <p:cNvGraphicFramePr/>
          <p:nvPr>
            <p:extLst>
              <p:ext uri="{D42A27DB-BD31-4B8C-83A1-F6EECF244321}">
                <p14:modId xmlns:p14="http://schemas.microsoft.com/office/powerpoint/2010/main" val="4030813538"/>
              </p:ext>
            </p:extLst>
          </p:nvPr>
        </p:nvGraphicFramePr>
        <p:xfrm>
          <a:off x="5562600" y="4648200"/>
          <a:ext cx="1676400" cy="181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306286" y="5188857"/>
            <a:ext cx="2647630" cy="369332"/>
          </a:xfrm>
          <a:prstGeom prst="rect">
            <a:avLst/>
          </a:prstGeom>
          <a:noFill/>
        </p:spPr>
        <p:txBody>
          <a:bodyPr wrap="none" rtlCol="0">
            <a:spAutoFit/>
          </a:bodyPr>
          <a:lstStyle/>
          <a:p>
            <a:r>
              <a:rPr lang="en-US" dirty="0" smtClean="0"/>
              <a:t>Graphics make it simple</a:t>
            </a:r>
            <a:endParaRPr lang="en-US" dirty="0"/>
          </a:p>
        </p:txBody>
      </p:sp>
    </p:spTree>
    <p:extLst>
      <p:ext uri="{BB962C8B-B14F-4D97-AF65-F5344CB8AC3E}">
        <p14:creationId xmlns:p14="http://schemas.microsoft.com/office/powerpoint/2010/main" val="24334930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1752600"/>
          </a:xfrm>
        </p:spPr>
        <p:txBody>
          <a:bodyPr/>
          <a:lstStyle/>
          <a:p>
            <a:r>
              <a:rPr lang="en-US" dirty="0" smtClean="0"/>
              <a:t>What about the missing data?</a:t>
            </a:r>
            <a:endParaRPr lang="en-US" dirty="0"/>
          </a:p>
        </p:txBody>
      </p:sp>
      <p:sp>
        <p:nvSpPr>
          <p:cNvPr id="3" name="Text Placeholder 2"/>
          <p:cNvSpPr>
            <a:spLocks noGrp="1"/>
          </p:cNvSpPr>
          <p:nvPr>
            <p:ph type="body" idx="1"/>
          </p:nvPr>
        </p:nvSpPr>
        <p:spPr>
          <a:xfrm>
            <a:off x="533400" y="3200400"/>
            <a:ext cx="8077200" cy="2590801"/>
          </a:xfrm>
        </p:spPr>
        <p:txBody>
          <a:bodyPr>
            <a:normAutofit fontScale="62500" lnSpcReduction="20000"/>
          </a:bodyPr>
          <a:lstStyle/>
          <a:p>
            <a:endParaRPr lang="en-US" dirty="0" smtClean="0"/>
          </a:p>
          <a:p>
            <a:r>
              <a:rPr lang="en-US" dirty="0" smtClean="0"/>
              <a:t>Avoid having any!!</a:t>
            </a:r>
          </a:p>
          <a:p>
            <a:r>
              <a:rPr lang="en-US" dirty="0" smtClean="0"/>
              <a:t>The problem is towards the end your realize you have missed the point, and are examining the wrong issues. </a:t>
            </a:r>
            <a:endParaRPr lang="en-US" dirty="0"/>
          </a:p>
          <a:p>
            <a:r>
              <a:rPr lang="en-US" dirty="0" smtClean="0"/>
              <a:t>What to do? Add it in? Extrapolate and hope you are right?  Explain why it is missing?  State it as an issue for future research.?</a:t>
            </a:r>
          </a:p>
          <a:p>
            <a:r>
              <a:rPr lang="en-US" dirty="0" smtClean="0"/>
              <a:t>Most decisions are made with less than 50% of the needed evidence.</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r>
              <a:rPr lang="en-US" dirty="0" smtClean="0"/>
              <a:t>Data analysis</a:t>
            </a:r>
            <a:endParaRPr lang="en-US"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933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890587"/>
          </a:xfrm>
        </p:spPr>
        <p:txBody>
          <a:bodyPr/>
          <a:lstStyle/>
          <a:p>
            <a:r>
              <a:rPr lang="en-US" dirty="0" smtClean="0"/>
              <a:t>Signposting: Logical </a:t>
            </a:r>
            <a:r>
              <a:rPr lang="en-US" dirty="0" smtClean="0"/>
              <a:t>Connectors in Writing style</a:t>
            </a:r>
            <a:endParaRPr lang="en-US" dirty="0"/>
          </a:p>
        </p:txBody>
      </p:sp>
      <p:sp>
        <p:nvSpPr>
          <p:cNvPr id="3" name="Text Placeholder 2"/>
          <p:cNvSpPr>
            <a:spLocks noGrp="1"/>
          </p:cNvSpPr>
          <p:nvPr>
            <p:ph type="body" idx="1"/>
          </p:nvPr>
        </p:nvSpPr>
        <p:spPr>
          <a:xfrm>
            <a:off x="457200" y="3200400"/>
            <a:ext cx="8153400" cy="3124200"/>
          </a:xfrm>
        </p:spPr>
        <p:txBody>
          <a:bodyPr>
            <a:normAutofit fontScale="62500" lnSpcReduction="20000"/>
          </a:bodyPr>
          <a:lstStyle/>
          <a:p>
            <a:pPr marL="457200" indent="-457200" algn="l">
              <a:buFont typeface="Arial"/>
              <a:buChar char="•"/>
            </a:pPr>
            <a:r>
              <a:rPr lang="en-US" dirty="0" smtClean="0"/>
              <a:t>Think of all the linkages between the pieces.  </a:t>
            </a:r>
          </a:p>
          <a:p>
            <a:pPr marL="457200" indent="-457200" algn="l">
              <a:buFont typeface="Arial"/>
              <a:buChar char="•"/>
            </a:pPr>
            <a:r>
              <a:rPr lang="en-US" dirty="0" smtClean="0"/>
              <a:t>Chapter: How </a:t>
            </a:r>
            <a:r>
              <a:rPr lang="en-US" dirty="0" smtClean="0"/>
              <a:t>does this chapter connect to the last? To the main theme</a:t>
            </a:r>
            <a:r>
              <a:rPr lang="en-US" dirty="0" smtClean="0"/>
              <a:t>?</a:t>
            </a:r>
          </a:p>
          <a:p>
            <a:pPr marL="457200" indent="-457200" algn="l">
              <a:buFont typeface="Arial"/>
              <a:buChar char="•"/>
            </a:pPr>
            <a:r>
              <a:rPr lang="en-US" dirty="0" smtClean="0"/>
              <a:t>Connecting Phrases</a:t>
            </a:r>
            <a:endParaRPr lang="en-US" dirty="0" smtClean="0"/>
          </a:p>
          <a:p>
            <a:pPr marL="914400" lvl="1" indent="-457200">
              <a:buFont typeface="Arial"/>
              <a:buChar char="•"/>
            </a:pPr>
            <a:r>
              <a:rPr lang="en-US" sz="2300" dirty="0" smtClean="0"/>
              <a:t>This paragraph is about… </a:t>
            </a:r>
          </a:p>
          <a:p>
            <a:pPr marL="914400" lvl="1" indent="-457200">
              <a:buFont typeface="Arial"/>
              <a:buChar char="•"/>
            </a:pPr>
            <a:r>
              <a:rPr lang="en-US" sz="2300" dirty="0" smtClean="0"/>
              <a:t>Based on this…</a:t>
            </a:r>
          </a:p>
          <a:p>
            <a:pPr marL="914400" lvl="1" indent="-457200">
              <a:buFont typeface="Arial"/>
              <a:buChar char="•"/>
            </a:pPr>
            <a:r>
              <a:rPr lang="en-US" sz="2300" dirty="0" smtClean="0"/>
              <a:t>The implications are…</a:t>
            </a:r>
          </a:p>
          <a:p>
            <a:pPr marL="457200" indent="-457200" algn="l">
              <a:buFont typeface="Arial"/>
              <a:buChar char="•"/>
            </a:pPr>
            <a:r>
              <a:rPr lang="en-US" dirty="0" smtClean="0"/>
              <a:t>Structure of a paragraph</a:t>
            </a:r>
          </a:p>
          <a:p>
            <a:pPr marL="914400" lvl="1" indent="-457200">
              <a:buFont typeface="Arial"/>
              <a:buChar char="•"/>
            </a:pPr>
            <a:r>
              <a:rPr lang="en-US" sz="2600" dirty="0" smtClean="0"/>
              <a:t>First </a:t>
            </a:r>
            <a:r>
              <a:rPr lang="en-US" sz="2600" dirty="0" smtClean="0"/>
              <a:t>line says what you will say. </a:t>
            </a:r>
            <a:endParaRPr lang="en-US" sz="2600" dirty="0" smtClean="0"/>
          </a:p>
          <a:p>
            <a:pPr marL="914400" lvl="1" indent="-457200">
              <a:buFont typeface="Arial"/>
              <a:buChar char="•"/>
            </a:pPr>
            <a:r>
              <a:rPr lang="en-US" sz="2600" dirty="0" smtClean="0"/>
              <a:t>Next sentences expand on this</a:t>
            </a:r>
            <a:endParaRPr lang="en-US" sz="2600" dirty="0" smtClean="0"/>
          </a:p>
          <a:p>
            <a:pPr marL="914400" lvl="1" indent="-457200">
              <a:buFont typeface="Arial"/>
              <a:buChar char="•"/>
            </a:pPr>
            <a:r>
              <a:rPr lang="en-US" sz="2300" dirty="0" smtClean="0"/>
              <a:t>Last line logically connects to the next  the next paragraph</a:t>
            </a:r>
            <a:endParaRPr lang="en-US" sz="2300" dirty="0"/>
          </a:p>
        </p:txBody>
      </p:sp>
      <p:sp>
        <p:nvSpPr>
          <p:cNvPr id="4" name="Date Placeholder 3"/>
          <p:cNvSpPr>
            <a:spLocks noGrp="1"/>
          </p:cNvSpPr>
          <p:nvPr>
            <p:ph type="dt" sz="half" idx="10"/>
          </p:nvPr>
        </p:nvSpPr>
        <p:spPr/>
        <p:txBody>
          <a:bodyPr/>
          <a:lstStyle/>
          <a:p>
            <a:r>
              <a:rPr lang="en-US" dirty="0" smtClean="0"/>
              <a:t>© your company name. All rights reserved.</a:t>
            </a:r>
            <a:endParaRPr lang="en-US" dirty="0"/>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endParaRPr lang="en-US"/>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478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Thick Truth</a:t>
            </a:r>
            <a:endParaRPr lang="en-US" dirty="0"/>
          </a:p>
        </p:txBody>
      </p:sp>
      <p:sp>
        <p:nvSpPr>
          <p:cNvPr id="3" name="Text Placeholder 2"/>
          <p:cNvSpPr>
            <a:spLocks noGrp="1"/>
          </p:cNvSpPr>
          <p:nvPr>
            <p:ph type="body" idx="1"/>
          </p:nvPr>
        </p:nvSpPr>
        <p:spPr/>
        <p:txBody>
          <a:bodyPr/>
          <a:lstStyle/>
          <a:p>
            <a:r>
              <a:rPr lang="en-US" dirty="0" smtClean="0"/>
              <a:t>Beyond analysis to multiple layers of meaning</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p:txBody>
          <a:bodyPr/>
          <a:lstStyle/>
          <a:p>
            <a:endParaRPr lang="en-US" dirty="0"/>
          </a:p>
        </p:txBody>
      </p:sp>
      <p:sp>
        <p:nvSpPr>
          <p:cNvPr id="8" name="Rectangle 7"/>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72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410200"/>
            <a:ext cx="7772400" cy="2057400"/>
          </a:xfrm>
        </p:spPr>
        <p:txBody>
          <a:bodyPr/>
          <a:lstStyle/>
          <a:p>
            <a:r>
              <a:rPr lang="en-US" dirty="0" smtClean="0">
                <a:solidFill>
                  <a:srgbClr val="000000"/>
                </a:solidFill>
              </a:rPr>
              <a:t>Discussion</a:t>
            </a:r>
            <a:br>
              <a:rPr lang="en-US" dirty="0" smtClean="0">
                <a:solidFill>
                  <a:srgbClr val="000000"/>
                </a:solidFill>
              </a:rPr>
            </a:br>
            <a:r>
              <a:rPr lang="en-US" sz="1800" b="0" dirty="0" smtClean="0">
                <a:solidFill>
                  <a:srgbClr val="000000"/>
                </a:solidFill>
              </a:rPr>
              <a:t>What are the major patterns in the observations?</a:t>
            </a:r>
            <a:br>
              <a:rPr lang="en-US" sz="1800" b="0" dirty="0" smtClean="0">
                <a:solidFill>
                  <a:srgbClr val="000000"/>
                </a:solidFill>
              </a:rPr>
            </a:br>
            <a:r>
              <a:rPr lang="en-US" sz="1800" b="0" dirty="0" smtClean="0">
                <a:solidFill>
                  <a:srgbClr val="000000"/>
                </a:solidFill>
              </a:rPr>
              <a:t>What are the relationships, trends, and generalizations in the results?</a:t>
            </a:r>
            <a:br>
              <a:rPr lang="en-US" sz="1800" b="0" dirty="0" smtClean="0">
                <a:solidFill>
                  <a:srgbClr val="000000"/>
                </a:solidFill>
              </a:rPr>
            </a:br>
            <a:r>
              <a:rPr lang="en-US" sz="1800" b="0" dirty="0" smtClean="0">
                <a:solidFill>
                  <a:srgbClr val="000000"/>
                </a:solidFill>
              </a:rPr>
              <a:t>What are the exceptions to these patterns?</a:t>
            </a:r>
            <a:br>
              <a:rPr lang="en-US" sz="1800" b="0" dirty="0" smtClean="0">
                <a:solidFill>
                  <a:srgbClr val="000000"/>
                </a:solidFill>
              </a:rPr>
            </a:br>
            <a:r>
              <a:rPr lang="en-US" sz="1800" b="0" dirty="0" smtClean="0">
                <a:solidFill>
                  <a:srgbClr val="000000"/>
                </a:solidFill>
              </a:rPr>
              <a:t/>
            </a:r>
            <a:br>
              <a:rPr lang="en-US" sz="1800" b="0" dirty="0" smtClean="0">
                <a:solidFill>
                  <a:srgbClr val="000000"/>
                </a:solidFill>
              </a:rPr>
            </a:br>
            <a:r>
              <a:rPr lang="en-US" sz="1800" b="0" dirty="0" smtClean="0">
                <a:solidFill>
                  <a:srgbClr val="000000"/>
                </a:solidFill>
              </a:rPr>
              <a:t>What are the likely causes underlying these?</a:t>
            </a:r>
            <a:br>
              <a:rPr lang="en-US" sz="1800" b="0" dirty="0" smtClean="0">
                <a:solidFill>
                  <a:srgbClr val="000000"/>
                </a:solidFill>
              </a:rPr>
            </a:br>
            <a:r>
              <a:rPr lang="en-US" sz="1800" b="0" dirty="0" smtClean="0">
                <a:solidFill>
                  <a:srgbClr val="000000"/>
                </a:solidFill>
              </a:rPr>
              <a:t>Is there agreement or disagreement with previous work</a:t>
            </a:r>
            <a:br>
              <a:rPr lang="en-US" sz="1800" b="0" dirty="0" smtClean="0">
                <a:solidFill>
                  <a:srgbClr val="000000"/>
                </a:solidFill>
              </a:rPr>
            </a:br>
            <a:r>
              <a:rPr lang="en-US" sz="1800" b="0" dirty="0" smtClean="0">
                <a:solidFill>
                  <a:srgbClr val="000000"/>
                </a:solidFill>
              </a:rPr>
              <a:t/>
            </a:r>
            <a:br>
              <a:rPr lang="en-US" sz="1800" b="0" dirty="0" smtClean="0">
                <a:solidFill>
                  <a:srgbClr val="000000"/>
                </a:solidFill>
              </a:rPr>
            </a:br>
            <a:r>
              <a:rPr lang="en-US" sz="1800" b="0" dirty="0" smtClean="0">
                <a:solidFill>
                  <a:srgbClr val="000000"/>
                </a:solidFill>
              </a:rPr>
              <a:t>Interpret your results in terms of the background you laid out in the introduction</a:t>
            </a:r>
            <a:br>
              <a:rPr lang="en-US" sz="1800" b="0" dirty="0" smtClean="0">
                <a:solidFill>
                  <a:srgbClr val="000000"/>
                </a:solidFill>
              </a:rPr>
            </a:br>
            <a:r>
              <a:rPr lang="en-US" sz="1800" b="0" dirty="0" smtClean="0">
                <a:solidFill>
                  <a:srgbClr val="000000"/>
                </a:solidFill>
              </a:rPr>
              <a:t>Consider all the interpretations, then reject some.  But be even handed</a:t>
            </a:r>
            <a:br>
              <a:rPr lang="en-US" sz="1800" b="0" dirty="0" smtClean="0">
                <a:solidFill>
                  <a:srgbClr val="000000"/>
                </a:solidFill>
              </a:rPr>
            </a:br>
            <a:r>
              <a:rPr lang="en-US" sz="1800" b="0" dirty="0" smtClean="0">
                <a:solidFill>
                  <a:srgbClr val="000000"/>
                </a:solidFill>
              </a:rPr>
              <a:t>Avoid preaching and bandwagons.  Let the data speak the truth.  But be passionate. </a:t>
            </a:r>
            <a:br>
              <a:rPr lang="en-US" sz="1800" b="0" dirty="0" smtClean="0">
                <a:solidFill>
                  <a:srgbClr val="000000"/>
                </a:solidFill>
              </a:rPr>
            </a:br>
            <a:r>
              <a:rPr lang="en-US" sz="1800" b="0" dirty="0" smtClean="0">
                <a:solidFill>
                  <a:srgbClr val="000000"/>
                </a:solidFill>
              </a:rPr>
              <a:t/>
            </a:r>
            <a:br>
              <a:rPr lang="en-US" sz="1800" b="0" dirty="0" smtClean="0">
                <a:solidFill>
                  <a:srgbClr val="000000"/>
                </a:solidFill>
              </a:rPr>
            </a:br>
            <a:r>
              <a:rPr lang="en-US" sz="1800" b="0" dirty="0" smtClean="0">
                <a:solidFill>
                  <a:srgbClr val="000000"/>
                </a:solidFill>
              </a:rPr>
              <a:t>What do you know now that you </a:t>
            </a:r>
            <a:r>
              <a:rPr lang="en-US" sz="1800" b="0" dirty="0" err="1" smtClean="0">
                <a:solidFill>
                  <a:srgbClr val="000000"/>
                </a:solidFill>
              </a:rPr>
              <a:t>didn</a:t>
            </a:r>
            <a:r>
              <a:rPr lang="fr-FR" sz="1800" b="0" dirty="0" smtClean="0">
                <a:solidFill>
                  <a:srgbClr val="000000"/>
                </a:solidFill>
              </a:rPr>
              <a:t>’</a:t>
            </a:r>
            <a:r>
              <a:rPr lang="en-US" sz="1800" b="0" dirty="0" smtClean="0">
                <a:solidFill>
                  <a:srgbClr val="000000"/>
                </a:solidFill>
              </a:rPr>
              <a:t>t know when you began?</a:t>
            </a:r>
            <a:br>
              <a:rPr lang="en-US" sz="1800" b="0" dirty="0" smtClean="0">
                <a:solidFill>
                  <a:srgbClr val="000000"/>
                </a:solidFill>
              </a:rPr>
            </a:br>
            <a:r>
              <a:rPr lang="en-US" sz="1800" b="0" dirty="0" smtClean="0">
                <a:solidFill>
                  <a:srgbClr val="000000"/>
                </a:solidFill>
              </a:rPr>
              <a:t>Include the evidence for the line of reasoning</a:t>
            </a:r>
            <a:br>
              <a:rPr lang="en-US" sz="1800" b="0" dirty="0" smtClean="0">
                <a:solidFill>
                  <a:srgbClr val="000000"/>
                </a:solidFill>
              </a:rPr>
            </a:br>
            <a:r>
              <a:rPr lang="en-US" sz="1800" b="0" dirty="0" smtClean="0">
                <a:solidFill>
                  <a:srgbClr val="000000"/>
                </a:solidFill>
              </a:rPr>
              <a:t>What is the significance of the results? Should we care?</a:t>
            </a:r>
            <a:br>
              <a:rPr lang="en-US" sz="1800" b="0" dirty="0" smtClean="0">
                <a:solidFill>
                  <a:srgbClr val="000000"/>
                </a:solidFill>
              </a:rPr>
            </a:br>
            <a:r>
              <a:rPr lang="en-US" sz="1800" b="0" dirty="0" smtClean="0">
                <a:solidFill>
                  <a:srgbClr val="000000"/>
                </a:solidFill>
              </a:rPr>
              <a:t>Is there material that </a:t>
            </a:r>
            <a:r>
              <a:rPr lang="en-US" sz="1800" b="0" dirty="0" err="1" smtClean="0">
                <a:solidFill>
                  <a:srgbClr val="000000"/>
                </a:solidFill>
              </a:rPr>
              <a:t>doesn</a:t>
            </a:r>
            <a:r>
              <a:rPr lang="fr-FR" sz="1800" b="0" dirty="0" smtClean="0">
                <a:solidFill>
                  <a:srgbClr val="000000"/>
                </a:solidFill>
              </a:rPr>
              <a:t>’</a:t>
            </a:r>
            <a:r>
              <a:rPr lang="en-US" sz="1800" b="0" dirty="0" smtClean="0">
                <a:solidFill>
                  <a:srgbClr val="000000"/>
                </a:solidFill>
              </a:rPr>
              <a:t>t contribute to the above.  Then shift it elsewhere. Or delete it. (put it in a file for publishing next year) </a:t>
            </a:r>
            <a:br>
              <a:rPr lang="en-US" sz="1800" b="0" dirty="0" smtClean="0">
                <a:solidFill>
                  <a:srgbClr val="000000"/>
                </a:solidFill>
              </a:rPr>
            </a:br>
            <a:r>
              <a:rPr lang="en-US" sz="1800" b="0" dirty="0" smtClean="0">
                <a:solidFill>
                  <a:srgbClr val="000000"/>
                </a:solidFill>
              </a:rPr>
              <a:t/>
            </a:r>
            <a:br>
              <a:rPr lang="en-US" sz="1800" b="0" dirty="0" smtClean="0">
                <a:solidFill>
                  <a:srgbClr val="000000"/>
                </a:solidFill>
              </a:rPr>
            </a:br>
            <a:endParaRPr lang="en-US" dirty="0">
              <a:solidFill>
                <a:schemeClr val="bg2"/>
              </a:solidFill>
            </a:endParaRPr>
          </a:p>
        </p:txBody>
      </p:sp>
      <p:sp>
        <p:nvSpPr>
          <p:cNvPr id="3" name="Text Placeholder 2"/>
          <p:cNvSpPr>
            <a:spLocks noGrp="1"/>
          </p:cNvSpPr>
          <p:nvPr>
            <p:ph type="body" idx="1"/>
          </p:nvPr>
        </p:nvSpPr>
        <p:spPr/>
        <p:txBody>
          <a:bodyPr>
            <a:normAutofit/>
          </a:bodyPr>
          <a:lstStyle/>
          <a:p>
            <a:r>
              <a:rPr lang="en-US" i="1" dirty="0" smtClean="0"/>
              <a:t>e</a:t>
            </a:r>
            <a:endParaRPr lang="en-US" i="1" dirty="0"/>
          </a:p>
          <a:p>
            <a:endParaRPr lang="en-US" i="1"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Rectangle 5"/>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85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Core Theme</a:t>
            </a:r>
            <a:endParaRPr lang="en-US" dirty="0">
              <a:solidFill>
                <a:schemeClr val="bg1"/>
              </a:solidFill>
            </a:endParaRPr>
          </a:p>
        </p:txBody>
      </p:sp>
      <p:sp>
        <p:nvSpPr>
          <p:cNvPr id="6" name="Text Placeholder 5"/>
          <p:cNvSpPr>
            <a:spLocks noGrp="1"/>
          </p:cNvSpPr>
          <p:nvPr>
            <p:ph type="body" idx="1"/>
          </p:nvPr>
        </p:nvSpPr>
        <p:spPr>
          <a:xfrm>
            <a:off x="304800" y="5105400"/>
            <a:ext cx="8229600" cy="986937"/>
          </a:xfrm>
        </p:spPr>
        <p:txBody>
          <a:bodyPr>
            <a:normAutofit lnSpcReduction="10000"/>
          </a:bodyPr>
          <a:lstStyle/>
          <a:p>
            <a:pPr marL="0" indent="0"/>
            <a:r>
              <a:rPr lang="en-US" dirty="0" smtClean="0">
                <a:solidFill>
                  <a:schemeClr val="bg1"/>
                </a:solidFill>
              </a:rPr>
              <a:t>Which will be your </a:t>
            </a:r>
            <a:br>
              <a:rPr lang="en-US" dirty="0" smtClean="0">
                <a:solidFill>
                  <a:schemeClr val="bg1"/>
                </a:solidFill>
              </a:rPr>
            </a:br>
            <a:r>
              <a:rPr lang="en-US" dirty="0" smtClean="0">
                <a:solidFill>
                  <a:schemeClr val="bg1"/>
                </a:solidFill>
              </a:rPr>
              <a:t>primary focus?</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7" name="TextBox 6"/>
          <p:cNvSpPr txBox="1"/>
          <p:nvPr/>
        </p:nvSpPr>
        <p:spPr>
          <a:xfrm>
            <a:off x="1806443" y="1931957"/>
            <a:ext cx="787896" cy="369332"/>
          </a:xfrm>
          <a:prstGeom prst="rect">
            <a:avLst/>
          </a:prstGeom>
          <a:noFill/>
        </p:spPr>
        <p:txBody>
          <a:bodyPr wrap="none" rtlCol="0">
            <a:spAutoFit/>
          </a:bodyPr>
          <a:lstStyle/>
          <a:p>
            <a:r>
              <a:rPr lang="en-US" dirty="0" smtClean="0">
                <a:solidFill>
                  <a:schemeClr val="bg1"/>
                </a:solidFill>
              </a:rPr>
              <a:t>Sub a</a:t>
            </a:r>
            <a:endParaRPr lang="en-US" dirty="0">
              <a:solidFill>
                <a:schemeClr val="bg1"/>
              </a:solidFill>
            </a:endParaRPr>
          </a:p>
        </p:txBody>
      </p:sp>
      <p:sp>
        <p:nvSpPr>
          <p:cNvPr id="8" name="TextBox 7"/>
          <p:cNvSpPr txBox="1"/>
          <p:nvPr/>
        </p:nvSpPr>
        <p:spPr>
          <a:xfrm>
            <a:off x="2915349" y="1144863"/>
            <a:ext cx="787896" cy="369332"/>
          </a:xfrm>
          <a:prstGeom prst="rect">
            <a:avLst/>
          </a:prstGeom>
          <a:noFill/>
        </p:spPr>
        <p:txBody>
          <a:bodyPr wrap="none" rtlCol="0">
            <a:spAutoFit/>
          </a:bodyPr>
          <a:lstStyle/>
          <a:p>
            <a:r>
              <a:rPr lang="en-US" dirty="0" smtClean="0">
                <a:solidFill>
                  <a:srgbClr val="000000"/>
                </a:solidFill>
              </a:rPr>
              <a:t>Sub b</a:t>
            </a:r>
            <a:endParaRPr lang="en-US" dirty="0">
              <a:solidFill>
                <a:srgbClr val="000000"/>
              </a:solidFill>
            </a:endParaRPr>
          </a:p>
        </p:txBody>
      </p:sp>
      <p:sp>
        <p:nvSpPr>
          <p:cNvPr id="9" name="TextBox 8"/>
          <p:cNvSpPr txBox="1"/>
          <p:nvPr/>
        </p:nvSpPr>
        <p:spPr>
          <a:xfrm>
            <a:off x="4614478" y="1556299"/>
            <a:ext cx="774934" cy="369332"/>
          </a:xfrm>
          <a:prstGeom prst="rect">
            <a:avLst/>
          </a:prstGeom>
          <a:noFill/>
        </p:spPr>
        <p:txBody>
          <a:bodyPr wrap="none" rtlCol="0">
            <a:spAutoFit/>
          </a:bodyPr>
          <a:lstStyle/>
          <a:p>
            <a:r>
              <a:rPr lang="en-US" dirty="0" smtClean="0">
                <a:solidFill>
                  <a:srgbClr val="000000"/>
                </a:solidFill>
              </a:rPr>
              <a:t>Sub c</a:t>
            </a:r>
            <a:endParaRPr lang="en-US" dirty="0">
              <a:solidFill>
                <a:srgbClr val="000000"/>
              </a:solidFill>
            </a:endParaRPr>
          </a:p>
        </p:txBody>
      </p:sp>
      <p:sp>
        <p:nvSpPr>
          <p:cNvPr id="10" name="Rectangle 9"/>
          <p:cNvSpPr/>
          <p:nvPr/>
        </p:nvSpPr>
        <p:spPr>
          <a:xfrm>
            <a:off x="8077200" y="6172200"/>
            <a:ext cx="10668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8233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a:t>
            </a:r>
            <a:r>
              <a:rPr lang="en-US" dirty="0" smtClean="0"/>
              <a:t>Approaches to Disaggregation of Data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93343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2432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04" y="4191000"/>
            <a:ext cx="8229600" cy="2344967"/>
          </a:xfrm>
        </p:spPr>
        <p:txBody>
          <a:bodyPr/>
          <a:lstStyle/>
          <a:p>
            <a:r>
              <a:rPr lang="en-US" dirty="0" smtClean="0">
                <a:solidFill>
                  <a:schemeClr val="bg1"/>
                </a:solidFill>
              </a:rPr>
              <a:t>Plot</a:t>
            </a:r>
            <a:br>
              <a:rPr lang="en-US" dirty="0" smtClean="0">
                <a:solidFill>
                  <a:schemeClr val="bg1"/>
                </a:solidFill>
              </a:rPr>
            </a:br>
            <a:r>
              <a:rPr lang="en-US" dirty="0" smtClean="0">
                <a:solidFill>
                  <a:schemeClr val="bg1"/>
                </a:solidFill>
              </a:rPr>
              <a:t>Theme</a:t>
            </a:r>
            <a:br>
              <a:rPr lang="en-US" dirty="0" smtClean="0">
                <a:solidFill>
                  <a:schemeClr val="bg1"/>
                </a:solidFill>
              </a:rPr>
            </a:br>
            <a:r>
              <a:rPr lang="en-US" dirty="0" smtClean="0">
                <a:solidFill>
                  <a:schemeClr val="bg1"/>
                </a:solidFill>
              </a:rPr>
              <a:t>Passion</a:t>
            </a:r>
            <a:endParaRPr lang="en-US" dirty="0">
              <a:solidFill>
                <a:schemeClr val="bg1"/>
              </a:solidFill>
            </a:endParaRPr>
          </a:p>
        </p:txBody>
      </p:sp>
      <p:sp>
        <p:nvSpPr>
          <p:cNvPr id="6" name="Text Placeholder 5"/>
          <p:cNvSpPr>
            <a:spLocks noGrp="1"/>
          </p:cNvSpPr>
          <p:nvPr>
            <p:ph type="body" idx="1"/>
          </p:nvPr>
        </p:nvSpPr>
        <p:spPr>
          <a:xfrm>
            <a:off x="381000" y="3230"/>
            <a:ext cx="8305800" cy="955398"/>
          </a:xfrm>
        </p:spPr>
        <p:txBody>
          <a:bodyPr>
            <a:normAutofit fontScale="92500" lnSpcReduction="10000"/>
          </a:bodyPr>
          <a:lstStyle/>
          <a:p>
            <a:pPr marL="0" indent="0"/>
            <a:r>
              <a:rPr lang="en-US" dirty="0" smtClean="0">
                <a:solidFill>
                  <a:schemeClr val="bg1"/>
                </a:solidFill>
              </a:rPr>
              <a:t>Can those reading capture the ebb and flow of the drama your are parading?</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7" name="TextBox 6"/>
          <p:cNvSpPr txBox="1"/>
          <p:nvPr/>
        </p:nvSpPr>
        <p:spPr>
          <a:xfrm>
            <a:off x="1806443" y="1931957"/>
            <a:ext cx="787896" cy="369332"/>
          </a:xfrm>
          <a:prstGeom prst="rect">
            <a:avLst/>
          </a:prstGeom>
          <a:noFill/>
        </p:spPr>
        <p:txBody>
          <a:bodyPr wrap="none" rtlCol="0">
            <a:spAutoFit/>
          </a:bodyPr>
          <a:lstStyle/>
          <a:p>
            <a:r>
              <a:rPr lang="en-US" dirty="0" smtClean="0">
                <a:solidFill>
                  <a:schemeClr val="bg1"/>
                </a:solidFill>
              </a:rPr>
              <a:t>Sub a</a:t>
            </a:r>
            <a:endParaRPr lang="en-US" dirty="0">
              <a:solidFill>
                <a:schemeClr val="bg1"/>
              </a:solidFill>
            </a:endParaRPr>
          </a:p>
        </p:txBody>
      </p:sp>
      <p:sp>
        <p:nvSpPr>
          <p:cNvPr id="8" name="TextBox 7"/>
          <p:cNvSpPr txBox="1"/>
          <p:nvPr/>
        </p:nvSpPr>
        <p:spPr>
          <a:xfrm>
            <a:off x="2915349" y="1144863"/>
            <a:ext cx="787896" cy="369332"/>
          </a:xfrm>
          <a:prstGeom prst="rect">
            <a:avLst/>
          </a:prstGeom>
          <a:noFill/>
        </p:spPr>
        <p:txBody>
          <a:bodyPr wrap="none" rtlCol="0">
            <a:spAutoFit/>
          </a:bodyPr>
          <a:lstStyle/>
          <a:p>
            <a:r>
              <a:rPr lang="en-US" dirty="0" smtClean="0">
                <a:solidFill>
                  <a:srgbClr val="000000"/>
                </a:solidFill>
              </a:rPr>
              <a:t>Sub b</a:t>
            </a:r>
            <a:endParaRPr lang="en-US" dirty="0">
              <a:solidFill>
                <a:srgbClr val="000000"/>
              </a:solidFill>
            </a:endParaRPr>
          </a:p>
        </p:txBody>
      </p:sp>
      <p:sp>
        <p:nvSpPr>
          <p:cNvPr id="9" name="TextBox 8"/>
          <p:cNvSpPr txBox="1"/>
          <p:nvPr/>
        </p:nvSpPr>
        <p:spPr>
          <a:xfrm>
            <a:off x="4614478" y="1556299"/>
            <a:ext cx="774934" cy="369332"/>
          </a:xfrm>
          <a:prstGeom prst="rect">
            <a:avLst/>
          </a:prstGeom>
          <a:noFill/>
        </p:spPr>
        <p:txBody>
          <a:bodyPr wrap="none" rtlCol="0">
            <a:spAutoFit/>
          </a:bodyPr>
          <a:lstStyle/>
          <a:p>
            <a:r>
              <a:rPr lang="en-US" dirty="0" smtClean="0">
                <a:solidFill>
                  <a:srgbClr val="000000"/>
                </a:solidFill>
              </a:rPr>
              <a:t>Sub c</a:t>
            </a:r>
            <a:endParaRPr lang="en-US" dirty="0">
              <a:solidFill>
                <a:srgbClr val="000000"/>
              </a:solidFill>
            </a:endParaRPr>
          </a:p>
        </p:txBody>
      </p:sp>
      <p:sp>
        <p:nvSpPr>
          <p:cNvPr id="3" name="TextBox 2"/>
          <p:cNvSpPr txBox="1"/>
          <p:nvPr/>
        </p:nvSpPr>
        <p:spPr>
          <a:xfrm>
            <a:off x="152401" y="914400"/>
            <a:ext cx="1600200" cy="1200329"/>
          </a:xfrm>
          <a:prstGeom prst="rect">
            <a:avLst/>
          </a:prstGeom>
          <a:noFill/>
        </p:spPr>
        <p:txBody>
          <a:bodyPr wrap="square" rtlCol="0">
            <a:spAutoFit/>
          </a:bodyPr>
          <a:lstStyle/>
          <a:p>
            <a:r>
              <a:rPr lang="en-US" dirty="0" smtClean="0"/>
              <a:t>You are not writing for nerds but for activists</a:t>
            </a:r>
            <a:endParaRPr lang="en-US" dirty="0"/>
          </a:p>
        </p:txBody>
      </p:sp>
      <p:sp>
        <p:nvSpPr>
          <p:cNvPr id="10" name="TextBox 9"/>
          <p:cNvSpPr txBox="1"/>
          <p:nvPr/>
        </p:nvSpPr>
        <p:spPr>
          <a:xfrm>
            <a:off x="7136344" y="5008777"/>
            <a:ext cx="1211352" cy="923330"/>
          </a:xfrm>
          <a:prstGeom prst="rect">
            <a:avLst/>
          </a:prstGeom>
          <a:noFill/>
        </p:spPr>
        <p:txBody>
          <a:bodyPr wrap="none" rtlCol="0">
            <a:spAutoFit/>
          </a:bodyPr>
          <a:lstStyle/>
          <a:p>
            <a:r>
              <a:rPr lang="en-US" dirty="0" smtClean="0"/>
              <a:t>Objective</a:t>
            </a:r>
          </a:p>
          <a:p>
            <a:r>
              <a:rPr lang="en-US" dirty="0" smtClean="0"/>
              <a:t>Yet </a:t>
            </a:r>
          </a:p>
          <a:p>
            <a:r>
              <a:rPr lang="en-US" dirty="0" err="1" smtClean="0"/>
              <a:t>Pasionate</a:t>
            </a:r>
            <a:endParaRPr lang="en-US" dirty="0"/>
          </a:p>
        </p:txBody>
      </p:sp>
      <p:sp>
        <p:nvSpPr>
          <p:cNvPr id="13" name="Rectangle 12"/>
          <p:cNvSpPr/>
          <p:nvPr/>
        </p:nvSpPr>
        <p:spPr>
          <a:xfrm>
            <a:off x="8077200" y="6172200"/>
            <a:ext cx="10668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0302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343400"/>
            <a:ext cx="8229600" cy="2344967"/>
          </a:xfrm>
        </p:spPr>
        <p:txBody>
          <a:bodyPr/>
          <a:lstStyle/>
          <a:p>
            <a:r>
              <a:rPr lang="en-US" dirty="0" smtClean="0">
                <a:solidFill>
                  <a:schemeClr val="bg1"/>
                </a:solidFill>
              </a:rPr>
              <a:t/>
            </a:r>
            <a:br>
              <a:rPr lang="en-US" dirty="0" smtClean="0">
                <a:solidFill>
                  <a:schemeClr val="bg1"/>
                </a:solidFill>
              </a:rPr>
            </a:br>
            <a:r>
              <a:rPr lang="en-US" dirty="0" smtClean="0">
                <a:solidFill>
                  <a:schemeClr val="bg1"/>
                </a:solidFill>
              </a:rPr>
              <a:t>Structural </a:t>
            </a:r>
            <a:br>
              <a:rPr lang="en-US" dirty="0" smtClean="0">
                <a:solidFill>
                  <a:schemeClr val="bg1"/>
                </a:solidFill>
              </a:rPr>
            </a:br>
            <a:r>
              <a:rPr lang="en-US" dirty="0" smtClean="0">
                <a:solidFill>
                  <a:schemeClr val="bg1"/>
                </a:solidFill>
              </a:rPr>
              <a:t>Theological Conversations</a:t>
            </a:r>
            <a:endParaRPr lang="en-US" dirty="0">
              <a:solidFill>
                <a:schemeClr val="bg1"/>
              </a:solidFill>
            </a:endParaRPr>
          </a:p>
        </p:txBody>
      </p:sp>
      <p:sp>
        <p:nvSpPr>
          <p:cNvPr id="6" name="Text Placeholder 5"/>
          <p:cNvSpPr>
            <a:spLocks noGrp="1"/>
          </p:cNvSpPr>
          <p:nvPr>
            <p:ph type="body" idx="1"/>
          </p:nvPr>
        </p:nvSpPr>
        <p:spPr>
          <a:xfrm>
            <a:off x="381000" y="3230"/>
            <a:ext cx="8305800" cy="955398"/>
          </a:xfrm>
        </p:spPr>
        <p:txBody>
          <a:bodyPr>
            <a:normAutofit fontScale="92500" lnSpcReduction="10000"/>
          </a:bodyPr>
          <a:lstStyle/>
          <a:p>
            <a:pPr marL="0" indent="0"/>
            <a:r>
              <a:rPr lang="en-US" dirty="0" smtClean="0">
                <a:solidFill>
                  <a:schemeClr val="bg1"/>
                </a:solidFill>
              </a:rPr>
              <a:t>How do your themes result in action proposals? </a:t>
            </a:r>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7" name="TextBox 6"/>
          <p:cNvSpPr txBox="1"/>
          <p:nvPr/>
        </p:nvSpPr>
        <p:spPr>
          <a:xfrm>
            <a:off x="1676401" y="1676400"/>
            <a:ext cx="762000" cy="923330"/>
          </a:xfrm>
          <a:prstGeom prst="rect">
            <a:avLst/>
          </a:prstGeom>
          <a:noFill/>
        </p:spPr>
        <p:txBody>
          <a:bodyPr wrap="square" rtlCol="0">
            <a:spAutoFit/>
          </a:bodyPr>
          <a:lstStyle/>
          <a:p>
            <a:r>
              <a:rPr lang="en-US" dirty="0" smtClean="0">
                <a:solidFill>
                  <a:schemeClr val="bg2"/>
                </a:solidFill>
              </a:rPr>
              <a:t>Sub-action a</a:t>
            </a:r>
            <a:endParaRPr lang="en-US" dirty="0">
              <a:solidFill>
                <a:schemeClr val="bg2"/>
              </a:solidFill>
            </a:endParaRPr>
          </a:p>
        </p:txBody>
      </p:sp>
      <p:sp>
        <p:nvSpPr>
          <p:cNvPr id="8" name="TextBox 7"/>
          <p:cNvSpPr txBox="1"/>
          <p:nvPr/>
        </p:nvSpPr>
        <p:spPr>
          <a:xfrm>
            <a:off x="2743201" y="1144863"/>
            <a:ext cx="1066800" cy="369332"/>
          </a:xfrm>
          <a:prstGeom prst="rect">
            <a:avLst/>
          </a:prstGeom>
          <a:noFill/>
        </p:spPr>
        <p:txBody>
          <a:bodyPr wrap="square" rtlCol="0">
            <a:spAutoFit/>
          </a:bodyPr>
          <a:lstStyle/>
          <a:p>
            <a:r>
              <a:rPr lang="en-US" dirty="0" smtClean="0">
                <a:solidFill>
                  <a:srgbClr val="000000"/>
                </a:solidFill>
              </a:rPr>
              <a:t>Action 1</a:t>
            </a:r>
            <a:endParaRPr lang="en-US" dirty="0">
              <a:solidFill>
                <a:srgbClr val="000000"/>
              </a:solidFill>
            </a:endParaRPr>
          </a:p>
        </p:txBody>
      </p:sp>
      <p:sp>
        <p:nvSpPr>
          <p:cNvPr id="9" name="TextBox 8"/>
          <p:cNvSpPr txBox="1"/>
          <p:nvPr/>
        </p:nvSpPr>
        <p:spPr>
          <a:xfrm>
            <a:off x="4343399" y="1295400"/>
            <a:ext cx="914401" cy="646331"/>
          </a:xfrm>
          <a:prstGeom prst="rect">
            <a:avLst/>
          </a:prstGeom>
          <a:noFill/>
        </p:spPr>
        <p:txBody>
          <a:bodyPr wrap="square" rtlCol="0">
            <a:spAutoFit/>
          </a:bodyPr>
          <a:lstStyle/>
          <a:p>
            <a:r>
              <a:rPr lang="en-US" dirty="0" smtClean="0">
                <a:solidFill>
                  <a:srgbClr val="000000"/>
                </a:solidFill>
              </a:rPr>
              <a:t>Action c</a:t>
            </a:r>
            <a:endParaRPr lang="en-US" dirty="0">
              <a:solidFill>
                <a:srgbClr val="000000"/>
              </a:solidFill>
            </a:endParaRPr>
          </a:p>
        </p:txBody>
      </p:sp>
      <p:sp>
        <p:nvSpPr>
          <p:cNvPr id="3" name="TextBox 2"/>
          <p:cNvSpPr txBox="1"/>
          <p:nvPr/>
        </p:nvSpPr>
        <p:spPr>
          <a:xfrm>
            <a:off x="152401" y="914400"/>
            <a:ext cx="1600200" cy="1754327"/>
          </a:xfrm>
          <a:prstGeom prst="rect">
            <a:avLst/>
          </a:prstGeom>
          <a:noFill/>
        </p:spPr>
        <p:txBody>
          <a:bodyPr wrap="square" rtlCol="0">
            <a:spAutoFit/>
          </a:bodyPr>
          <a:lstStyle/>
          <a:p>
            <a:r>
              <a:rPr lang="en-US" dirty="0" smtClean="0"/>
              <a:t>In action research, you are not writing for nerds but for activists</a:t>
            </a:r>
            <a:endParaRPr lang="en-US" dirty="0"/>
          </a:p>
        </p:txBody>
      </p:sp>
      <p:sp>
        <p:nvSpPr>
          <p:cNvPr id="10" name="TextBox 9"/>
          <p:cNvSpPr txBox="1"/>
          <p:nvPr/>
        </p:nvSpPr>
        <p:spPr>
          <a:xfrm>
            <a:off x="5105400" y="4953000"/>
            <a:ext cx="1550456" cy="1200329"/>
          </a:xfrm>
          <a:prstGeom prst="rect">
            <a:avLst/>
          </a:prstGeom>
          <a:noFill/>
        </p:spPr>
        <p:txBody>
          <a:bodyPr wrap="square" rtlCol="0">
            <a:spAutoFit/>
          </a:bodyPr>
          <a:lstStyle/>
          <a:p>
            <a:r>
              <a:rPr lang="en-US" dirty="0" smtClean="0"/>
              <a:t>Theology is spoken through Structures</a:t>
            </a:r>
            <a:endParaRPr lang="en-US" dirty="0"/>
          </a:p>
        </p:txBody>
      </p:sp>
      <p:sp>
        <p:nvSpPr>
          <p:cNvPr id="13" name="Rectangle 12"/>
          <p:cNvSpPr/>
          <p:nvPr/>
        </p:nvSpPr>
        <p:spPr>
          <a:xfrm>
            <a:off x="8077200" y="6172200"/>
            <a:ext cx="10668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Never give up</a:t>
            </a:r>
            <a:endParaRPr lang="en-US" dirty="0"/>
          </a:p>
        </p:txBody>
      </p:sp>
      <p:sp>
        <p:nvSpPr>
          <p:cNvPr id="11" name="TextBox 10"/>
          <p:cNvSpPr txBox="1"/>
          <p:nvPr/>
        </p:nvSpPr>
        <p:spPr>
          <a:xfrm>
            <a:off x="6019800" y="3886200"/>
            <a:ext cx="1219199" cy="646331"/>
          </a:xfrm>
          <a:prstGeom prst="rect">
            <a:avLst/>
          </a:prstGeom>
          <a:noFill/>
        </p:spPr>
        <p:txBody>
          <a:bodyPr wrap="square" rtlCol="0">
            <a:spAutoFit/>
          </a:bodyPr>
          <a:lstStyle/>
          <a:p>
            <a:r>
              <a:rPr lang="en-US" dirty="0" smtClean="0">
                <a:solidFill>
                  <a:srgbClr val="0C0D0D"/>
                </a:solidFill>
              </a:rPr>
              <a:t>Structural Voice</a:t>
            </a:r>
            <a:endParaRPr lang="en-US" dirty="0">
              <a:solidFill>
                <a:srgbClr val="0C0D0D"/>
              </a:solidFill>
            </a:endParaRPr>
          </a:p>
        </p:txBody>
      </p:sp>
      <p:sp>
        <p:nvSpPr>
          <p:cNvPr id="14" name="TextBox 13"/>
          <p:cNvSpPr txBox="1"/>
          <p:nvPr/>
        </p:nvSpPr>
        <p:spPr>
          <a:xfrm>
            <a:off x="7022353" y="2540000"/>
            <a:ext cx="1893047" cy="1477328"/>
          </a:xfrm>
          <a:prstGeom prst="rect">
            <a:avLst/>
          </a:prstGeom>
          <a:noFill/>
        </p:spPr>
        <p:txBody>
          <a:bodyPr wrap="square" rtlCol="0">
            <a:spAutoFit/>
          </a:bodyPr>
          <a:lstStyle/>
          <a:p>
            <a:r>
              <a:rPr lang="en-US" dirty="0" smtClean="0">
                <a:solidFill>
                  <a:srgbClr val="0C0D0D"/>
                </a:solidFill>
              </a:rPr>
              <a:t>Beyond the individuals, what are the structural engagements in the conversation</a:t>
            </a:r>
            <a:endParaRPr lang="en-US" dirty="0">
              <a:solidFill>
                <a:srgbClr val="0C0D0D"/>
              </a:solidFill>
            </a:endParaRPr>
          </a:p>
        </p:txBody>
      </p:sp>
    </p:spTree>
    <p:extLst>
      <p:ext uri="{BB962C8B-B14F-4D97-AF65-F5344CB8AC3E}">
        <p14:creationId xmlns:p14="http://schemas.microsoft.com/office/powerpoint/2010/main" val="29729013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References</a:t>
            </a:r>
            <a:br>
              <a:rPr lang="en-US" dirty="0" smtClean="0">
                <a:solidFill>
                  <a:srgbClr val="000000"/>
                </a:solidFill>
              </a:rPr>
            </a:br>
            <a:r>
              <a:rPr lang="en-US" sz="1800" dirty="0" smtClean="0">
                <a:solidFill>
                  <a:schemeClr val="bg2"/>
                </a:solidFill>
              </a:rPr>
              <a:t>View</a:t>
            </a:r>
            <a:r>
              <a:rPr lang="en-US" sz="1800" dirty="0">
                <a:solidFill>
                  <a:schemeClr val="bg2"/>
                </a:solidFill>
              </a:rPr>
              <a:t>: “I Have Some Interview Data. What Next?”</a:t>
            </a:r>
            <a:r>
              <a:rPr lang="en-US" sz="1800" dirty="0">
                <a:solidFill>
                  <a:schemeClr val="bg2">
                    <a:lumMod val="75000"/>
                    <a:lumOff val="25000"/>
                  </a:schemeClr>
                </a:solidFill>
                <a:hlinkClick r:id="rId2"/>
              </a:rPr>
              <a:t>http://www.youtube.com/watch?v=em3dRhwQEAA</a:t>
            </a:r>
            <a:r>
              <a:rPr lang="en-US" sz="1800" dirty="0">
                <a:solidFill>
                  <a:schemeClr val="bg2"/>
                </a:solidFill>
              </a:rPr>
              <a:t> [9 min.</a:t>
            </a:r>
            <a:r>
              <a:rPr lang="en-US" sz="1800" dirty="0" smtClean="0">
                <a:solidFill>
                  <a:schemeClr val="bg2"/>
                </a:solidFill>
              </a:rPr>
              <a:t>]</a:t>
            </a:r>
            <a:r>
              <a:rPr lang="en-US" sz="1800" dirty="0">
                <a:solidFill>
                  <a:schemeClr val="bg2"/>
                </a:solidFill>
              </a:rPr>
              <a:t/>
            </a:r>
            <a:br>
              <a:rPr lang="en-US" sz="1800" dirty="0">
                <a:solidFill>
                  <a:schemeClr val="bg2"/>
                </a:solidFill>
              </a:rPr>
            </a:br>
            <a:r>
              <a:rPr lang="en-US" sz="1800" dirty="0" smtClean="0">
                <a:solidFill>
                  <a:schemeClr val="bg2"/>
                </a:solidFill>
              </a:rPr>
              <a:t>Ryan </a:t>
            </a:r>
            <a:r>
              <a:rPr lang="en-US" sz="1800" dirty="0">
                <a:solidFill>
                  <a:schemeClr val="bg2"/>
                </a:solidFill>
              </a:rPr>
              <a:t>&amp; Bernard, “Techniques to Identify Themes”</a:t>
            </a:r>
            <a:r>
              <a:rPr lang="en-US" sz="1800" dirty="0">
                <a:solidFill>
                  <a:schemeClr val="bg2">
                    <a:lumMod val="50000"/>
                    <a:lumOff val="50000"/>
                  </a:schemeClr>
                </a:solidFill>
                <a:hlinkClick r:id="rId3"/>
              </a:rPr>
              <a:t>http://www.engin.umich.edu/teaching/crltengin/engineering-education-research-resources/ryan-and-bernard-techniques-to-identify-</a:t>
            </a:r>
            <a:r>
              <a:rPr lang="en-US" sz="1800" dirty="0" smtClean="0">
                <a:solidFill>
                  <a:schemeClr val="bg2">
                    <a:lumMod val="50000"/>
                    <a:lumOff val="50000"/>
                  </a:schemeClr>
                </a:solidFill>
                <a:hlinkClick r:id="rId3"/>
              </a:rPr>
              <a:t>themes.pdf</a:t>
            </a:r>
            <a:r>
              <a:rPr lang="en-US" sz="1800" dirty="0" smtClean="0">
                <a:solidFill>
                  <a:schemeClr val="bg2">
                    <a:lumMod val="50000"/>
                    <a:lumOff val="50000"/>
                  </a:schemeClr>
                </a:solidFill>
              </a:rPr>
              <a:t/>
            </a:r>
            <a:br>
              <a:rPr lang="en-US" sz="1800" dirty="0" smtClean="0">
                <a:solidFill>
                  <a:schemeClr val="bg2">
                    <a:lumMod val="50000"/>
                    <a:lumOff val="50000"/>
                  </a:schemeClr>
                </a:solidFill>
              </a:rPr>
            </a:br>
            <a:r>
              <a:rPr lang="en-US" sz="1800" dirty="0">
                <a:solidFill>
                  <a:schemeClr val="bg2"/>
                </a:solidFill>
              </a:rPr>
              <a:t/>
            </a:r>
            <a:br>
              <a:rPr lang="en-US" sz="1800" dirty="0">
                <a:solidFill>
                  <a:schemeClr val="bg2"/>
                </a:solidFill>
              </a:rPr>
            </a:br>
            <a:r>
              <a:rPr lang="en-US" sz="1800" dirty="0" smtClean="0">
                <a:solidFill>
                  <a:schemeClr val="bg2"/>
                </a:solidFill>
              </a:rPr>
              <a:t>Booth, Wayne C., Gregory </a:t>
            </a:r>
            <a:r>
              <a:rPr lang="en-US" sz="1800" dirty="0" err="1" smtClean="0">
                <a:solidFill>
                  <a:schemeClr val="bg2"/>
                </a:solidFill>
              </a:rPr>
              <a:t>Colomb</a:t>
            </a:r>
            <a:r>
              <a:rPr lang="en-US" sz="1800" dirty="0" smtClean="0">
                <a:solidFill>
                  <a:schemeClr val="bg2"/>
                </a:solidFill>
              </a:rPr>
              <a:t>, Joseph Williams. 2012. </a:t>
            </a:r>
            <a:r>
              <a:rPr lang="en-US" sz="1800" i="1" dirty="0" smtClean="0">
                <a:solidFill>
                  <a:schemeClr val="bg2"/>
                </a:solidFill>
              </a:rPr>
              <a:t>The Craft of Research</a:t>
            </a:r>
            <a:r>
              <a:rPr lang="en-US" sz="1800" dirty="0" smtClean="0">
                <a:solidFill>
                  <a:schemeClr val="bg2"/>
                </a:solidFill>
              </a:rPr>
              <a:t>. 3</a:t>
            </a:r>
            <a:r>
              <a:rPr lang="en-US" sz="1800" baseline="30000" dirty="0" smtClean="0">
                <a:solidFill>
                  <a:schemeClr val="bg2"/>
                </a:solidFill>
              </a:rPr>
              <a:t>rd</a:t>
            </a:r>
            <a:r>
              <a:rPr lang="en-US" sz="1800" dirty="0" smtClean="0">
                <a:solidFill>
                  <a:schemeClr val="bg2"/>
                </a:solidFill>
              </a:rPr>
              <a:t> </a:t>
            </a:r>
            <a:r>
              <a:rPr lang="en-US" sz="1800" dirty="0" err="1" smtClean="0">
                <a:solidFill>
                  <a:schemeClr val="bg2"/>
                </a:solidFill>
              </a:rPr>
              <a:t>edn</a:t>
            </a:r>
            <a:r>
              <a:rPr lang="en-US" sz="1800" dirty="0" smtClean="0">
                <a:solidFill>
                  <a:schemeClr val="bg2"/>
                </a:solidFill>
              </a:rPr>
              <a:t>. University of Chicago. </a:t>
            </a:r>
            <a:r>
              <a:rPr lang="en-US" sz="1800" dirty="0">
                <a:solidFill>
                  <a:schemeClr val="bg2"/>
                </a:solidFill>
              </a:rPr>
              <a:t/>
            </a:r>
            <a:br>
              <a:rPr lang="en-US" sz="1800" dirty="0">
                <a:solidFill>
                  <a:schemeClr val="bg2"/>
                </a:solidFill>
              </a:rPr>
            </a:br>
            <a:r>
              <a:rPr lang="en-US" sz="1800" dirty="0" smtClean="0">
                <a:solidFill>
                  <a:schemeClr val="bg2"/>
                </a:solidFill>
              </a:rPr>
              <a:t/>
            </a:r>
            <a:br>
              <a:rPr lang="en-US" sz="1800" dirty="0" smtClean="0">
                <a:solidFill>
                  <a:schemeClr val="bg2"/>
                </a:solidFill>
              </a:rPr>
            </a:br>
            <a:r>
              <a:rPr lang="en-US" sz="1800" dirty="0" smtClean="0">
                <a:solidFill>
                  <a:schemeClr val="bg2"/>
                </a:solidFill>
              </a:rPr>
              <a:t>Gray, David. 2014. </a:t>
            </a:r>
            <a:r>
              <a:rPr lang="en-US" sz="1800" i="1" dirty="0" smtClean="0">
                <a:solidFill>
                  <a:schemeClr val="bg2"/>
                </a:solidFill>
              </a:rPr>
              <a:t>Doing Research in the Real </a:t>
            </a:r>
            <a:r>
              <a:rPr lang="en-US" sz="1800" i="1" dirty="0">
                <a:solidFill>
                  <a:schemeClr val="bg2"/>
                </a:solidFill>
              </a:rPr>
              <a:t>W</a:t>
            </a:r>
            <a:r>
              <a:rPr lang="en-US" sz="1800" i="1" dirty="0" smtClean="0">
                <a:solidFill>
                  <a:schemeClr val="bg2"/>
                </a:solidFill>
              </a:rPr>
              <a:t>orld</a:t>
            </a:r>
            <a:r>
              <a:rPr lang="en-US" sz="1800" dirty="0" smtClean="0">
                <a:solidFill>
                  <a:schemeClr val="bg2"/>
                </a:solidFill>
              </a:rPr>
              <a:t>, 3</a:t>
            </a:r>
            <a:r>
              <a:rPr lang="en-US" sz="1800" baseline="30000" dirty="0" smtClean="0">
                <a:solidFill>
                  <a:schemeClr val="bg2"/>
                </a:solidFill>
              </a:rPr>
              <a:t>rd</a:t>
            </a:r>
            <a:r>
              <a:rPr lang="en-US" sz="1800" dirty="0" smtClean="0">
                <a:solidFill>
                  <a:schemeClr val="bg2"/>
                </a:solidFill>
              </a:rPr>
              <a:t> </a:t>
            </a:r>
            <a:r>
              <a:rPr lang="en-US" sz="1800" dirty="0" err="1" smtClean="0">
                <a:solidFill>
                  <a:schemeClr val="bg2"/>
                </a:solidFill>
              </a:rPr>
              <a:t>edn</a:t>
            </a:r>
            <a:r>
              <a:rPr lang="en-US" sz="1800" dirty="0" smtClean="0">
                <a:solidFill>
                  <a:schemeClr val="bg2"/>
                </a:solidFill>
              </a:rPr>
              <a:t>.  Sage Publications. </a:t>
            </a:r>
            <a:r>
              <a:rPr lang="en-US" sz="1800" dirty="0">
                <a:solidFill>
                  <a:schemeClr val="bg2"/>
                </a:solidFill>
              </a:rPr>
              <a:t>p</a:t>
            </a:r>
            <a:r>
              <a:rPr lang="en-US" sz="1800" dirty="0" smtClean="0">
                <a:solidFill>
                  <a:schemeClr val="bg2"/>
                </a:solidFill>
              </a:rPr>
              <a:t>p. 611-614.</a:t>
            </a:r>
            <a:br>
              <a:rPr lang="en-US" sz="1800" dirty="0" smtClean="0">
                <a:solidFill>
                  <a:schemeClr val="bg2"/>
                </a:solidFill>
              </a:rPr>
            </a:br>
            <a:r>
              <a:rPr lang="en-US" sz="1800" dirty="0">
                <a:solidFill>
                  <a:schemeClr val="bg2"/>
                </a:solidFill>
              </a:rPr>
              <a:t/>
            </a:r>
            <a:br>
              <a:rPr lang="en-US" sz="1800" dirty="0">
                <a:solidFill>
                  <a:schemeClr val="bg2"/>
                </a:solidFill>
              </a:rPr>
            </a:br>
            <a:r>
              <a:rPr lang="en-US" sz="1800" dirty="0" smtClean="0">
                <a:solidFill>
                  <a:schemeClr val="bg2"/>
                </a:solidFill>
              </a:rPr>
              <a:t>Grigg, Viv.  2009. Transformational Conversations in </a:t>
            </a:r>
            <a:r>
              <a:rPr lang="en-US" sz="1800" i="1" dirty="0" smtClean="0">
                <a:solidFill>
                  <a:schemeClr val="bg2"/>
                </a:solidFill>
              </a:rPr>
              <a:t>Spirit of Christ and the Postmodern City</a:t>
            </a:r>
            <a:r>
              <a:rPr lang="en-US" sz="1800" dirty="0" smtClean="0">
                <a:solidFill>
                  <a:schemeClr val="bg2"/>
                </a:solidFill>
              </a:rPr>
              <a:t>, </a:t>
            </a:r>
            <a:r>
              <a:rPr lang="en-US" sz="1800" dirty="0" err="1" smtClean="0">
                <a:solidFill>
                  <a:schemeClr val="bg2"/>
                </a:solidFill>
              </a:rPr>
              <a:t>Emeth</a:t>
            </a:r>
            <a:r>
              <a:rPr lang="en-US" sz="1800" dirty="0" smtClean="0">
                <a:solidFill>
                  <a:schemeClr val="bg2"/>
                </a:solidFill>
              </a:rPr>
              <a:t> Press, </a:t>
            </a:r>
            <a:r>
              <a:rPr lang="en-US" sz="1800" dirty="0" err="1" smtClean="0">
                <a:solidFill>
                  <a:schemeClr val="bg2"/>
                </a:solidFill>
              </a:rPr>
              <a:t>ch.</a:t>
            </a:r>
            <a:r>
              <a:rPr lang="en-US" sz="1800" dirty="0" smtClean="0">
                <a:solidFill>
                  <a:schemeClr val="bg2"/>
                </a:solidFill>
              </a:rPr>
              <a:t> 2. </a:t>
            </a:r>
            <a:endParaRPr lang="en-US" dirty="0">
              <a:solidFill>
                <a:schemeClr val="bg2"/>
              </a:solidFill>
            </a:endParaRPr>
          </a:p>
        </p:txBody>
      </p:sp>
      <p:sp>
        <p:nvSpPr>
          <p:cNvPr id="3" name="Text Placeholder 2"/>
          <p:cNvSpPr>
            <a:spLocks noGrp="1"/>
          </p:cNvSpPr>
          <p:nvPr>
            <p:ph type="body" idx="1"/>
          </p:nvPr>
        </p:nvSpPr>
        <p:spPr/>
        <p:txBody>
          <a:bodyPr>
            <a:normAutofit/>
          </a:bodyPr>
          <a:lstStyle/>
          <a:p>
            <a:endParaRPr lang="en-US" i="1" dirty="0"/>
          </a:p>
          <a:p>
            <a:endParaRPr lang="en-US" i="1" dirty="0"/>
          </a:p>
        </p:txBody>
      </p:sp>
      <p:sp>
        <p:nvSpPr>
          <p:cNvPr id="6" name="Rectangle 5"/>
          <p:cNvSpPr/>
          <p:nvPr/>
        </p:nvSpPr>
        <p:spPr>
          <a:xfrm>
            <a:off x="8077200" y="6172200"/>
            <a:ext cx="1066800"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19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Structured </a:t>
            </a:r>
            <a:r>
              <a:rPr lang="en-US" sz="3200" dirty="0" smtClean="0"/>
              <a:t>Process in Grounded Theory </a:t>
            </a:r>
            <a:r>
              <a:rPr lang="en-US" sz="2400" dirty="0" smtClean="0"/>
              <a:t>from </a:t>
            </a:r>
            <a:r>
              <a:rPr lang="en-US" sz="2400" dirty="0" smtClean="0"/>
              <a:t>Strauss and </a:t>
            </a:r>
            <a:r>
              <a:rPr lang="en-US" sz="2400" dirty="0" err="1" smtClean="0"/>
              <a:t>Cobin</a:t>
            </a:r>
            <a:endParaRPr lang="en-US" sz="24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Open Coding: disaggregation of the data into units</a:t>
            </a:r>
          </a:p>
          <a:p>
            <a:pPr marL="514350" indent="-514350">
              <a:buFont typeface="+mj-lt"/>
              <a:buAutoNum type="arabicPeriod"/>
            </a:pPr>
            <a:r>
              <a:rPr lang="en-US" dirty="0" smtClean="0"/>
              <a:t>Axial Coding: recognizing relationships between categories</a:t>
            </a:r>
          </a:p>
          <a:p>
            <a:pPr marL="514350" indent="-514350">
              <a:buFont typeface="+mj-lt"/>
              <a:buAutoNum type="arabicPeriod"/>
            </a:pPr>
            <a:r>
              <a:rPr lang="en-US" dirty="0" smtClean="0"/>
              <a:t>Selective Coding: the integration of categories to produce a </a:t>
            </a:r>
            <a:r>
              <a:rPr lang="en-US" dirty="0" smtClean="0"/>
              <a:t>theory</a:t>
            </a:r>
            <a:endParaRPr lang="en-US" dirty="0" smtClean="0"/>
          </a:p>
        </p:txBody>
      </p:sp>
      <p:sp>
        <p:nvSpPr>
          <p:cNvPr id="6" name="Rectangle 5"/>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10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Expansion of Structured </a:t>
            </a:r>
            <a:r>
              <a:rPr lang="en-US" sz="3200" dirty="0" smtClean="0"/>
              <a:t>Process </a:t>
            </a:r>
            <a:r>
              <a:rPr lang="en-US" sz="3200" dirty="0" smtClean="0"/>
              <a:t>into </a:t>
            </a:r>
            <a:r>
              <a:rPr lang="en-US" sz="3200" dirty="0" err="1" smtClean="0"/>
              <a:t>Develoment</a:t>
            </a:r>
            <a:r>
              <a:rPr lang="en-US" sz="3200" dirty="0" smtClean="0"/>
              <a:t> Action Research</a:t>
            </a:r>
            <a:endParaRPr lang="en-US" sz="32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Open Coding: disaggregation of the data into units</a:t>
            </a:r>
          </a:p>
          <a:p>
            <a:pPr marL="514350" indent="-514350">
              <a:buFont typeface="+mj-lt"/>
              <a:buAutoNum type="arabicPeriod"/>
            </a:pPr>
            <a:r>
              <a:rPr lang="en-US" dirty="0" smtClean="0"/>
              <a:t>Axial Coding: recognizing relationships between categories</a:t>
            </a:r>
          </a:p>
          <a:p>
            <a:pPr marL="514350" indent="-514350">
              <a:buFont typeface="+mj-lt"/>
              <a:buAutoNum type="arabicPeriod"/>
            </a:pPr>
            <a:r>
              <a:rPr lang="en-US" dirty="0" smtClean="0"/>
              <a:t>Selective Coding: the integration of categories to produce a theory</a:t>
            </a:r>
          </a:p>
          <a:p>
            <a:pPr marL="514350" indent="-514350">
              <a:buFont typeface="+mj-lt"/>
              <a:buAutoNum type="arabicPeriod"/>
            </a:pPr>
            <a:endParaRPr lang="en-US" dirty="0"/>
          </a:p>
          <a:p>
            <a:pPr marL="514350" indent="-514350">
              <a:buFont typeface="+mj-lt"/>
              <a:buAutoNum type="arabicPeriod"/>
            </a:pPr>
            <a:r>
              <a:rPr lang="en-US" dirty="0" smtClean="0"/>
              <a:t>Action-Reflection Research</a:t>
            </a:r>
          </a:p>
          <a:p>
            <a:pPr lvl="1"/>
            <a:r>
              <a:rPr lang="en-US" dirty="0" smtClean="0"/>
              <a:t>Specific Implementation Directions</a:t>
            </a:r>
            <a:endParaRPr lang="en-US" dirty="0"/>
          </a:p>
        </p:txBody>
      </p:sp>
      <p:sp>
        <p:nvSpPr>
          <p:cNvPr id="6" name="Rectangle 5"/>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68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Expansion of Structured </a:t>
            </a:r>
            <a:r>
              <a:rPr lang="en-US" sz="3200" dirty="0" smtClean="0"/>
              <a:t>Process </a:t>
            </a:r>
            <a:r>
              <a:rPr lang="en-US" sz="3200" dirty="0" smtClean="0"/>
              <a:t>into </a:t>
            </a:r>
            <a:r>
              <a:rPr lang="en-US" sz="3200" dirty="0" err="1" smtClean="0"/>
              <a:t>Missiological</a:t>
            </a:r>
            <a:r>
              <a:rPr lang="en-US" sz="3200" dirty="0" smtClean="0"/>
              <a:t> Research using a Transformational Conversations Approach</a:t>
            </a:r>
            <a:endParaRPr lang="en-US" sz="3200"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Open Coding: disaggregation of the data into units</a:t>
            </a:r>
          </a:p>
          <a:p>
            <a:pPr marL="514350" indent="-514350">
              <a:buFont typeface="+mj-lt"/>
              <a:buAutoNum type="arabicPeriod"/>
            </a:pPr>
            <a:r>
              <a:rPr lang="en-US" dirty="0" smtClean="0"/>
              <a:t>Axial Coding: recognizing relationships between </a:t>
            </a:r>
            <a:r>
              <a:rPr lang="en-US" dirty="0" smtClean="0"/>
              <a:t>categories </a:t>
            </a:r>
          </a:p>
          <a:p>
            <a:pPr marL="866394" lvl="1" indent="-514350">
              <a:buFont typeface="+mj-lt"/>
              <a:buAutoNum type="arabicPeriod"/>
            </a:pPr>
            <a:r>
              <a:rPr lang="en-US" dirty="0" smtClean="0"/>
              <a:t>Theological conversation</a:t>
            </a:r>
            <a:endParaRPr lang="en-US" dirty="0"/>
          </a:p>
          <a:p>
            <a:pPr marL="866394" lvl="1" indent="-514350">
              <a:buFont typeface="+mj-lt"/>
              <a:buAutoNum type="arabicPeriod"/>
            </a:pPr>
            <a:r>
              <a:rPr lang="en-US" dirty="0"/>
              <a:t>U</a:t>
            </a:r>
            <a:r>
              <a:rPr lang="en-US" dirty="0" smtClean="0"/>
              <a:t>rban conversations</a:t>
            </a:r>
            <a:endParaRPr lang="en-US" dirty="0" smtClean="0"/>
          </a:p>
          <a:p>
            <a:pPr marL="514350" indent="-514350">
              <a:buFont typeface="+mj-lt"/>
              <a:buAutoNum type="arabicPeriod"/>
            </a:pPr>
            <a:r>
              <a:rPr lang="en-US" dirty="0" smtClean="0"/>
              <a:t>Selective Coding: the integration of categories to produce a </a:t>
            </a:r>
            <a:r>
              <a:rPr lang="en-US" dirty="0" smtClean="0"/>
              <a:t>theory </a:t>
            </a:r>
          </a:p>
          <a:p>
            <a:pPr marL="866394" lvl="1" indent="-514350">
              <a:buFont typeface="+mj-lt"/>
              <a:buAutoNum type="arabicPeriod"/>
            </a:pPr>
            <a:r>
              <a:rPr lang="en-US" dirty="0" smtClean="0"/>
              <a:t>Urban</a:t>
            </a:r>
          </a:p>
          <a:p>
            <a:pPr marL="866394" lvl="1" indent="-514350">
              <a:buFont typeface="+mj-lt"/>
              <a:buAutoNum type="arabicPeriod"/>
            </a:pPr>
            <a:r>
              <a:rPr lang="en-US" dirty="0" smtClean="0"/>
              <a:t>Theological  </a:t>
            </a:r>
          </a:p>
          <a:p>
            <a:pPr marL="866394" lvl="1" indent="-514350">
              <a:buFont typeface="+mj-lt"/>
              <a:buAutoNum type="arabicPeriod"/>
            </a:pPr>
            <a:r>
              <a:rPr lang="en-US" dirty="0" smtClean="0"/>
              <a:t>or integration of these</a:t>
            </a:r>
            <a:endParaRPr lang="en-US" dirty="0" smtClean="0"/>
          </a:p>
          <a:p>
            <a:pPr marL="0" indent="0">
              <a:buNone/>
            </a:pPr>
            <a:endParaRPr lang="en-US" dirty="0"/>
          </a:p>
          <a:p>
            <a:pPr marL="514350" indent="-514350">
              <a:buFont typeface="+mj-lt"/>
              <a:buAutoNum type="arabicPeriod"/>
            </a:pPr>
            <a:r>
              <a:rPr lang="en-US" dirty="0" err="1" smtClean="0"/>
              <a:t>Missiological</a:t>
            </a:r>
            <a:r>
              <a:rPr lang="en-US" dirty="0" smtClean="0"/>
              <a:t> or Development Action</a:t>
            </a:r>
            <a:r>
              <a:rPr lang="en-US" dirty="0" smtClean="0"/>
              <a:t>-</a:t>
            </a:r>
            <a:r>
              <a:rPr lang="en-US" dirty="0" smtClean="0"/>
              <a:t>Reflection = Structural/Organizational expressions of the theological responses</a:t>
            </a:r>
            <a:endParaRPr lang="en-US" dirty="0" smtClean="0"/>
          </a:p>
          <a:p>
            <a:pPr lvl="1"/>
            <a:r>
              <a:rPr lang="en-US" dirty="0" smtClean="0"/>
              <a:t>Specific Implementation </a:t>
            </a:r>
            <a:r>
              <a:rPr lang="en-US" dirty="0" smtClean="0"/>
              <a:t>Directions</a:t>
            </a:r>
            <a:endParaRPr lang="en-US" dirty="0"/>
          </a:p>
        </p:txBody>
      </p:sp>
      <p:sp>
        <p:nvSpPr>
          <p:cNvPr id="6" name="Rectangle 5"/>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06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of Evidence to </a:t>
            </a:r>
            <a:r>
              <a:rPr lang="en-US" dirty="0" smtClean="0"/>
              <a:t>Support a </a:t>
            </a:r>
            <a:r>
              <a:rPr lang="en-US" dirty="0" smtClean="0"/>
              <a:t>Truth Claim</a:t>
            </a:r>
            <a:endParaRPr lang="en-US" dirty="0"/>
          </a:p>
        </p:txBody>
      </p:sp>
      <p:sp>
        <p:nvSpPr>
          <p:cNvPr id="3" name="Text Placeholder 2"/>
          <p:cNvSpPr>
            <a:spLocks noGrp="1"/>
          </p:cNvSpPr>
          <p:nvPr>
            <p:ph type="body" idx="1"/>
          </p:nvPr>
        </p:nvSpPr>
        <p:spPr>
          <a:prstGeom prst="cloudCallout">
            <a:avLst/>
          </a:prstGeom>
        </p:spPr>
        <p:txBody>
          <a:bodyPr>
            <a:normAutofit lnSpcReduction="10000"/>
          </a:bodyPr>
          <a:lstStyle/>
          <a:p>
            <a:r>
              <a:rPr lang="en-US" dirty="0" smtClean="0"/>
              <a:t>Clearly Presented Graphically</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a:xfrm>
            <a:off x="6400800" y="304800"/>
            <a:ext cx="2514600" cy="533400"/>
          </a:xfrm>
        </p:spPr>
        <p:txBody>
          <a:bodyPr/>
          <a:lstStyle/>
          <a:p>
            <a:r>
              <a:rPr lang="en-US" dirty="0" smtClean="0"/>
              <a:t>Graphical </a:t>
            </a:r>
            <a:r>
              <a:rPr lang="en-US" sz="1800" dirty="0" smtClean="0"/>
              <a:t>Communication</a:t>
            </a:r>
            <a:endParaRPr lang="en-US" sz="1800"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019800" y="3886200"/>
            <a:ext cx="2444949" cy="983873"/>
          </a:xfrm>
          <a:prstGeom prst="cloudCallout">
            <a:avLst>
              <a:gd name="adj1" fmla="val -67005"/>
              <a:gd name="adj2" fmla="val 94053"/>
            </a:avLst>
          </a:prstGeom>
          <a:solidFill>
            <a:schemeClr val="tx2">
              <a:lumMod val="90000"/>
            </a:schemeClr>
          </a:solidFill>
        </p:spPr>
        <p:txBody>
          <a:bodyPr wrap="square" rtlCol="0">
            <a:spAutoFit/>
          </a:bodyPr>
          <a:lstStyle/>
          <a:p>
            <a:r>
              <a:rPr lang="en-US" dirty="0" smtClean="0">
                <a:solidFill>
                  <a:srgbClr val="0C0D0D"/>
                </a:solidFill>
              </a:rPr>
              <a:t>Not like this black page</a:t>
            </a:r>
            <a:endParaRPr lang="en-US" dirty="0">
              <a:solidFill>
                <a:srgbClr val="0C0D0D"/>
              </a:solidFill>
            </a:endParaRPr>
          </a:p>
        </p:txBody>
      </p:sp>
    </p:spTree>
    <p:extLst>
      <p:ext uri="{BB962C8B-B14F-4D97-AF65-F5344CB8AC3E}">
        <p14:creationId xmlns:p14="http://schemas.microsoft.com/office/powerpoint/2010/main" val="7265011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8001000" cy="1143000"/>
          </a:xfrm>
        </p:spPr>
        <p:txBody>
          <a:bodyPr/>
          <a:lstStyle/>
          <a:p>
            <a:r>
              <a:rPr lang="en-US" dirty="0" smtClean="0"/>
              <a:t>              Data</a:t>
            </a:r>
            <a:br>
              <a:rPr lang="en-US" dirty="0" smtClean="0"/>
            </a:br>
            <a:r>
              <a:rPr lang="en-US" dirty="0" smtClean="0"/>
              <a:t/>
            </a:r>
            <a:br>
              <a:rPr lang="en-US" dirty="0" smtClean="0"/>
            </a:br>
            <a:r>
              <a:rPr lang="en-US" dirty="0" smtClean="0"/>
              <a:t>People</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People’ perspective</a:t>
            </a:r>
          </a:p>
          <a:p>
            <a:r>
              <a:rPr lang="en-US" dirty="0" smtClean="0"/>
              <a:t>Peoples words</a:t>
            </a:r>
          </a:p>
          <a:p>
            <a:r>
              <a:rPr lang="en-US" dirty="0" smtClean="0"/>
              <a:t>People give life</a:t>
            </a:r>
            <a:endParaRPr lang="en-US" dirty="0"/>
          </a:p>
        </p:txBody>
      </p:sp>
      <p:sp>
        <p:nvSpPr>
          <p:cNvPr id="6" name="Text Placeholder 5"/>
          <p:cNvSpPr>
            <a:spLocks noGrp="1"/>
          </p:cNvSpPr>
          <p:nvPr>
            <p:ph type="body" sz="quarter" idx="13"/>
          </p:nvPr>
        </p:nvSpPr>
        <p:spPr/>
        <p:txBody>
          <a:bodyPr/>
          <a:lstStyle/>
          <a:p>
            <a:r>
              <a:rPr lang="en-US" dirty="0" smtClean="0"/>
              <a:t>Clarity of Truth</a:t>
            </a:r>
            <a:endParaRPr lang="en-US" dirty="0"/>
          </a:p>
        </p:txBody>
      </p:sp>
      <p:sp>
        <p:nvSpPr>
          <p:cNvPr id="7" name="Text Placeholder 6"/>
          <p:cNvSpPr>
            <a:spLocks noGrp="1"/>
          </p:cNvSpPr>
          <p:nvPr>
            <p:ph type="body" sz="quarter" idx="14"/>
          </p:nvPr>
        </p:nvSpPr>
        <p:spPr/>
        <p:txBody>
          <a:bodyPr/>
          <a:lstStyle/>
          <a:p>
            <a:r>
              <a:rPr lang="en-US" dirty="0" smtClean="0"/>
              <a:t> </a:t>
            </a:r>
            <a:endParaRPr lang="en-US" dirty="0"/>
          </a:p>
        </p:txBody>
      </p:sp>
      <p:sp>
        <p:nvSpPr>
          <p:cNvPr id="8" name="Text Placeholder 2"/>
          <p:cNvSpPr txBox="1">
            <a:spLocks/>
          </p:cNvSpPr>
          <p:nvPr/>
        </p:nvSpPr>
        <p:spPr>
          <a:xfrm>
            <a:off x="4038600" y="1752600"/>
            <a:ext cx="4724400" cy="3633788"/>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Font typeface="Arial" pitchFamily="34" charset="0"/>
              <a:buNone/>
              <a:defRPr sz="3200" b="1" kern="1200">
                <a:solidFill>
                  <a:schemeClr val="accent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baseline="0">
                <a:solidFill>
                  <a:schemeClr val="tx1">
                    <a:tint val="75000"/>
                  </a:schemeClr>
                </a:solidFill>
                <a:latin typeface="+mn-lt"/>
                <a:ea typeface="+mn-ea"/>
                <a:cs typeface="+mn-cs"/>
              </a:defRPr>
            </a:lvl9pPr>
          </a:lstStyle>
          <a:p>
            <a:r>
              <a:rPr lang="en-US" dirty="0" smtClean="0"/>
              <a:t>Data accuracy</a:t>
            </a:r>
          </a:p>
          <a:p>
            <a:r>
              <a:rPr lang="en-US" dirty="0" smtClean="0"/>
              <a:t>Data breadth</a:t>
            </a:r>
          </a:p>
          <a:p>
            <a:r>
              <a:rPr lang="en-US" dirty="0" smtClean="0"/>
              <a:t>Data validity</a:t>
            </a:r>
            <a:endParaRPr lang="en-US" dirty="0"/>
          </a:p>
        </p:txBody>
      </p:sp>
      <p:sp>
        <p:nvSpPr>
          <p:cNvPr id="10" name="Rectangle 9"/>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3389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90800"/>
            <a:ext cx="8305800" cy="1143000"/>
          </a:xfrm>
        </p:spPr>
        <p:txBody>
          <a:bodyPr/>
          <a:lstStyle/>
          <a:p>
            <a:r>
              <a:rPr lang="en-US" dirty="0" smtClean="0"/>
              <a:t>              Data</a:t>
            </a:r>
            <a:br>
              <a:rPr lang="en-US" dirty="0" smtClean="0"/>
            </a:br>
            <a:r>
              <a:rPr lang="en-US" dirty="0" smtClean="0"/>
              <a:t/>
            </a:r>
            <a:br>
              <a:rPr lang="en-US" dirty="0" smtClean="0"/>
            </a:br>
            <a:r>
              <a:rPr lang="en-US" dirty="0" smtClean="0"/>
              <a:t>People</a:t>
            </a:r>
            <a:endParaRPr lang="en-US" dirty="0"/>
          </a:p>
        </p:txBody>
      </p:sp>
      <p:sp>
        <p:nvSpPr>
          <p:cNvPr id="3" name="Text Placeholder 2"/>
          <p:cNvSpPr>
            <a:spLocks noGrp="1"/>
          </p:cNvSpPr>
          <p:nvPr>
            <p:ph type="body" idx="1"/>
          </p:nvPr>
        </p:nvSpPr>
        <p:spPr>
          <a:xfrm>
            <a:off x="304800" y="4038600"/>
            <a:ext cx="8077200" cy="1500188"/>
          </a:xfrm>
        </p:spPr>
        <p:txBody>
          <a:bodyPr>
            <a:normAutofit fontScale="92500" lnSpcReduction="20000"/>
          </a:bodyPr>
          <a:lstStyle/>
          <a:p>
            <a:r>
              <a:rPr lang="en-US" dirty="0" smtClean="0"/>
              <a:t>People’ perspective</a:t>
            </a:r>
          </a:p>
          <a:p>
            <a:r>
              <a:rPr lang="en-US" dirty="0" smtClean="0"/>
              <a:t>Peoples words</a:t>
            </a:r>
          </a:p>
          <a:p>
            <a:r>
              <a:rPr lang="en-US" dirty="0" smtClean="0"/>
              <a:t>People give life</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a:xfrm>
            <a:off x="6053138" y="304800"/>
            <a:ext cx="2505075" cy="1066800"/>
          </a:xfrm>
        </p:spPr>
        <p:txBody>
          <a:bodyPr/>
          <a:lstStyle/>
          <a:p>
            <a:r>
              <a:rPr lang="en-US" dirty="0" smtClean="0"/>
              <a:t>  </a:t>
            </a:r>
            <a:endParaRPr lang="en-US" dirty="0" smtClean="0"/>
          </a:p>
          <a:p>
            <a:endParaRPr lang="en-US" dirty="0"/>
          </a:p>
          <a:p>
            <a:r>
              <a:rPr lang="en-US" dirty="0" smtClean="0"/>
              <a:t>Integrated Theory</a:t>
            </a:r>
            <a:endParaRPr lang="en-US" dirty="0"/>
          </a:p>
        </p:txBody>
      </p:sp>
      <p:sp>
        <p:nvSpPr>
          <p:cNvPr id="7" name="Text Placeholder 6"/>
          <p:cNvSpPr>
            <a:spLocks noGrp="1"/>
          </p:cNvSpPr>
          <p:nvPr>
            <p:ph type="body" sz="quarter" idx="14"/>
          </p:nvPr>
        </p:nvSpPr>
        <p:spPr/>
        <p:txBody>
          <a:bodyPr/>
          <a:lstStyle/>
          <a:p>
            <a:r>
              <a:rPr lang="en-US" dirty="0" smtClean="0"/>
              <a:t> </a:t>
            </a:r>
            <a:endParaRPr lang="en-US" dirty="0"/>
          </a:p>
        </p:txBody>
      </p:sp>
      <p:sp>
        <p:nvSpPr>
          <p:cNvPr id="8" name="Text Placeholder 2"/>
          <p:cNvSpPr txBox="1">
            <a:spLocks/>
          </p:cNvSpPr>
          <p:nvPr/>
        </p:nvSpPr>
        <p:spPr>
          <a:xfrm>
            <a:off x="5181600" y="1524000"/>
            <a:ext cx="3810000" cy="3633788"/>
          </a:xfrm>
          <a:prstGeom prst="rect">
            <a:avLst/>
          </a:prstGeom>
        </p:spPr>
        <p:txBody>
          <a:bodyPr vert="horz" lIns="91440" tIns="45720" rIns="91440" bIns="45720" rtlCol="0" anchor="t" anchorCtr="0">
            <a:normAutofit/>
          </a:bodyPr>
          <a:lstStyle>
            <a:lvl1pPr marL="0" indent="0" algn="l" defTabSz="914400" rtl="0" eaLnBrk="1" latinLnBrk="0" hangingPunct="1">
              <a:spcBef>
                <a:spcPct val="20000"/>
              </a:spcBef>
              <a:buFont typeface="Arial" pitchFamily="34" charset="0"/>
              <a:buNone/>
              <a:defRPr sz="3200" b="1" kern="1200">
                <a:solidFill>
                  <a:schemeClr val="accent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baseline="0">
                <a:solidFill>
                  <a:schemeClr val="tx1">
                    <a:tint val="75000"/>
                  </a:schemeClr>
                </a:solidFill>
                <a:latin typeface="+mn-lt"/>
                <a:ea typeface="+mn-ea"/>
                <a:cs typeface="+mn-cs"/>
              </a:defRPr>
            </a:lvl9pPr>
          </a:lstStyle>
          <a:p>
            <a:r>
              <a:rPr lang="en-US" dirty="0" smtClean="0"/>
              <a:t>Data accuracy</a:t>
            </a:r>
          </a:p>
          <a:p>
            <a:r>
              <a:rPr lang="en-US" dirty="0" smtClean="0"/>
              <a:t>Data breadth</a:t>
            </a:r>
          </a:p>
          <a:p>
            <a:r>
              <a:rPr lang="en-US" dirty="0" smtClean="0"/>
              <a:t>Data validity</a:t>
            </a:r>
            <a:endParaRPr lang="en-US" dirty="0"/>
          </a:p>
        </p:txBody>
      </p:sp>
      <p:sp>
        <p:nvSpPr>
          <p:cNvPr id="10" name="Rectangle 9"/>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Diagram 8"/>
          <p:cNvGraphicFramePr/>
          <p:nvPr>
            <p:extLst>
              <p:ext uri="{D42A27DB-BD31-4B8C-83A1-F6EECF244321}">
                <p14:modId xmlns:p14="http://schemas.microsoft.com/office/powerpoint/2010/main" val="1037510191"/>
              </p:ext>
            </p:extLst>
          </p:nvPr>
        </p:nvGraphicFramePr>
        <p:xfrm>
          <a:off x="4114800" y="3200400"/>
          <a:ext cx="5177954" cy="3639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5228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A picture is worth a thousand words</a:t>
            </a:r>
            <a:endParaRPr lang="en-US" dirty="0"/>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22" name="Text Placeholder 21"/>
          <p:cNvSpPr>
            <a:spLocks noGrp="1"/>
          </p:cNvSpPr>
          <p:nvPr>
            <p:ph type="body" sz="quarter" idx="13"/>
          </p:nvPr>
        </p:nvSpPr>
        <p:spPr/>
        <p:txBody>
          <a:bodyPr/>
          <a:lstStyle/>
          <a:p>
            <a:r>
              <a:rPr lang="en-US" dirty="0" err="1" smtClean="0"/>
              <a:t>Graphcal</a:t>
            </a:r>
            <a:r>
              <a:rPr lang="en-US" dirty="0" smtClean="0"/>
              <a:t> People</a:t>
            </a:r>
            <a:endParaRPr lang="en-US" dirty="0"/>
          </a:p>
        </p:txBody>
      </p:sp>
      <p:sp>
        <p:nvSpPr>
          <p:cNvPr id="7" name="Rectangle 6"/>
          <p:cNvSpPr/>
          <p:nvPr/>
        </p:nvSpPr>
        <p:spPr>
          <a:xfrm>
            <a:off x="8077200" y="6096000"/>
            <a:ext cx="9144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9238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r Decisions by Verne Harnish">
  <a:themeElements>
    <a:clrScheme name="Custom 3">
      <a:dk1>
        <a:srgbClr val="F4F4F4"/>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Four Decisions">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r Decisio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extraClrSchemeLst/>
</a:theme>
</file>

<file path=ppt/theme/theme2.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Four Decisions by Verne Harnish.potx</Template>
  <TotalTime>1465</TotalTime>
  <Words>898</Words>
  <Application>Microsoft Macintosh PowerPoint</Application>
  <PresentationFormat>On-screen Show (4:3)</PresentationFormat>
  <Paragraphs>170</Paragraphs>
  <Slides>22</Slides>
  <Notes>9</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Four Decisions by Verne Harnish</vt:lpstr>
      <vt:lpstr>Analysis of Urban Conversations</vt:lpstr>
      <vt:lpstr>Four Approaches to Disaggregation of Data </vt:lpstr>
      <vt:lpstr>Structured Process in Grounded Theory from Strauss and Cobin</vt:lpstr>
      <vt:lpstr>Expansion of Structured Process into Develoment Action Research</vt:lpstr>
      <vt:lpstr>Expansion of Structured Process into Missiological Research using a Transformational Conversations Approach</vt:lpstr>
      <vt:lpstr>Communication of Evidence to Support a Truth Claim</vt:lpstr>
      <vt:lpstr>              Data  People</vt:lpstr>
      <vt:lpstr>              Data  People</vt:lpstr>
      <vt:lpstr>A picture is worth a thousand words</vt:lpstr>
      <vt:lpstr>PowerPoint Presentation</vt:lpstr>
      <vt:lpstr>Which to Use?</vt:lpstr>
      <vt:lpstr>Visual or Verbal Audiences?</vt:lpstr>
      <vt:lpstr>Introduce your data with a sentence that explicitly tells the reader what to see in it. Then give the chart, table or graph a title that names the purpose.   Fig 1: blah , blah, blah</vt:lpstr>
      <vt:lpstr>Make your point. Keep it simple.</vt:lpstr>
      <vt:lpstr>What about the missing data?</vt:lpstr>
      <vt:lpstr>Signposting: Logical Connectors in Writing style</vt:lpstr>
      <vt:lpstr>Thick Truth</vt:lpstr>
      <vt:lpstr>Discussion What are the major patterns in the observations? What are the relationships, trends, and generalizations in the results? What are the exceptions to these patterns?  What are the likely causes underlying these? Is there agreement or disagreement with previous work  Interpret your results in terms of the background you laid out in the introduction Consider all the interpretations, then reject some.  But be even handed Avoid preaching and bandwagons.  Let the data speak the truth.  But be passionate.   What do you know now that you didn’t know when you began? Include the evidence for the line of reasoning What is the significance of the results? Should we care? Is there material that doesn’t contribute to the above.  Then shift it elsewhere. Or delete it. (put it in a file for publishing next year)   </vt:lpstr>
      <vt:lpstr>Core Theme</vt:lpstr>
      <vt:lpstr>Plot Theme Passion</vt:lpstr>
      <vt:lpstr> Structural  Theological Conversations</vt:lpstr>
      <vt:lpstr>References View: “I Have Some Interview Data. What Next?”http://www.youtube.com/watch?v=em3dRhwQEAA [9 min.] Ryan &amp; Bernard, “Techniques to Identify Themes”http://www.engin.umich.edu/teaching/crltengin/engineering-education-research-resources/ryan-and-bernard-techniques-to-identify-themes.pdf  Booth, Wayne C., Gregory Colomb, Joseph Williams. 2012. The Craft of Research. 3rd edn. University of Chicago.   Gray, David. 2014. Doing Research in the Real World, 3rd edn.  Sage Publications. pp. 611-614.  Grigg, Viv.  2009. Transformational Conversations in Spirit of Christ and the Postmodern City, Emeth Press, ch. 2. </vt:lpstr>
    </vt:vector>
  </TitlesOfParts>
  <Manager/>
  <Company>Azusa Pacific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Data Analysis</dc:title>
  <dc:subject/>
  <dc:creator>Viv Grigg</dc:creator>
  <cp:keywords/>
  <dc:description/>
  <cp:lastModifiedBy>Viv Grigg</cp:lastModifiedBy>
  <cp:revision>90</cp:revision>
  <dcterms:created xsi:type="dcterms:W3CDTF">2010-05-17T01:03:36Z</dcterms:created>
  <dcterms:modified xsi:type="dcterms:W3CDTF">2015-06-16T19:55:04Z</dcterms:modified>
  <cp:category/>
</cp:coreProperties>
</file>