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5"/>
  </p:notesMasterIdLst>
  <p:handoutMasterIdLst>
    <p:handoutMasterId r:id="rId16"/>
  </p:handoutMasterIdLst>
  <p:sldIdLst>
    <p:sldId id="256" r:id="rId2"/>
    <p:sldId id="257" r:id="rId3"/>
    <p:sldId id="258" r:id="rId4"/>
    <p:sldId id="259" r:id="rId5"/>
    <p:sldId id="262" r:id="rId6"/>
    <p:sldId id="266" r:id="rId7"/>
    <p:sldId id="269" r:id="rId8"/>
    <p:sldId id="267" r:id="rId9"/>
    <p:sldId id="270" r:id="rId10"/>
    <p:sldId id="268"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alytic Style" id="{E92EE892-1E3A-4087-958E-BAFE4F4721F2}">
          <p14:sldIdLst>
            <p14:sldId id="256"/>
            <p14:sldId id="257"/>
          </p14:sldIdLst>
        </p14:section>
        <p14:section name="People and Pictures" id="{0B88B68D-F09B-44A0-BCB2-8673DC06FE68}">
          <p14:sldIdLst>
            <p14:sldId id="258"/>
            <p14:sldId id="259"/>
          </p14:sldIdLst>
        </p14:section>
        <p14:section name="Simplicity and Thick truth" id="{AE5DA482-4649-494A-9C54-0FFA1A64EAD7}">
          <p14:sldIdLst>
            <p14:sldId id="262"/>
            <p14:sldId id="266"/>
            <p14:sldId id="269"/>
            <p14:sldId id="267"/>
            <p14:sldId id="270"/>
            <p14:sldId id="268"/>
          </p14:sldIdLst>
        </p14:section>
        <p14:section name="Call to Action" id="{F3E70376-2ECD-4FB8-9E48-4117BB3460BD}">
          <p14:sldIdLst>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3" autoAdjust="0"/>
    <p:restoredTop sz="73197" autoAdjust="0"/>
  </p:normalViewPr>
  <p:slideViewPr>
    <p:cSldViewPr>
      <p:cViewPr varScale="1">
        <p:scale>
          <a:sx n="75" d="100"/>
          <a:sy n="75" d="100"/>
        </p:scale>
        <p:origin x="-1728" y="-112"/>
      </p:cViewPr>
      <p:guideLst>
        <p:guide orient="horz" pos="2160"/>
        <p:guide orient="horz" pos="192"/>
        <p:guide orient="horz" pos="528"/>
        <p:guide pos="2880"/>
      </p:guideLst>
    </p:cSldViewPr>
  </p:slideViewPr>
  <p:notesTextViewPr>
    <p:cViewPr>
      <p:scale>
        <a:sx n="1" d="1"/>
        <a:sy n="1" d="1"/>
      </p:scale>
      <p:origin x="0" y="0"/>
    </p:cViewPr>
  </p:notesTextViewPr>
  <p:notesViewPr>
    <p:cSldViewPr>
      <p:cViewPr varScale="1">
        <p:scale>
          <a:sx n="79" d="100"/>
          <a:sy n="79" d="100"/>
        </p:scale>
        <p:origin x="-391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1"/>
      <a:schemeClr val="accent2"/>
      <a:schemeClr val="accent3"/>
      <a:schemeClr val="accent4"/>
      <a:schemeClr val="accent5"/>
      <a:schemeClr val="accent6"/>
    </dgm:fillClrLst>
    <dgm:linClrLst meth="repeat">
      <a:schemeClr val="accent1"/>
      <a:schemeClr val="accent2"/>
      <a:schemeClr val="accent3"/>
      <a:schemeClr val="accent4"/>
      <a:schemeClr val="accent5"/>
      <a:schemeClr val="accent6"/>
    </dgm:linClrLst>
    <dgm:effectClrLst/>
    <dgm:txLinClrLst/>
    <dgm:txFillClrLst/>
    <dgm:txEffectClrLst/>
  </dgm:styleLbl>
  <dgm:styleLbl name="lnNode1">
    <dgm:fillClrLst meth="repeat">
      <a:schemeClr val="accent1"/>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1">
        <a:alpha val="50000"/>
      </a:schemeClr>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1">
        <a:tint val="50000"/>
      </a:schemeClr>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1"/>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1"/>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1"/>
      <a:schemeClr val="accent2"/>
      <a:schemeClr val="accent3"/>
      <a:schemeClr val="accent4"/>
      <a:schemeClr val="accent5"/>
      <a:schemeClr val="accent6"/>
    </dgm:fillClrLst>
    <dgm:linClrLst meth="repeat">
      <a:schemeClr val="accent1"/>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E2BDA-57E8-43FF-BFEE-4BAE5A3FB69F}" type="doc">
      <dgm:prSet loTypeId="urn:microsoft.com/office/officeart/2005/8/layout/default#1" loCatId="list" qsTypeId="urn:microsoft.com/office/officeart/2005/8/quickstyle/simple2" qsCatId="simple" csTypeId="urn:microsoft.com/office/officeart/2005/8/colors/colorful1#1" csCatId="colorful" phldr="1"/>
      <dgm:spPr/>
      <dgm:t>
        <a:bodyPr/>
        <a:lstStyle/>
        <a:p>
          <a:endParaRPr lang="en-US"/>
        </a:p>
      </dgm:t>
    </dgm:pt>
    <dgm:pt modelId="{CF5A5001-0018-4238-B4B1-EE552BFD88D6}">
      <dgm:prSet phldrT="[Text]"/>
      <dgm:spPr/>
      <dgm:t>
        <a:bodyPr/>
        <a:lstStyle/>
        <a:p>
          <a:r>
            <a:rPr lang="en-US" dirty="0" smtClean="0"/>
            <a:t>Coding</a:t>
          </a:r>
          <a:endParaRPr lang="en-US" dirty="0"/>
        </a:p>
      </dgm:t>
    </dgm:pt>
    <dgm:pt modelId="{30B0BE6D-D4F0-4D9A-A3E5-981C608DC07C}" type="parTrans" cxnId="{5E41D045-F802-420E-A802-20FBCFD1F12C}">
      <dgm:prSet/>
      <dgm:spPr/>
      <dgm:t>
        <a:bodyPr/>
        <a:lstStyle/>
        <a:p>
          <a:endParaRPr lang="en-US"/>
        </a:p>
      </dgm:t>
    </dgm:pt>
    <dgm:pt modelId="{2C94E246-0F7E-4C24-93BB-3562BA7BBA3D}" type="sibTrans" cxnId="{5E41D045-F802-420E-A802-20FBCFD1F12C}">
      <dgm:prSet/>
      <dgm:spPr/>
      <dgm:t>
        <a:bodyPr/>
        <a:lstStyle/>
        <a:p>
          <a:endParaRPr lang="en-US"/>
        </a:p>
      </dgm:t>
    </dgm:pt>
    <dgm:pt modelId="{5AB75BF9-9191-4F40-A3CA-02BCCF5785E1}">
      <dgm:prSet phldrT="[Text]"/>
      <dgm:spPr/>
      <dgm:t>
        <a:bodyPr/>
        <a:lstStyle/>
        <a:p>
          <a:r>
            <a:rPr lang="en-US" dirty="0" smtClean="0"/>
            <a:t>Searching for multiples</a:t>
          </a:r>
          <a:endParaRPr lang="en-US" dirty="0"/>
        </a:p>
      </dgm:t>
    </dgm:pt>
    <dgm:pt modelId="{4AC016FD-FC39-496D-95A0-77CCB925D91F}" type="parTrans" cxnId="{AEA71FA6-1B09-45C3-BF22-262E8026F6D5}">
      <dgm:prSet/>
      <dgm:spPr/>
      <dgm:t>
        <a:bodyPr/>
        <a:lstStyle/>
        <a:p>
          <a:endParaRPr lang="en-US"/>
        </a:p>
      </dgm:t>
    </dgm:pt>
    <dgm:pt modelId="{E488853C-4326-4570-823B-0FA60CB6012E}" type="sibTrans" cxnId="{AEA71FA6-1B09-45C3-BF22-262E8026F6D5}">
      <dgm:prSet/>
      <dgm:spPr/>
      <dgm:t>
        <a:bodyPr/>
        <a:lstStyle/>
        <a:p>
          <a:endParaRPr lang="en-US"/>
        </a:p>
      </dgm:t>
    </dgm:pt>
    <dgm:pt modelId="{DC08D5BB-DC0C-4498-BAB1-33A1151A5E5C}">
      <dgm:prSet phldrT="[Text]"/>
      <dgm:spPr/>
      <dgm:t>
        <a:bodyPr/>
        <a:lstStyle/>
        <a:p>
          <a:r>
            <a:rPr lang="en-US" dirty="0" smtClean="0"/>
            <a:t>What is Missing?</a:t>
          </a:r>
          <a:endParaRPr lang="en-US" dirty="0"/>
        </a:p>
      </dgm:t>
    </dgm:pt>
    <dgm:pt modelId="{1BC702F3-A3A4-4388-95B4-F9A7B5ADF0D1}" type="parTrans" cxnId="{9D767576-06C5-49C5-8F83-9CE4BFA2419C}">
      <dgm:prSet/>
      <dgm:spPr/>
      <dgm:t>
        <a:bodyPr/>
        <a:lstStyle/>
        <a:p>
          <a:endParaRPr lang="en-US"/>
        </a:p>
      </dgm:t>
    </dgm:pt>
    <dgm:pt modelId="{BBE7E1E3-D2ED-4967-9862-4F32A7391B1C}" type="sibTrans" cxnId="{9D767576-06C5-49C5-8F83-9CE4BFA2419C}">
      <dgm:prSet/>
      <dgm:spPr/>
      <dgm:t>
        <a:bodyPr/>
        <a:lstStyle/>
        <a:p>
          <a:endParaRPr lang="en-US"/>
        </a:p>
      </dgm:t>
    </dgm:pt>
    <dgm:pt modelId="{70BF27B8-70F8-4101-8E57-97AFFE55DAFA}">
      <dgm:prSet phldrT="[Text]"/>
      <dgm:spPr/>
      <dgm:t>
        <a:bodyPr/>
        <a:lstStyle/>
        <a:p>
          <a:r>
            <a:rPr lang="en-US" dirty="0" smtClean="0"/>
            <a:t>Table-making</a:t>
          </a:r>
          <a:endParaRPr lang="en-US" dirty="0"/>
        </a:p>
      </dgm:t>
    </dgm:pt>
    <dgm:pt modelId="{524BC47A-66C3-47D2-8FB4-4B98B41ED622}" type="parTrans" cxnId="{6402FB99-F99C-484E-883D-61F1832D9F67}">
      <dgm:prSet/>
      <dgm:spPr/>
      <dgm:t>
        <a:bodyPr/>
        <a:lstStyle/>
        <a:p>
          <a:endParaRPr lang="en-US"/>
        </a:p>
      </dgm:t>
    </dgm:pt>
    <dgm:pt modelId="{B6AEAFAE-C9B5-4B40-A9A8-2FB1C03FEB31}" type="sibTrans" cxnId="{6402FB99-F99C-484E-883D-61F1832D9F67}">
      <dgm:prSet/>
      <dgm:spPr/>
      <dgm:t>
        <a:bodyPr/>
        <a:lstStyle/>
        <a:p>
          <a:endParaRPr lang="en-US"/>
        </a:p>
      </dgm:t>
    </dgm:pt>
    <dgm:pt modelId="{3F8C558A-3025-4E30-993C-E4794EF17626}" type="pres">
      <dgm:prSet presAssocID="{47BE2BDA-57E8-43FF-BFEE-4BAE5A3FB69F}" presName="diagram" presStyleCnt="0">
        <dgm:presLayoutVars>
          <dgm:dir/>
          <dgm:resizeHandles val="exact"/>
        </dgm:presLayoutVars>
      </dgm:prSet>
      <dgm:spPr/>
      <dgm:t>
        <a:bodyPr/>
        <a:lstStyle/>
        <a:p>
          <a:endParaRPr lang="en-US"/>
        </a:p>
      </dgm:t>
    </dgm:pt>
    <dgm:pt modelId="{ADBB9E7D-5F04-4384-8B4E-FBBF086A7097}" type="pres">
      <dgm:prSet presAssocID="{CF5A5001-0018-4238-B4B1-EE552BFD88D6}" presName="node" presStyleLbl="node1" presStyleIdx="0" presStyleCnt="4">
        <dgm:presLayoutVars>
          <dgm:bulletEnabled val="1"/>
        </dgm:presLayoutVars>
      </dgm:prSet>
      <dgm:spPr/>
      <dgm:t>
        <a:bodyPr/>
        <a:lstStyle/>
        <a:p>
          <a:endParaRPr lang="en-US"/>
        </a:p>
      </dgm:t>
    </dgm:pt>
    <dgm:pt modelId="{5D4816A2-8DBA-463D-B586-F93E61C9B289}" type="pres">
      <dgm:prSet presAssocID="{2C94E246-0F7E-4C24-93BB-3562BA7BBA3D}" presName="sibTrans" presStyleCnt="0"/>
      <dgm:spPr/>
    </dgm:pt>
    <dgm:pt modelId="{F8D81F5B-C592-418A-8DDB-866D4815E0C9}" type="pres">
      <dgm:prSet presAssocID="{5AB75BF9-9191-4F40-A3CA-02BCCF5785E1}" presName="node" presStyleLbl="node1" presStyleIdx="1" presStyleCnt="4">
        <dgm:presLayoutVars>
          <dgm:bulletEnabled val="1"/>
        </dgm:presLayoutVars>
      </dgm:prSet>
      <dgm:spPr/>
      <dgm:t>
        <a:bodyPr/>
        <a:lstStyle/>
        <a:p>
          <a:endParaRPr lang="en-US"/>
        </a:p>
      </dgm:t>
    </dgm:pt>
    <dgm:pt modelId="{BE63A7C0-02B2-45A6-9A66-F519C42D77BE}" type="pres">
      <dgm:prSet presAssocID="{E488853C-4326-4570-823B-0FA60CB6012E}" presName="sibTrans" presStyleCnt="0"/>
      <dgm:spPr/>
    </dgm:pt>
    <dgm:pt modelId="{5C386227-B460-4831-AF83-42DC118D19E5}" type="pres">
      <dgm:prSet presAssocID="{DC08D5BB-DC0C-4498-BAB1-33A1151A5E5C}" presName="node" presStyleLbl="node1" presStyleIdx="2" presStyleCnt="4">
        <dgm:presLayoutVars>
          <dgm:bulletEnabled val="1"/>
        </dgm:presLayoutVars>
      </dgm:prSet>
      <dgm:spPr/>
      <dgm:t>
        <a:bodyPr/>
        <a:lstStyle/>
        <a:p>
          <a:endParaRPr lang="en-US"/>
        </a:p>
      </dgm:t>
    </dgm:pt>
    <dgm:pt modelId="{CBBD2B44-40F6-4861-899A-9A894C348430}" type="pres">
      <dgm:prSet presAssocID="{BBE7E1E3-D2ED-4967-9862-4F32A7391B1C}" presName="sibTrans" presStyleCnt="0"/>
      <dgm:spPr/>
    </dgm:pt>
    <dgm:pt modelId="{EC2F2C16-7D9B-4F1D-9E2D-526221F0154A}" type="pres">
      <dgm:prSet presAssocID="{70BF27B8-70F8-4101-8E57-97AFFE55DAFA}" presName="node" presStyleLbl="node1" presStyleIdx="3" presStyleCnt="4">
        <dgm:presLayoutVars>
          <dgm:bulletEnabled val="1"/>
        </dgm:presLayoutVars>
      </dgm:prSet>
      <dgm:spPr/>
      <dgm:t>
        <a:bodyPr/>
        <a:lstStyle/>
        <a:p>
          <a:endParaRPr lang="en-US"/>
        </a:p>
      </dgm:t>
    </dgm:pt>
  </dgm:ptLst>
  <dgm:cxnLst>
    <dgm:cxn modelId="{E273863D-CA82-4B60-8D06-1C90E10B946E}" type="presOf" srcId="{47BE2BDA-57E8-43FF-BFEE-4BAE5A3FB69F}" destId="{3F8C558A-3025-4E30-993C-E4794EF17626}" srcOrd="0" destOrd="0" presId="urn:microsoft.com/office/officeart/2005/8/layout/default#1"/>
    <dgm:cxn modelId="{957CC407-61D3-408D-AD1E-C586EB1821C2}" type="presOf" srcId="{CF5A5001-0018-4238-B4B1-EE552BFD88D6}" destId="{ADBB9E7D-5F04-4384-8B4E-FBBF086A7097}" srcOrd="0" destOrd="0" presId="urn:microsoft.com/office/officeart/2005/8/layout/default#1"/>
    <dgm:cxn modelId="{E7600388-7BF8-4FA1-BA43-485B292F89DF}" type="presOf" srcId="{5AB75BF9-9191-4F40-A3CA-02BCCF5785E1}" destId="{F8D81F5B-C592-418A-8DDB-866D4815E0C9}" srcOrd="0" destOrd="0" presId="urn:microsoft.com/office/officeart/2005/8/layout/default#1"/>
    <dgm:cxn modelId="{AEA71FA6-1B09-45C3-BF22-262E8026F6D5}" srcId="{47BE2BDA-57E8-43FF-BFEE-4BAE5A3FB69F}" destId="{5AB75BF9-9191-4F40-A3CA-02BCCF5785E1}" srcOrd="1" destOrd="0" parTransId="{4AC016FD-FC39-496D-95A0-77CCB925D91F}" sibTransId="{E488853C-4326-4570-823B-0FA60CB6012E}"/>
    <dgm:cxn modelId="{EC791555-FEFD-4A80-80C4-1239640826B6}" type="presOf" srcId="{70BF27B8-70F8-4101-8E57-97AFFE55DAFA}" destId="{EC2F2C16-7D9B-4F1D-9E2D-526221F0154A}" srcOrd="0" destOrd="0" presId="urn:microsoft.com/office/officeart/2005/8/layout/default#1"/>
    <dgm:cxn modelId="{5E41D045-F802-420E-A802-20FBCFD1F12C}" srcId="{47BE2BDA-57E8-43FF-BFEE-4BAE5A3FB69F}" destId="{CF5A5001-0018-4238-B4B1-EE552BFD88D6}" srcOrd="0" destOrd="0" parTransId="{30B0BE6D-D4F0-4D9A-A3E5-981C608DC07C}" sibTransId="{2C94E246-0F7E-4C24-93BB-3562BA7BBA3D}"/>
    <dgm:cxn modelId="{C38A68AC-6F4B-440E-9509-F25E3BFC79E0}" type="presOf" srcId="{DC08D5BB-DC0C-4498-BAB1-33A1151A5E5C}" destId="{5C386227-B460-4831-AF83-42DC118D19E5}" srcOrd="0" destOrd="0" presId="urn:microsoft.com/office/officeart/2005/8/layout/default#1"/>
    <dgm:cxn modelId="{6402FB99-F99C-484E-883D-61F1832D9F67}" srcId="{47BE2BDA-57E8-43FF-BFEE-4BAE5A3FB69F}" destId="{70BF27B8-70F8-4101-8E57-97AFFE55DAFA}" srcOrd="3" destOrd="0" parTransId="{524BC47A-66C3-47D2-8FB4-4B98B41ED622}" sibTransId="{B6AEAFAE-C9B5-4B40-A9A8-2FB1C03FEB31}"/>
    <dgm:cxn modelId="{9D767576-06C5-49C5-8F83-9CE4BFA2419C}" srcId="{47BE2BDA-57E8-43FF-BFEE-4BAE5A3FB69F}" destId="{DC08D5BB-DC0C-4498-BAB1-33A1151A5E5C}" srcOrd="2" destOrd="0" parTransId="{1BC702F3-A3A4-4388-95B4-F9A7B5ADF0D1}" sibTransId="{BBE7E1E3-D2ED-4967-9862-4F32A7391B1C}"/>
    <dgm:cxn modelId="{1B59F6EB-3374-4DED-84FC-26C90E8A4EC2}" type="presParOf" srcId="{3F8C558A-3025-4E30-993C-E4794EF17626}" destId="{ADBB9E7D-5F04-4384-8B4E-FBBF086A7097}" srcOrd="0" destOrd="0" presId="urn:microsoft.com/office/officeart/2005/8/layout/default#1"/>
    <dgm:cxn modelId="{8C33536F-F502-4887-9371-B0002B823EAD}" type="presParOf" srcId="{3F8C558A-3025-4E30-993C-E4794EF17626}" destId="{5D4816A2-8DBA-463D-B586-F93E61C9B289}" srcOrd="1" destOrd="0" presId="urn:microsoft.com/office/officeart/2005/8/layout/default#1"/>
    <dgm:cxn modelId="{90C2B1F7-E0E6-4477-BF29-FB3A0F2CD358}" type="presParOf" srcId="{3F8C558A-3025-4E30-993C-E4794EF17626}" destId="{F8D81F5B-C592-418A-8DDB-866D4815E0C9}" srcOrd="2" destOrd="0" presId="urn:microsoft.com/office/officeart/2005/8/layout/default#1"/>
    <dgm:cxn modelId="{3EF75066-4F88-46BA-B3AD-BA137655CA4B}" type="presParOf" srcId="{3F8C558A-3025-4E30-993C-E4794EF17626}" destId="{BE63A7C0-02B2-45A6-9A66-F519C42D77BE}" srcOrd="3" destOrd="0" presId="urn:microsoft.com/office/officeart/2005/8/layout/default#1"/>
    <dgm:cxn modelId="{3A0E207D-17CE-4E50-B6DD-566E2E3A7DB6}" type="presParOf" srcId="{3F8C558A-3025-4E30-993C-E4794EF17626}" destId="{5C386227-B460-4831-AF83-42DC118D19E5}" srcOrd="4" destOrd="0" presId="urn:microsoft.com/office/officeart/2005/8/layout/default#1"/>
    <dgm:cxn modelId="{D9247B0B-DD64-4D9C-9CF4-093D4A538B08}" type="presParOf" srcId="{3F8C558A-3025-4E30-993C-E4794EF17626}" destId="{CBBD2B44-40F6-4861-899A-9A894C348430}" srcOrd="5" destOrd="0" presId="urn:microsoft.com/office/officeart/2005/8/layout/default#1"/>
    <dgm:cxn modelId="{19FFB2DF-35AC-48F7-AD83-A468A00D45F4}" type="presParOf" srcId="{3F8C558A-3025-4E30-993C-E4794EF17626}" destId="{EC2F2C16-7D9B-4F1D-9E2D-526221F0154A}"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4686FE-D936-4F4A-8DC0-9753D4801B2C}" type="doc">
      <dgm:prSet loTypeId="urn:microsoft.com/office/officeart/2005/8/layout/chart3" loCatId="" qsTypeId="urn:microsoft.com/office/officeart/2005/8/quickstyle/simple4" qsCatId="simple" csTypeId="urn:microsoft.com/office/officeart/2005/8/colors/accent1_2" csCatId="accent1" phldr="1"/>
      <dgm:spPr/>
    </dgm:pt>
    <dgm:pt modelId="{B52622B1-DBBF-A848-93C1-3D34AF719241}">
      <dgm:prSet phldrT="[Text]"/>
      <dgm:spPr/>
      <dgm:t>
        <a:bodyPr/>
        <a:lstStyle/>
        <a:p>
          <a:r>
            <a:rPr lang="en-US" dirty="0" err="1" smtClean="0"/>
            <a:t>aaa</a:t>
          </a:r>
          <a:endParaRPr lang="en-US" dirty="0"/>
        </a:p>
      </dgm:t>
    </dgm:pt>
    <dgm:pt modelId="{AFA51327-D27A-BA42-ACDF-207F004EC949}" type="parTrans" cxnId="{C53FF1C0-2C93-5740-87AB-A8B9A2D66CE2}">
      <dgm:prSet/>
      <dgm:spPr/>
      <dgm:t>
        <a:bodyPr/>
        <a:lstStyle/>
        <a:p>
          <a:endParaRPr lang="en-US"/>
        </a:p>
      </dgm:t>
    </dgm:pt>
    <dgm:pt modelId="{A5C61CAB-654D-034B-9BFF-EEF455D25410}" type="sibTrans" cxnId="{C53FF1C0-2C93-5740-87AB-A8B9A2D66CE2}">
      <dgm:prSet/>
      <dgm:spPr/>
      <dgm:t>
        <a:bodyPr/>
        <a:lstStyle/>
        <a:p>
          <a:endParaRPr lang="en-US"/>
        </a:p>
      </dgm:t>
    </dgm:pt>
    <dgm:pt modelId="{67025571-415A-554C-BC1E-724BAED409E4}">
      <dgm:prSet phldrT="[Text]"/>
      <dgm:spPr/>
      <dgm:t>
        <a:bodyPr/>
        <a:lstStyle/>
        <a:p>
          <a:r>
            <a:rPr lang="en-US" dirty="0" err="1" smtClean="0"/>
            <a:t>bbb</a:t>
          </a:r>
          <a:endParaRPr lang="en-US" dirty="0"/>
        </a:p>
      </dgm:t>
    </dgm:pt>
    <dgm:pt modelId="{90562D54-8FB5-FE4C-93E9-2988D1F7547F}" type="parTrans" cxnId="{38BE14BD-DC09-3646-8688-990BCAB65866}">
      <dgm:prSet/>
      <dgm:spPr/>
      <dgm:t>
        <a:bodyPr/>
        <a:lstStyle/>
        <a:p>
          <a:endParaRPr lang="en-US"/>
        </a:p>
      </dgm:t>
    </dgm:pt>
    <dgm:pt modelId="{6E2A0D2E-996E-7746-98B3-E1A2C7F4B31D}" type="sibTrans" cxnId="{38BE14BD-DC09-3646-8688-990BCAB65866}">
      <dgm:prSet/>
      <dgm:spPr/>
      <dgm:t>
        <a:bodyPr/>
        <a:lstStyle/>
        <a:p>
          <a:endParaRPr lang="en-US"/>
        </a:p>
      </dgm:t>
    </dgm:pt>
    <dgm:pt modelId="{2F611806-0F3A-3845-A14B-28B335432B5D}">
      <dgm:prSet phldrT="[Text]"/>
      <dgm:spPr/>
      <dgm:t>
        <a:bodyPr/>
        <a:lstStyle/>
        <a:p>
          <a:r>
            <a:rPr lang="en-US" dirty="0" smtClean="0"/>
            <a:t>ccc</a:t>
          </a:r>
          <a:endParaRPr lang="en-US" dirty="0"/>
        </a:p>
      </dgm:t>
    </dgm:pt>
    <dgm:pt modelId="{CB46F80F-DD4F-B440-BFA6-4653B3AE1B93}" type="parTrans" cxnId="{D4D7D5A7-A9B7-BD45-A6B4-3F2837EA0B5D}">
      <dgm:prSet/>
      <dgm:spPr/>
      <dgm:t>
        <a:bodyPr/>
        <a:lstStyle/>
        <a:p>
          <a:endParaRPr lang="en-US"/>
        </a:p>
      </dgm:t>
    </dgm:pt>
    <dgm:pt modelId="{8F3944E9-749B-8B49-9EF6-BDEE3763FB13}" type="sibTrans" cxnId="{D4D7D5A7-A9B7-BD45-A6B4-3F2837EA0B5D}">
      <dgm:prSet/>
      <dgm:spPr/>
      <dgm:t>
        <a:bodyPr/>
        <a:lstStyle/>
        <a:p>
          <a:endParaRPr lang="en-US"/>
        </a:p>
      </dgm:t>
    </dgm:pt>
    <dgm:pt modelId="{E0F890B3-B6D2-7F45-B4B2-32385F54D7D0}" type="pres">
      <dgm:prSet presAssocID="{AA4686FE-D936-4F4A-8DC0-9753D4801B2C}" presName="compositeShape" presStyleCnt="0">
        <dgm:presLayoutVars>
          <dgm:chMax val="7"/>
          <dgm:dir/>
          <dgm:resizeHandles val="exact"/>
        </dgm:presLayoutVars>
      </dgm:prSet>
      <dgm:spPr/>
    </dgm:pt>
    <dgm:pt modelId="{B431E702-C9B3-5845-B509-CA888B3DDE81}" type="pres">
      <dgm:prSet presAssocID="{AA4686FE-D936-4F4A-8DC0-9753D4801B2C}" presName="wedge1" presStyleLbl="node1" presStyleIdx="0" presStyleCnt="3"/>
      <dgm:spPr/>
      <dgm:t>
        <a:bodyPr/>
        <a:lstStyle/>
        <a:p>
          <a:endParaRPr lang="en-US"/>
        </a:p>
      </dgm:t>
    </dgm:pt>
    <dgm:pt modelId="{ED23ADD7-1A05-8442-9A34-ED4995F50CE8}" type="pres">
      <dgm:prSet presAssocID="{AA4686FE-D936-4F4A-8DC0-9753D4801B2C}" presName="wedge1Tx" presStyleLbl="node1" presStyleIdx="0" presStyleCnt="3">
        <dgm:presLayoutVars>
          <dgm:chMax val="0"/>
          <dgm:chPref val="0"/>
          <dgm:bulletEnabled val="1"/>
        </dgm:presLayoutVars>
      </dgm:prSet>
      <dgm:spPr/>
      <dgm:t>
        <a:bodyPr/>
        <a:lstStyle/>
        <a:p>
          <a:endParaRPr lang="en-US"/>
        </a:p>
      </dgm:t>
    </dgm:pt>
    <dgm:pt modelId="{3C164C50-F508-0D44-96CD-F6388607AAB7}" type="pres">
      <dgm:prSet presAssocID="{AA4686FE-D936-4F4A-8DC0-9753D4801B2C}" presName="wedge2" presStyleLbl="node1" presStyleIdx="1" presStyleCnt="3"/>
      <dgm:spPr/>
      <dgm:t>
        <a:bodyPr/>
        <a:lstStyle/>
        <a:p>
          <a:endParaRPr lang="en-US"/>
        </a:p>
      </dgm:t>
    </dgm:pt>
    <dgm:pt modelId="{F00CAC1A-D60C-D241-9857-94703F2ED54C}" type="pres">
      <dgm:prSet presAssocID="{AA4686FE-D936-4F4A-8DC0-9753D4801B2C}" presName="wedge2Tx" presStyleLbl="node1" presStyleIdx="1" presStyleCnt="3">
        <dgm:presLayoutVars>
          <dgm:chMax val="0"/>
          <dgm:chPref val="0"/>
          <dgm:bulletEnabled val="1"/>
        </dgm:presLayoutVars>
      </dgm:prSet>
      <dgm:spPr/>
      <dgm:t>
        <a:bodyPr/>
        <a:lstStyle/>
        <a:p>
          <a:endParaRPr lang="en-US"/>
        </a:p>
      </dgm:t>
    </dgm:pt>
    <dgm:pt modelId="{897F1EAA-26AB-E743-8F90-1BE921C25CA7}" type="pres">
      <dgm:prSet presAssocID="{AA4686FE-D936-4F4A-8DC0-9753D4801B2C}" presName="wedge3" presStyleLbl="node1" presStyleIdx="2" presStyleCnt="3"/>
      <dgm:spPr/>
      <dgm:t>
        <a:bodyPr/>
        <a:lstStyle/>
        <a:p>
          <a:endParaRPr lang="en-US"/>
        </a:p>
      </dgm:t>
    </dgm:pt>
    <dgm:pt modelId="{1FAD9865-9F32-0F41-AE5A-7F91CEE3A6E7}" type="pres">
      <dgm:prSet presAssocID="{AA4686FE-D936-4F4A-8DC0-9753D4801B2C}" presName="wedge3Tx" presStyleLbl="node1" presStyleIdx="2" presStyleCnt="3">
        <dgm:presLayoutVars>
          <dgm:chMax val="0"/>
          <dgm:chPref val="0"/>
          <dgm:bulletEnabled val="1"/>
        </dgm:presLayoutVars>
      </dgm:prSet>
      <dgm:spPr/>
      <dgm:t>
        <a:bodyPr/>
        <a:lstStyle/>
        <a:p>
          <a:endParaRPr lang="en-US"/>
        </a:p>
      </dgm:t>
    </dgm:pt>
  </dgm:ptLst>
  <dgm:cxnLst>
    <dgm:cxn modelId="{C53FF1C0-2C93-5740-87AB-A8B9A2D66CE2}" srcId="{AA4686FE-D936-4F4A-8DC0-9753D4801B2C}" destId="{B52622B1-DBBF-A848-93C1-3D34AF719241}" srcOrd="0" destOrd="0" parTransId="{AFA51327-D27A-BA42-ACDF-207F004EC949}" sibTransId="{A5C61CAB-654D-034B-9BFF-EEF455D25410}"/>
    <dgm:cxn modelId="{04F829AA-5EA6-4C41-9F83-0CFF0D7B9E9B}" type="presOf" srcId="{AA4686FE-D936-4F4A-8DC0-9753D4801B2C}" destId="{E0F890B3-B6D2-7F45-B4B2-32385F54D7D0}" srcOrd="0" destOrd="0" presId="urn:microsoft.com/office/officeart/2005/8/layout/chart3"/>
    <dgm:cxn modelId="{5057F7FE-7E19-9A4B-9A1A-A866B4614028}" type="presOf" srcId="{2F611806-0F3A-3845-A14B-28B335432B5D}" destId="{1FAD9865-9F32-0F41-AE5A-7F91CEE3A6E7}" srcOrd="1" destOrd="0" presId="urn:microsoft.com/office/officeart/2005/8/layout/chart3"/>
    <dgm:cxn modelId="{38BE14BD-DC09-3646-8688-990BCAB65866}" srcId="{AA4686FE-D936-4F4A-8DC0-9753D4801B2C}" destId="{67025571-415A-554C-BC1E-724BAED409E4}" srcOrd="1" destOrd="0" parTransId="{90562D54-8FB5-FE4C-93E9-2988D1F7547F}" sibTransId="{6E2A0D2E-996E-7746-98B3-E1A2C7F4B31D}"/>
    <dgm:cxn modelId="{B0578E69-64EE-0544-948B-7F053A6CB61E}" type="presOf" srcId="{B52622B1-DBBF-A848-93C1-3D34AF719241}" destId="{ED23ADD7-1A05-8442-9A34-ED4995F50CE8}" srcOrd="1" destOrd="0" presId="urn:microsoft.com/office/officeart/2005/8/layout/chart3"/>
    <dgm:cxn modelId="{D4D7D5A7-A9B7-BD45-A6B4-3F2837EA0B5D}" srcId="{AA4686FE-D936-4F4A-8DC0-9753D4801B2C}" destId="{2F611806-0F3A-3845-A14B-28B335432B5D}" srcOrd="2" destOrd="0" parTransId="{CB46F80F-DD4F-B440-BFA6-4653B3AE1B93}" sibTransId="{8F3944E9-749B-8B49-9EF6-BDEE3763FB13}"/>
    <dgm:cxn modelId="{FC706E7A-8473-9B4C-AC5B-9044D9AB99F4}" type="presOf" srcId="{B52622B1-DBBF-A848-93C1-3D34AF719241}" destId="{B431E702-C9B3-5845-B509-CA888B3DDE81}" srcOrd="0" destOrd="0" presId="urn:microsoft.com/office/officeart/2005/8/layout/chart3"/>
    <dgm:cxn modelId="{F71B9A69-C7F0-DD48-99DF-5530D0676A78}" type="presOf" srcId="{2F611806-0F3A-3845-A14B-28B335432B5D}" destId="{897F1EAA-26AB-E743-8F90-1BE921C25CA7}" srcOrd="0" destOrd="0" presId="urn:microsoft.com/office/officeart/2005/8/layout/chart3"/>
    <dgm:cxn modelId="{686CDBC0-B492-D14D-852E-F80D41ABA585}" type="presOf" srcId="{67025571-415A-554C-BC1E-724BAED409E4}" destId="{F00CAC1A-D60C-D241-9857-94703F2ED54C}" srcOrd="1" destOrd="0" presId="urn:microsoft.com/office/officeart/2005/8/layout/chart3"/>
    <dgm:cxn modelId="{339BB69D-A1E3-884E-B107-A854B91C762A}" type="presOf" srcId="{67025571-415A-554C-BC1E-724BAED409E4}" destId="{3C164C50-F508-0D44-96CD-F6388607AAB7}" srcOrd="0" destOrd="0" presId="urn:microsoft.com/office/officeart/2005/8/layout/chart3"/>
    <dgm:cxn modelId="{49BAB6C9-FBB0-9E46-90F6-4D0323C6A7BE}" type="presParOf" srcId="{E0F890B3-B6D2-7F45-B4B2-32385F54D7D0}" destId="{B431E702-C9B3-5845-B509-CA888B3DDE81}" srcOrd="0" destOrd="0" presId="urn:microsoft.com/office/officeart/2005/8/layout/chart3"/>
    <dgm:cxn modelId="{4E5ABC49-BE08-654A-AC46-FF7C77F01B7B}" type="presParOf" srcId="{E0F890B3-B6D2-7F45-B4B2-32385F54D7D0}" destId="{ED23ADD7-1A05-8442-9A34-ED4995F50CE8}" srcOrd="1" destOrd="0" presId="urn:microsoft.com/office/officeart/2005/8/layout/chart3"/>
    <dgm:cxn modelId="{31629297-C428-5A45-B61E-A720AD088D5D}" type="presParOf" srcId="{E0F890B3-B6D2-7F45-B4B2-32385F54D7D0}" destId="{3C164C50-F508-0D44-96CD-F6388607AAB7}" srcOrd="2" destOrd="0" presId="urn:microsoft.com/office/officeart/2005/8/layout/chart3"/>
    <dgm:cxn modelId="{335A6232-3F1C-BC44-B62E-2B4B0E05C094}" type="presParOf" srcId="{E0F890B3-B6D2-7F45-B4B2-32385F54D7D0}" destId="{F00CAC1A-D60C-D241-9857-94703F2ED54C}" srcOrd="3" destOrd="0" presId="urn:microsoft.com/office/officeart/2005/8/layout/chart3"/>
    <dgm:cxn modelId="{22065EB5-7B86-A745-80BA-56A447A99D21}" type="presParOf" srcId="{E0F890B3-B6D2-7F45-B4B2-32385F54D7D0}" destId="{897F1EAA-26AB-E743-8F90-1BE921C25CA7}" srcOrd="4" destOrd="0" presId="urn:microsoft.com/office/officeart/2005/8/layout/chart3"/>
    <dgm:cxn modelId="{8BF937D2-1A38-314D-A06E-247CF4126EF9}" type="presParOf" srcId="{E0F890B3-B6D2-7F45-B4B2-32385F54D7D0}" destId="{1FAD9865-9F32-0F41-AE5A-7F91CEE3A6E7}"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B9E7D-5F04-4384-8B4E-FBBF086A7097}">
      <dsp:nvSpPr>
        <dsp:cNvPr id="0" name=""/>
        <dsp:cNvSpPr/>
      </dsp:nvSpPr>
      <dsp:spPr>
        <a:xfrm>
          <a:off x="460905" y="1047"/>
          <a:ext cx="3479899" cy="2087939"/>
        </a:xfrm>
        <a:prstGeom prst="rect">
          <a:avLst/>
        </a:prstGeom>
        <a:solidFill>
          <a:schemeClr val="accent1">
            <a:hueOff val="0"/>
            <a:satOff val="0"/>
            <a:lumOff val="0"/>
            <a:alphaOff val="0"/>
          </a:schemeClr>
        </a:solidFill>
        <a:ln w="635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Coding</a:t>
          </a:r>
          <a:endParaRPr lang="en-US" sz="4500" kern="1200" dirty="0"/>
        </a:p>
      </dsp:txBody>
      <dsp:txXfrm>
        <a:off x="460905" y="1047"/>
        <a:ext cx="3479899" cy="2087939"/>
      </dsp:txXfrm>
    </dsp:sp>
    <dsp:sp modelId="{F8D81F5B-C592-418A-8DDB-866D4815E0C9}">
      <dsp:nvSpPr>
        <dsp:cNvPr id="0" name=""/>
        <dsp:cNvSpPr/>
      </dsp:nvSpPr>
      <dsp:spPr>
        <a:xfrm>
          <a:off x="4288794" y="1047"/>
          <a:ext cx="3479899" cy="2087939"/>
        </a:xfrm>
        <a:prstGeom prst="rect">
          <a:avLst/>
        </a:prstGeom>
        <a:solidFill>
          <a:schemeClr val="accent2">
            <a:hueOff val="0"/>
            <a:satOff val="0"/>
            <a:lumOff val="0"/>
            <a:alphaOff val="0"/>
          </a:schemeClr>
        </a:solidFill>
        <a:ln w="635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Searching for multiples</a:t>
          </a:r>
          <a:endParaRPr lang="en-US" sz="4500" kern="1200" dirty="0"/>
        </a:p>
      </dsp:txBody>
      <dsp:txXfrm>
        <a:off x="4288794" y="1047"/>
        <a:ext cx="3479899" cy="2087939"/>
      </dsp:txXfrm>
    </dsp:sp>
    <dsp:sp modelId="{5C386227-B460-4831-AF83-42DC118D19E5}">
      <dsp:nvSpPr>
        <dsp:cNvPr id="0" name=""/>
        <dsp:cNvSpPr/>
      </dsp:nvSpPr>
      <dsp:spPr>
        <a:xfrm>
          <a:off x="460905" y="2436976"/>
          <a:ext cx="3479899" cy="2087939"/>
        </a:xfrm>
        <a:prstGeom prst="rect">
          <a:avLst/>
        </a:prstGeom>
        <a:solidFill>
          <a:schemeClr val="accent3">
            <a:hueOff val="0"/>
            <a:satOff val="0"/>
            <a:lumOff val="0"/>
            <a:alphaOff val="0"/>
          </a:schemeClr>
        </a:solidFill>
        <a:ln w="635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What is Missing?</a:t>
          </a:r>
          <a:endParaRPr lang="en-US" sz="4500" kern="1200" dirty="0"/>
        </a:p>
      </dsp:txBody>
      <dsp:txXfrm>
        <a:off x="460905" y="2436976"/>
        <a:ext cx="3479899" cy="2087939"/>
      </dsp:txXfrm>
    </dsp:sp>
    <dsp:sp modelId="{EC2F2C16-7D9B-4F1D-9E2D-526221F0154A}">
      <dsp:nvSpPr>
        <dsp:cNvPr id="0" name=""/>
        <dsp:cNvSpPr/>
      </dsp:nvSpPr>
      <dsp:spPr>
        <a:xfrm>
          <a:off x="4288794" y="2436976"/>
          <a:ext cx="3479899" cy="2087939"/>
        </a:xfrm>
        <a:prstGeom prst="rect">
          <a:avLst/>
        </a:prstGeom>
        <a:solidFill>
          <a:schemeClr val="accent4">
            <a:hueOff val="0"/>
            <a:satOff val="0"/>
            <a:lumOff val="0"/>
            <a:alphaOff val="0"/>
          </a:schemeClr>
        </a:solidFill>
        <a:ln w="635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Table-making</a:t>
          </a:r>
          <a:endParaRPr lang="en-US" sz="4500" kern="1200" dirty="0"/>
        </a:p>
      </dsp:txBody>
      <dsp:txXfrm>
        <a:off x="4288794"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1E702-C9B3-5845-B509-CA888B3DDE81}">
      <dsp:nvSpPr>
        <dsp:cNvPr id="0" name=""/>
        <dsp:cNvSpPr/>
      </dsp:nvSpPr>
      <dsp:spPr>
        <a:xfrm>
          <a:off x="170406" y="183522"/>
          <a:ext cx="1408176" cy="1408176"/>
        </a:xfrm>
        <a:prstGeom prst="pie">
          <a:avLst>
            <a:gd name="adj1" fmla="val 16200000"/>
            <a:gd name="adj2" fmla="val 18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aaa</a:t>
          </a:r>
          <a:endParaRPr lang="en-US" sz="2000" kern="1200" dirty="0"/>
        </a:p>
      </dsp:txBody>
      <dsp:txXfrm>
        <a:off x="936017" y="443364"/>
        <a:ext cx="477774" cy="469392"/>
      </dsp:txXfrm>
    </dsp:sp>
    <dsp:sp modelId="{3C164C50-F508-0D44-96CD-F6388607AAB7}">
      <dsp:nvSpPr>
        <dsp:cNvPr id="0" name=""/>
        <dsp:cNvSpPr/>
      </dsp:nvSpPr>
      <dsp:spPr>
        <a:xfrm>
          <a:off x="97817" y="225432"/>
          <a:ext cx="1408176" cy="1408176"/>
        </a:xfrm>
        <a:prstGeom prst="pie">
          <a:avLst>
            <a:gd name="adj1" fmla="val 1800000"/>
            <a:gd name="adj2" fmla="val 90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bbb</a:t>
          </a:r>
          <a:endParaRPr lang="en-US" sz="2000" kern="1200" dirty="0"/>
        </a:p>
      </dsp:txBody>
      <dsp:txXfrm>
        <a:off x="483389" y="1113925"/>
        <a:ext cx="637032" cy="435864"/>
      </dsp:txXfrm>
    </dsp:sp>
    <dsp:sp modelId="{897F1EAA-26AB-E743-8F90-1BE921C25CA7}">
      <dsp:nvSpPr>
        <dsp:cNvPr id="0" name=""/>
        <dsp:cNvSpPr/>
      </dsp:nvSpPr>
      <dsp:spPr>
        <a:xfrm>
          <a:off x="97817" y="225432"/>
          <a:ext cx="1408176" cy="1408176"/>
        </a:xfrm>
        <a:prstGeom prst="pie">
          <a:avLst>
            <a:gd name="adj1" fmla="val 90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ccc</a:t>
          </a:r>
          <a:endParaRPr lang="en-US" sz="2000" kern="1200" dirty="0"/>
        </a:p>
      </dsp:txBody>
      <dsp:txXfrm>
        <a:off x="248693" y="502039"/>
        <a:ext cx="477774" cy="4693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702021-F9BB-432D-A212-2F02F84028E5}" type="datetimeFigureOut">
              <a:rPr lang="en-US" smtClean="0"/>
              <a:t>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8DA7D1-680C-47DA-98B9-12465CB350E2}" type="slidenum">
              <a:rPr lang="en-US" smtClean="0"/>
              <a:t>‹#›</a:t>
            </a:fld>
            <a:endParaRPr lang="en-US"/>
          </a:p>
        </p:txBody>
      </p:sp>
    </p:spTree>
    <p:extLst>
      <p:ext uri="{BB962C8B-B14F-4D97-AF65-F5344CB8AC3E}">
        <p14:creationId xmlns:p14="http://schemas.microsoft.com/office/powerpoint/2010/main" val="360237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7DBE9-A486-449D-BE33-F161E4FBCF0F}" type="datetimeFigureOut">
              <a:rPr lang="en-US" smtClean="0"/>
              <a:pPr/>
              <a:t>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BCB27-A446-4242-994B-61F6F8572BA8}" type="slidenum">
              <a:rPr lang="en-US" smtClean="0"/>
              <a:pPr/>
              <a:t>‹#›</a:t>
            </a:fld>
            <a:endParaRPr lang="en-US"/>
          </a:p>
        </p:txBody>
      </p:sp>
    </p:spTree>
    <p:extLst>
      <p:ext uri="{BB962C8B-B14F-4D97-AF65-F5344CB8AC3E}">
        <p14:creationId xmlns:p14="http://schemas.microsoft.com/office/powerpoint/2010/main" val="229376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indent="-228600" algn="l" defTabSz="914400" rtl="0" eaLnBrk="1" latinLnBrk="0" hangingPunct="1">
      <a:spcBef>
        <a:spcPts val="600"/>
      </a:spcBef>
      <a:buFont typeface="Arial" pitchFamily="34" charset="0"/>
      <a:buChar char="•"/>
      <a:defRPr sz="1200" i="1"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indent="0">
              <a:buNone/>
            </a:pPr>
            <a:endParaRPr lang="en-US" sz="1200" i="1" kern="1200" baseline="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1</a:t>
            </a:fld>
            <a:endParaRPr lang="en-US"/>
          </a:p>
        </p:txBody>
      </p:sp>
    </p:spTree>
    <p:extLst>
      <p:ext uri="{BB962C8B-B14F-4D97-AF65-F5344CB8AC3E}">
        <p14:creationId xmlns:p14="http://schemas.microsoft.com/office/powerpoint/2010/main" val="197648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noProof="0" dirty="0" smtClean="0">
              <a:ea typeface="ＭＳ Ｐゴシック" pitchFamily="26" charset="-128"/>
              <a:cs typeface="ＭＳ Ｐゴシック" pitchFamily="26"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2</a:t>
            </a:fld>
            <a:endParaRPr lang="en-US"/>
          </a:p>
        </p:txBody>
      </p:sp>
    </p:spTree>
    <p:extLst>
      <p:ext uri="{BB962C8B-B14F-4D97-AF65-F5344CB8AC3E}">
        <p14:creationId xmlns:p14="http://schemas.microsoft.com/office/powerpoint/2010/main" val="254009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3</a:t>
            </a:fld>
            <a:endParaRPr lang="en-US"/>
          </a:p>
        </p:txBody>
      </p:sp>
    </p:spTree>
    <p:extLst>
      <p:ext uri="{BB962C8B-B14F-4D97-AF65-F5344CB8AC3E}">
        <p14:creationId xmlns:p14="http://schemas.microsoft.com/office/powerpoint/2010/main" val="14223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4</a:t>
            </a:fld>
            <a:endParaRPr lang="en-US"/>
          </a:p>
        </p:txBody>
      </p:sp>
    </p:spTree>
    <p:extLst>
      <p:ext uri="{BB962C8B-B14F-4D97-AF65-F5344CB8AC3E}">
        <p14:creationId xmlns:p14="http://schemas.microsoft.com/office/powerpoint/2010/main" val="59749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5</a:t>
            </a:fld>
            <a:endParaRPr lang="en-US"/>
          </a:p>
        </p:txBody>
      </p:sp>
    </p:spTree>
    <p:extLst>
      <p:ext uri="{BB962C8B-B14F-4D97-AF65-F5344CB8AC3E}">
        <p14:creationId xmlns:p14="http://schemas.microsoft.com/office/powerpoint/2010/main" val="394497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11</a:t>
            </a:fld>
            <a:endParaRPr lang="en-US"/>
          </a:p>
        </p:txBody>
      </p:sp>
    </p:spTree>
    <p:extLst>
      <p:ext uri="{BB962C8B-B14F-4D97-AF65-F5344CB8AC3E}">
        <p14:creationId xmlns:p14="http://schemas.microsoft.com/office/powerpoint/2010/main" val="134930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12</a:t>
            </a:fld>
            <a:endParaRPr lang="en-US"/>
          </a:p>
        </p:txBody>
      </p:sp>
    </p:spTree>
    <p:extLst>
      <p:ext uri="{BB962C8B-B14F-4D97-AF65-F5344CB8AC3E}">
        <p14:creationId xmlns:p14="http://schemas.microsoft.com/office/powerpoint/2010/main" val="134930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p:spPr>
        <p:txBody>
          <a:bodyPr anchor="b" anchorCtr="0">
            <a:normAutofit/>
          </a:bodyPr>
          <a:lstStyle>
            <a:lvl1pPr algn="ctr">
              <a:defRPr sz="7000"/>
            </a:lvl1pPr>
          </a:lstStyle>
          <a:p>
            <a:r>
              <a:rPr lang="en-US" smtClean="0"/>
              <a:t>Click to edit Master title style</a:t>
            </a:r>
            <a:endParaRPr lang="en-US" dirty="0"/>
          </a:p>
        </p:txBody>
      </p:sp>
      <p:sp>
        <p:nvSpPr>
          <p:cNvPr id="3" name="Subtitle 2"/>
          <p:cNvSpPr>
            <a:spLocks noGrp="1"/>
          </p:cNvSpPr>
          <p:nvPr>
            <p:ph type="subTitle" idx="1"/>
          </p:nvPr>
        </p:nvSpPr>
        <p:spPr>
          <a:xfrm>
            <a:off x="685800" y="3610275"/>
            <a:ext cx="7772400" cy="1266525"/>
          </a:xfrm>
        </p:spPr>
        <p:txBody>
          <a:bodyPr/>
          <a:lstStyle>
            <a:lvl1pPr marL="0" indent="0" algn="ctr">
              <a:buNone/>
              <a:defRPr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15939205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with Two-Level Tag, 1">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47617113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with Tag, 1">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2"/>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2"/>
            <a:ext cx="8077200" cy="1500188"/>
          </a:xfrm>
        </p:spPr>
        <p:txBody>
          <a:bodyPr anchor="t" anchorCtr="0">
            <a:normAutofit/>
          </a:bodyPr>
          <a:lstStyle>
            <a:lvl1pPr marL="0" indent="0" algn="ctr">
              <a:buNone/>
              <a:defRPr sz="3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78988775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Media,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74421301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tement with Two-Level Tag, 2">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79466870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with Tag, 2">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42231909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Media,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418078372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ement with Two-Level Tag, 3">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56659465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tement with Tag, 3">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456422797"/>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Media, 3">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408258416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and Two-Level Tag, 4">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66380860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tement with Tag, 4">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R="0" lvl="0" indent="0" algn="ctr" fontAlgn="auto">
              <a:lnSpc>
                <a:spcPct val="100000"/>
              </a:lnSpc>
              <a:spcBef>
                <a:spcPts val="0"/>
              </a:spcBef>
              <a:spcAft>
                <a:spcPts val="0"/>
              </a:spcAft>
              <a:buClrTx/>
              <a:buSzTx/>
              <a:buFontTx/>
              <a:buNone/>
              <a:tabLst/>
            </a:pPr>
            <a:endParaRPr kumimoji="0" lang="de-DE"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290434173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Media, 4">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R="0" lvl="0" indent="0" algn="ctr" fontAlgn="auto">
              <a:lnSpc>
                <a:spcPct val="100000"/>
              </a:lnSpc>
              <a:spcBef>
                <a:spcPts val="0"/>
              </a:spcBef>
              <a:spcAft>
                <a:spcPts val="0"/>
              </a:spcAft>
              <a:buClrTx/>
              <a:buSzTx/>
              <a:buFontTx/>
              <a:buNone/>
              <a:tabLst/>
            </a:pPr>
            <a:endParaRPr kumimoji="0" lang="de-DE"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435899445"/>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2344967"/>
          </a:xfrm>
        </p:spPr>
        <p:txBody>
          <a:bodyPr vert="horz" lIns="91440" tIns="45720" rIns="91440" bIns="45720" rtlCol="0" anchor="b" anchorCtr="0">
            <a:noAutofit/>
          </a:bodyPr>
          <a:lstStyle>
            <a:lvl1pPr>
              <a:defRPr lang="en-US" sz="6000" cap="none" baseline="0"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5150061"/>
            <a:ext cx="8229600" cy="986937"/>
          </a:xfrm>
        </p:spPr>
        <p:txBody>
          <a:bodyPr vert="horz" lIns="91440" tIns="45720" rIns="91440" bIns="45720" rtlCol="0" anchor="t" anchorCtr="0">
            <a:normAutofit/>
          </a:bodyPr>
          <a:lstStyle>
            <a:lvl1pPr marL="342900" indent="-342900" algn="l">
              <a:buNone/>
              <a:defRPr lang="en-US" b="1" smtClean="0"/>
            </a:lvl1pPr>
          </a:lstStyle>
          <a:p>
            <a:pPr marL="0" lvl="0" indent="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Tree>
    <p:extLst>
      <p:ext uri="{BB962C8B-B14F-4D97-AF65-F5344CB8AC3E}">
        <p14:creationId xmlns:p14="http://schemas.microsoft.com/office/powerpoint/2010/main" val="37093710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D3549F50-7AD4-464D-9032-CC0646FB2084}"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your company name. All rights reserved.</a:t>
            </a:r>
            <a:endParaRPr lang="en-US"/>
          </a:p>
        </p:txBody>
      </p:sp>
      <p:sp>
        <p:nvSpPr>
          <p:cNvPr id="8" name="Footer Placeholder 7"/>
          <p:cNvSpPr>
            <a:spLocks noGrp="1"/>
          </p:cNvSpPr>
          <p:nvPr>
            <p:ph type="ftr" sz="quarter" idx="11"/>
          </p:nvPr>
        </p:nvSpPr>
        <p:spPr/>
        <p:txBody>
          <a:bodyPr/>
          <a:lstStyle/>
          <a:p>
            <a:r>
              <a:rPr lang="en-US" smtClean="0"/>
              <a:t>Title of your presentation</a:t>
            </a:r>
            <a:endParaRPr lang="en-US"/>
          </a:p>
        </p:txBody>
      </p:sp>
      <p:sp>
        <p:nvSpPr>
          <p:cNvPr id="9" name="Slide Number Placeholder 8"/>
          <p:cNvSpPr>
            <a:spLocks noGrp="1"/>
          </p:cNvSpPr>
          <p:nvPr>
            <p:ph type="sldNum" sz="quarter" idx="12"/>
          </p:nvPr>
        </p:nvSpPr>
        <p:spPr/>
        <p:txBody>
          <a:bodyPr/>
          <a:lstStyle/>
          <a:p>
            <a:fld id="{D3549F50-7AD4-464D-9032-CC0646FB2084}" type="slidenum">
              <a:rPr lang="en-US" smtClean="0"/>
              <a:pPr/>
              <a:t>‹#›</a:t>
            </a:fld>
            <a:endParaRPr lang="en-US"/>
          </a:p>
        </p:txBody>
      </p:sp>
      <p:sp>
        <p:nvSpPr>
          <p:cNvPr id="10"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your company name. All rights reserved.</a:t>
            </a:r>
            <a:endParaRPr lang="en-US"/>
          </a:p>
        </p:txBody>
      </p:sp>
      <p:sp>
        <p:nvSpPr>
          <p:cNvPr id="4" name="Footer Placeholder 3"/>
          <p:cNvSpPr>
            <a:spLocks noGrp="1"/>
          </p:cNvSpPr>
          <p:nvPr>
            <p:ph type="ftr" sz="quarter" idx="11"/>
          </p:nvPr>
        </p:nvSpPr>
        <p:spPr/>
        <p:txBody>
          <a:bodyPr/>
          <a:lstStyle/>
          <a:p>
            <a:r>
              <a:rPr lang="en-US" smtClean="0"/>
              <a:t>Title of your presentation</a:t>
            </a:r>
            <a:endParaRPr lang="en-US"/>
          </a:p>
        </p:txBody>
      </p:sp>
      <p:sp>
        <p:nvSpPr>
          <p:cNvPr id="5" name="Slide Number Placeholder 4"/>
          <p:cNvSpPr>
            <a:spLocks noGrp="1"/>
          </p:cNvSpPr>
          <p:nvPr>
            <p:ph type="sldNum" sz="quarter" idx="12"/>
          </p:nvPr>
        </p:nvSpPr>
        <p:spPr/>
        <p:txBody>
          <a:bodyPr/>
          <a:lstStyle/>
          <a:p>
            <a:fld id="{D3549F50-7AD4-464D-9032-CC0646FB2084}" type="slidenum">
              <a:rPr lang="en-US" smtClean="0"/>
              <a:pPr/>
              <a:t>‹#›</a:t>
            </a:fld>
            <a:endParaRPr lang="en-US"/>
          </a:p>
        </p:txBody>
      </p:sp>
      <p:sp>
        <p:nvSpPr>
          <p:cNvPr id="6"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your company name. All rights reserved.</a:t>
            </a:r>
            <a:endParaRPr lang="en-US"/>
          </a:p>
        </p:txBody>
      </p:sp>
      <p:sp>
        <p:nvSpPr>
          <p:cNvPr id="3" name="Footer Placeholder 2"/>
          <p:cNvSpPr>
            <a:spLocks noGrp="1"/>
          </p:cNvSpPr>
          <p:nvPr>
            <p:ph type="ftr" sz="quarter" idx="11"/>
          </p:nvPr>
        </p:nvSpPr>
        <p:spPr/>
        <p:txBody>
          <a:bodyPr/>
          <a:lstStyle/>
          <a:p>
            <a:r>
              <a:rPr lang="en-US" smtClean="0"/>
              <a:t>Title of your presentation</a:t>
            </a:r>
            <a:endParaRPr lang="en-US"/>
          </a:p>
        </p:txBody>
      </p:sp>
      <p:sp>
        <p:nvSpPr>
          <p:cNvPr id="4" name="Slide Number Placeholder 3"/>
          <p:cNvSpPr>
            <a:spLocks noGrp="1"/>
          </p:cNvSpPr>
          <p:nvPr>
            <p:ph type="sldNum" sz="quarter" idx="12"/>
          </p:nvPr>
        </p:nvSpPr>
        <p:spPr/>
        <p:txBody>
          <a:bodyPr/>
          <a:lstStyle/>
          <a:p>
            <a:fld id="{D3549F50-7AD4-464D-9032-CC0646FB2084}" type="slidenum">
              <a:rPr lang="en-US" smtClean="0"/>
              <a:pPr/>
              <a:t>‹#›</a:t>
            </a:fld>
            <a:endParaRPr lang="en-US"/>
          </a:p>
        </p:txBody>
      </p:sp>
      <p:sp>
        <p:nvSpPr>
          <p:cNvPr id="5"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609600"/>
            <a:ext cx="3994087" cy="57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0" y="609600"/>
            <a:ext cx="4343400" cy="3886200"/>
          </a:xfrm>
        </p:spPr>
        <p:txBody>
          <a:bodyPr anchor="b">
            <a:normAutofit/>
          </a:bodyPr>
          <a:lstStyle>
            <a:lvl1pPr algn="l">
              <a:defRPr sz="6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0" y="4495800"/>
            <a:ext cx="4343400" cy="1066800"/>
          </a:xfrm>
        </p:spPr>
        <p:txBody>
          <a:bodyPr>
            <a:normAutofit/>
          </a:bodyPr>
          <a:lstStyle>
            <a:lvl1pPr marL="0" indent="0">
              <a:buNone/>
              <a:defRPr sz="3200" b="1">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0B95427B-4F08-4D50-853B-896B91565839}"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87425774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4463" y="0"/>
            <a:ext cx="430682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2" name="Title 1"/>
          <p:cNvSpPr>
            <a:spLocks noGrp="1"/>
          </p:cNvSpPr>
          <p:nvPr>
            <p:ph type="title"/>
          </p:nvPr>
        </p:nvSpPr>
        <p:spPr>
          <a:xfrm>
            <a:off x="4572000" y="609600"/>
            <a:ext cx="4343400" cy="3886200"/>
          </a:xfrm>
        </p:spPr>
        <p:txBody>
          <a:bodyPr anchor="b">
            <a:noAutofit/>
          </a:bodyPr>
          <a:lstStyle>
            <a:lvl1pPr algn="l">
              <a:defRPr sz="6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0" y="4495800"/>
            <a:ext cx="4343400" cy="1066800"/>
          </a:xfrm>
        </p:spPr>
        <p:txBody>
          <a:bodyPr>
            <a:noAutofit/>
          </a:bodyPr>
          <a:lstStyle>
            <a:lvl1pPr marL="0" indent="0">
              <a:buNone/>
              <a:defRPr sz="3200" b="1">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0B95427B-4F08-4D50-853B-896B91565839}"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6899252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64300"/>
            <a:ext cx="2667000" cy="365125"/>
          </a:xfrm>
          <a:prstGeom prst="rect">
            <a:avLst/>
          </a:prstGeom>
        </p:spPr>
        <p:txBody>
          <a:bodyPr vert="horz" lIns="91440" tIns="45720" rIns="91440" bIns="45720" rtlCol="0" anchor="ctr"/>
          <a:lstStyle>
            <a:lvl1pPr>
              <a:defRPr lang="en-US" sz="900" smtClean="0">
                <a:solidFill>
                  <a:srgbClr val="898989"/>
                </a:solidFill>
              </a:defRPr>
            </a:lvl1pPr>
          </a:lstStyle>
          <a:p>
            <a:pPr defTabSz="457200"/>
            <a:r>
              <a:rPr lang="en-US" smtClean="0"/>
              <a:t>© your company name. All rights reserved.</a:t>
            </a:r>
            <a:endParaRPr lang="en-US"/>
          </a:p>
        </p:txBody>
      </p:sp>
      <p:sp>
        <p:nvSpPr>
          <p:cNvPr id="5" name="Footer Placeholder 4"/>
          <p:cNvSpPr>
            <a:spLocks noGrp="1"/>
          </p:cNvSpPr>
          <p:nvPr>
            <p:ph type="ftr" sz="quarter" idx="3"/>
          </p:nvPr>
        </p:nvSpPr>
        <p:spPr>
          <a:xfrm>
            <a:off x="3124200" y="6464300"/>
            <a:ext cx="4038600" cy="365125"/>
          </a:xfrm>
          <a:prstGeom prst="rect">
            <a:avLst/>
          </a:prstGeom>
        </p:spPr>
        <p:txBody>
          <a:bodyPr vert="horz" lIns="91440" tIns="45720" rIns="91440" bIns="45720" rtlCol="0" anchor="ctr"/>
          <a:lstStyle>
            <a:lvl1pPr algn="ctr">
              <a:defRPr lang="en-US" sz="900" smtClean="0">
                <a:solidFill>
                  <a:srgbClr val="898989"/>
                </a:solidFill>
              </a:defRPr>
            </a:lvl1pPr>
          </a:lstStyle>
          <a:p>
            <a:pPr defTabSz="457200"/>
            <a:r>
              <a:rPr lang="en-US" smtClean="0"/>
              <a:t>Title of your presentation</a:t>
            </a:r>
            <a:endParaRPr lang="en-US"/>
          </a:p>
        </p:txBody>
      </p:sp>
      <p:sp>
        <p:nvSpPr>
          <p:cNvPr id="6" name="Slide Number Placeholder 5"/>
          <p:cNvSpPr>
            <a:spLocks noGrp="1"/>
          </p:cNvSpPr>
          <p:nvPr>
            <p:ph type="sldNum" sz="quarter" idx="4"/>
          </p:nvPr>
        </p:nvSpPr>
        <p:spPr>
          <a:xfrm>
            <a:off x="7162800" y="6464300"/>
            <a:ext cx="838200" cy="365125"/>
          </a:xfrm>
          <a:prstGeom prst="rect">
            <a:avLst/>
          </a:prstGeom>
        </p:spPr>
        <p:txBody>
          <a:bodyPr vert="horz" lIns="91440" tIns="45720" rIns="91440" bIns="45720" rtlCol="0" anchor="ctr"/>
          <a:lstStyle>
            <a:lvl1pPr algn="r">
              <a:defRPr lang="en-US" sz="900" smtClean="0">
                <a:solidFill>
                  <a:srgbClr val="898989"/>
                </a:solidFill>
              </a:defRPr>
            </a:lvl1pPr>
          </a:lstStyle>
          <a:p>
            <a:pPr defTabSz="457200"/>
            <a:fld id="{D3549F50-7AD4-464D-9032-CC0646FB2084}" type="slidenum">
              <a:rPr lang="en-US" smtClean="0"/>
              <a:pPr defTabSz="457200"/>
              <a:t>‹#›</a:t>
            </a:fld>
            <a:endParaRPr lang="en-US"/>
          </a:p>
        </p:txBody>
      </p:sp>
      <p:pic>
        <p:nvPicPr>
          <p:cNvPr id="8" name="Bild 15" descr="GazelleLogo_new.png"/>
          <p:cNvPicPr>
            <a:picLocks noChangeAspect="1"/>
          </p:cNvPicPr>
          <p:nvPr/>
        </p:nvPicPr>
        <p:blipFill>
          <a:blip r:embed="rId25" cstate="print"/>
          <a:stretch>
            <a:fillRect/>
          </a:stretch>
        </p:blipFill>
        <p:spPr bwMode="auto">
          <a:xfrm>
            <a:off x="8104024" y="6112932"/>
            <a:ext cx="857577" cy="632355"/>
          </a:xfrm>
          <a:prstGeom prst="rect">
            <a:avLst/>
          </a:prstGeom>
          <a:noFill/>
          <a:ln w="9525">
            <a:noFill/>
            <a:miter lim="800000"/>
            <a:headEnd/>
            <a:tailEnd/>
          </a:ln>
          <a:effectLst>
            <a:outerShdw blurRad="63500" dist="25400" dir="2700000" algn="tl" rotWithShape="0">
              <a:schemeClr val="bg1">
                <a:alpha val="90000"/>
              </a:schemeClr>
            </a:outerShdw>
          </a:effectLst>
        </p:spPr>
      </p:pic>
    </p:spTree>
  </p:cSld>
  <p:clrMap bg1="dk1" tx1="lt1" bg2="dk2" tx2="lt2" accent1="accent1" accent2="accent2" accent3="accent3" accent4="accent4" accent5="accent5" accent6="accent6" hlink="hlink" folHlink="folHlink"/>
  <p:sldLayoutIdLst>
    <p:sldLayoutId id="2147483763" r:id="rId1"/>
    <p:sldLayoutId id="2147483668" r:id="rId2"/>
    <p:sldLayoutId id="2147483764" r:id="rId3"/>
    <p:sldLayoutId id="2147483670" r:id="rId4"/>
    <p:sldLayoutId id="2147483671" r:id="rId5"/>
    <p:sldLayoutId id="2147483672" r:id="rId6"/>
    <p:sldLayoutId id="2147483673" r:id="rId7"/>
    <p:sldLayoutId id="2147483765" r:id="rId8"/>
    <p:sldLayoutId id="2147483766" r:id="rId9"/>
    <p:sldLayoutId id="2147483780" r:id="rId10"/>
    <p:sldLayoutId id="2147483781" r:id="rId11"/>
    <p:sldLayoutId id="2147483783" r:id="rId12"/>
    <p:sldLayoutId id="2147483796" r:id="rId13"/>
    <p:sldLayoutId id="2147483797" r:id="rId14"/>
    <p:sldLayoutId id="2147483799" r:id="rId15"/>
    <p:sldLayoutId id="2147483812" r:id="rId16"/>
    <p:sldLayoutId id="2147483813" r:id="rId17"/>
    <p:sldLayoutId id="2147483815" r:id="rId18"/>
    <p:sldLayoutId id="2147483767" r:id="rId19"/>
    <p:sldLayoutId id="2147483768" r:id="rId20"/>
    <p:sldLayoutId id="2147483678" r:id="rId21"/>
    <p:sldLayoutId id="2147483676" r:id="rId22"/>
    <p:sldLayoutId id="2147483677" r:id="rId23"/>
  </p:sldLayoutIdLst>
  <p:timing>
    <p:tnLst>
      <p:par>
        <p:cTn xmlns:p14="http://schemas.microsoft.com/office/powerpoint/2010/main" id="1" dur="indefinite" restart="never" nodeType="tmRoot"/>
      </p:par>
    </p:tnLst>
  </p:timing>
  <p:hf sldNum="0" hdr="0"/>
  <p:txStyles>
    <p:titleStyle>
      <a:lvl1pPr algn="l" defTabSz="9144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694944" indent="-347472"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042416" indent="-347472"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389888"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737360"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084832"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432304"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2779776" indent="-347472"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8pPr>
      <a:lvl9pPr marL="3127248" indent="-347472"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youtube.com/watch?v=em3dRhwQEAA" TargetMode="External"/><Relationship Id="rId3" Type="http://schemas.openxmlformats.org/officeDocument/2006/relationships/hyperlink" Target="http://www.engin.umich.edu/teaching/crltengin/engineering-education-research-resources/ryan-and-bernard-techniques-to-identify-themes.pdf"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Thematic Analysis</a:t>
            </a:r>
            <a:endParaRPr lang="en-US" dirty="0"/>
          </a:p>
        </p:txBody>
      </p:sp>
      <p:sp>
        <p:nvSpPr>
          <p:cNvPr id="3" name="Subtitle 2"/>
          <p:cNvSpPr>
            <a:spLocks noGrp="1"/>
          </p:cNvSpPr>
          <p:nvPr>
            <p:ph type="subTitle" idx="1"/>
          </p:nvPr>
        </p:nvSpPr>
        <p:spPr/>
        <p:txBody>
          <a:bodyPr/>
          <a:lstStyle/>
          <a:p>
            <a:r>
              <a:rPr lang="en-US" dirty="0" smtClean="0"/>
              <a:t>Identifying the themes</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dirty="0"/>
          </a:p>
        </p:txBody>
      </p:sp>
      <p:sp>
        <p:nvSpPr>
          <p:cNvPr id="5" name="Footer Placeholder 4"/>
          <p:cNvSpPr>
            <a:spLocks noGrp="1"/>
          </p:cNvSpPr>
          <p:nvPr>
            <p:ph type="ftr" sz="quarter" idx="11"/>
          </p:nvPr>
        </p:nvSpPr>
        <p:spPr/>
        <p:txBody>
          <a:bodyPr/>
          <a:lstStyle/>
          <a:p>
            <a:r>
              <a:rPr lang="en-US" smtClean="0"/>
              <a:t>Title of your presentation</a:t>
            </a:r>
            <a:endParaRPr lang="en-US" dirty="0"/>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9716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1"/>
            <a:ext cx="8077200" cy="838199"/>
          </a:xfrm>
        </p:spPr>
        <p:txBody>
          <a:bodyPr/>
          <a:lstStyle/>
          <a:p>
            <a:r>
              <a:rPr lang="en-US" dirty="0" smtClean="0"/>
              <a:t>Appendicitis</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smtClean="0"/>
              <a:t>Include enough data In your appendix to show:</a:t>
            </a:r>
          </a:p>
          <a:p>
            <a:pPr marL="457200" indent="-457200" algn="l">
              <a:buFont typeface="Arial"/>
              <a:buChar char="•"/>
            </a:pPr>
            <a:r>
              <a:rPr lang="en-US" dirty="0" smtClean="0"/>
              <a:t>How you collected it</a:t>
            </a:r>
          </a:p>
          <a:p>
            <a:pPr marL="457200" indent="-457200" algn="l">
              <a:buFont typeface="Arial"/>
              <a:buChar char="•"/>
            </a:pPr>
            <a:r>
              <a:rPr lang="en-US" dirty="0" smtClean="0"/>
              <a:t>What form it took</a:t>
            </a:r>
          </a:p>
          <a:p>
            <a:pPr marL="457200" indent="-457200" algn="l">
              <a:buFont typeface="Arial"/>
              <a:buChar char="•"/>
            </a:pPr>
            <a:r>
              <a:rPr lang="en-US" dirty="0" smtClean="0"/>
              <a:t>The process of condensing it</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endParaRPr lang="en-US"/>
          </a:p>
        </p:txBody>
      </p:sp>
      <p:sp>
        <p:nvSpPr>
          <p:cNvPr id="7" name="TextBox 6"/>
          <p:cNvSpPr txBox="1"/>
          <p:nvPr/>
        </p:nvSpPr>
        <p:spPr>
          <a:xfrm>
            <a:off x="1422400" y="3251200"/>
            <a:ext cx="5288627" cy="646331"/>
          </a:xfrm>
          <a:prstGeom prst="rect">
            <a:avLst/>
          </a:prstGeom>
          <a:noFill/>
        </p:spPr>
        <p:txBody>
          <a:bodyPr wrap="none" rtlCol="0">
            <a:spAutoFit/>
          </a:bodyPr>
          <a:lstStyle/>
          <a:p>
            <a:r>
              <a:rPr lang="en-US" dirty="0" smtClean="0"/>
              <a:t>You may not include raw data in your text</a:t>
            </a:r>
          </a:p>
          <a:p>
            <a:r>
              <a:rPr lang="en-US" dirty="0" smtClean="0"/>
              <a:t>You may not include much in your appendix either</a:t>
            </a:r>
            <a:endParaRPr lang="en-US" dirty="0"/>
          </a:p>
        </p:txBody>
      </p:sp>
      <p:sp>
        <p:nvSpPr>
          <p:cNvPr id="9" name="Rectangle 8"/>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722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Core Theme</a:t>
            </a:r>
            <a:endParaRPr lang="en-US" dirty="0">
              <a:solidFill>
                <a:schemeClr val="bg1"/>
              </a:solidFill>
            </a:endParaRPr>
          </a:p>
        </p:txBody>
      </p:sp>
      <p:sp>
        <p:nvSpPr>
          <p:cNvPr id="6" name="Text Placeholder 5"/>
          <p:cNvSpPr>
            <a:spLocks noGrp="1"/>
          </p:cNvSpPr>
          <p:nvPr>
            <p:ph type="body" idx="1"/>
          </p:nvPr>
        </p:nvSpPr>
        <p:spPr>
          <a:xfrm>
            <a:off x="304800" y="5105400"/>
            <a:ext cx="8229600" cy="986937"/>
          </a:xfrm>
        </p:spPr>
        <p:txBody>
          <a:bodyPr>
            <a:normAutofit lnSpcReduction="10000"/>
          </a:bodyPr>
          <a:lstStyle/>
          <a:p>
            <a:pPr marL="0" indent="0"/>
            <a:r>
              <a:rPr lang="en-US" dirty="0" smtClean="0">
                <a:solidFill>
                  <a:schemeClr val="bg1"/>
                </a:solidFill>
              </a:rPr>
              <a:t>Which will be your </a:t>
            </a:r>
            <a:br>
              <a:rPr lang="en-US" dirty="0" smtClean="0">
                <a:solidFill>
                  <a:schemeClr val="bg1"/>
                </a:solidFill>
              </a:rPr>
            </a:br>
            <a:r>
              <a:rPr lang="en-US" dirty="0" smtClean="0">
                <a:solidFill>
                  <a:schemeClr val="bg1"/>
                </a:solidFill>
              </a:rPr>
              <a:t>primary focus?</a:t>
            </a:r>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7" name="TextBox 6"/>
          <p:cNvSpPr txBox="1"/>
          <p:nvPr/>
        </p:nvSpPr>
        <p:spPr>
          <a:xfrm>
            <a:off x="1806443" y="1931957"/>
            <a:ext cx="787896" cy="369332"/>
          </a:xfrm>
          <a:prstGeom prst="rect">
            <a:avLst/>
          </a:prstGeom>
          <a:noFill/>
        </p:spPr>
        <p:txBody>
          <a:bodyPr wrap="none" rtlCol="0">
            <a:spAutoFit/>
          </a:bodyPr>
          <a:lstStyle/>
          <a:p>
            <a:r>
              <a:rPr lang="en-US" dirty="0" smtClean="0">
                <a:solidFill>
                  <a:schemeClr val="bg1"/>
                </a:solidFill>
              </a:rPr>
              <a:t>Sub a</a:t>
            </a:r>
            <a:endParaRPr lang="en-US" dirty="0">
              <a:solidFill>
                <a:schemeClr val="bg1"/>
              </a:solidFill>
            </a:endParaRPr>
          </a:p>
        </p:txBody>
      </p:sp>
      <p:sp>
        <p:nvSpPr>
          <p:cNvPr id="8" name="TextBox 7"/>
          <p:cNvSpPr txBox="1"/>
          <p:nvPr/>
        </p:nvSpPr>
        <p:spPr>
          <a:xfrm>
            <a:off x="2915349" y="1144863"/>
            <a:ext cx="787896" cy="369332"/>
          </a:xfrm>
          <a:prstGeom prst="rect">
            <a:avLst/>
          </a:prstGeom>
          <a:noFill/>
        </p:spPr>
        <p:txBody>
          <a:bodyPr wrap="none" rtlCol="0">
            <a:spAutoFit/>
          </a:bodyPr>
          <a:lstStyle/>
          <a:p>
            <a:r>
              <a:rPr lang="en-US" dirty="0" smtClean="0">
                <a:solidFill>
                  <a:srgbClr val="000000"/>
                </a:solidFill>
              </a:rPr>
              <a:t>Sub b</a:t>
            </a:r>
            <a:endParaRPr lang="en-US" dirty="0">
              <a:solidFill>
                <a:srgbClr val="000000"/>
              </a:solidFill>
            </a:endParaRPr>
          </a:p>
        </p:txBody>
      </p:sp>
      <p:sp>
        <p:nvSpPr>
          <p:cNvPr id="9" name="TextBox 8"/>
          <p:cNvSpPr txBox="1"/>
          <p:nvPr/>
        </p:nvSpPr>
        <p:spPr>
          <a:xfrm>
            <a:off x="4614478" y="1556299"/>
            <a:ext cx="774934" cy="369332"/>
          </a:xfrm>
          <a:prstGeom prst="rect">
            <a:avLst/>
          </a:prstGeom>
          <a:noFill/>
        </p:spPr>
        <p:txBody>
          <a:bodyPr wrap="none" rtlCol="0">
            <a:spAutoFit/>
          </a:bodyPr>
          <a:lstStyle/>
          <a:p>
            <a:r>
              <a:rPr lang="en-US" dirty="0" smtClean="0">
                <a:solidFill>
                  <a:srgbClr val="000000"/>
                </a:solidFill>
              </a:rPr>
              <a:t>Sub c</a:t>
            </a:r>
            <a:endParaRPr lang="en-US" dirty="0">
              <a:solidFill>
                <a:srgbClr val="000000"/>
              </a:solidFill>
            </a:endParaRPr>
          </a:p>
        </p:txBody>
      </p:sp>
      <p:sp>
        <p:nvSpPr>
          <p:cNvPr id="10" name="Rectangle 9"/>
          <p:cNvSpPr/>
          <p:nvPr/>
        </p:nvSpPr>
        <p:spPr>
          <a:xfrm>
            <a:off x="8077200" y="6172200"/>
            <a:ext cx="10668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8233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04" y="4191000"/>
            <a:ext cx="8229600" cy="2344967"/>
          </a:xfrm>
        </p:spPr>
        <p:txBody>
          <a:bodyPr/>
          <a:lstStyle/>
          <a:p>
            <a:r>
              <a:rPr lang="en-US" dirty="0" smtClean="0">
                <a:solidFill>
                  <a:schemeClr val="bg1"/>
                </a:solidFill>
              </a:rPr>
              <a:t>Plot</a:t>
            </a:r>
            <a:br>
              <a:rPr lang="en-US" dirty="0" smtClean="0">
                <a:solidFill>
                  <a:schemeClr val="bg1"/>
                </a:solidFill>
              </a:rPr>
            </a:br>
            <a:r>
              <a:rPr lang="en-US" dirty="0" smtClean="0">
                <a:solidFill>
                  <a:schemeClr val="bg1"/>
                </a:solidFill>
              </a:rPr>
              <a:t>Theme</a:t>
            </a:r>
            <a:br>
              <a:rPr lang="en-US" dirty="0" smtClean="0">
                <a:solidFill>
                  <a:schemeClr val="bg1"/>
                </a:solidFill>
              </a:rPr>
            </a:br>
            <a:r>
              <a:rPr lang="en-US" dirty="0" smtClean="0">
                <a:solidFill>
                  <a:schemeClr val="bg1"/>
                </a:solidFill>
              </a:rPr>
              <a:t>Passion</a:t>
            </a:r>
            <a:endParaRPr lang="en-US" dirty="0">
              <a:solidFill>
                <a:schemeClr val="bg1"/>
              </a:solidFill>
            </a:endParaRPr>
          </a:p>
        </p:txBody>
      </p:sp>
      <p:sp>
        <p:nvSpPr>
          <p:cNvPr id="6" name="Text Placeholder 5"/>
          <p:cNvSpPr>
            <a:spLocks noGrp="1"/>
          </p:cNvSpPr>
          <p:nvPr>
            <p:ph type="body" idx="1"/>
          </p:nvPr>
        </p:nvSpPr>
        <p:spPr>
          <a:xfrm>
            <a:off x="381000" y="3230"/>
            <a:ext cx="8305800" cy="955398"/>
          </a:xfrm>
        </p:spPr>
        <p:txBody>
          <a:bodyPr>
            <a:normAutofit fontScale="92500" lnSpcReduction="10000"/>
          </a:bodyPr>
          <a:lstStyle/>
          <a:p>
            <a:pPr marL="0" indent="0"/>
            <a:r>
              <a:rPr lang="en-US" dirty="0" smtClean="0">
                <a:solidFill>
                  <a:schemeClr val="bg1"/>
                </a:solidFill>
              </a:rPr>
              <a:t>Can those reading capture the ebb and flow of the drama your are parading?</a:t>
            </a:r>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7" name="TextBox 6"/>
          <p:cNvSpPr txBox="1"/>
          <p:nvPr/>
        </p:nvSpPr>
        <p:spPr>
          <a:xfrm>
            <a:off x="1806443" y="1931957"/>
            <a:ext cx="787896" cy="369332"/>
          </a:xfrm>
          <a:prstGeom prst="rect">
            <a:avLst/>
          </a:prstGeom>
          <a:noFill/>
        </p:spPr>
        <p:txBody>
          <a:bodyPr wrap="none" rtlCol="0">
            <a:spAutoFit/>
          </a:bodyPr>
          <a:lstStyle/>
          <a:p>
            <a:r>
              <a:rPr lang="en-US" dirty="0" smtClean="0">
                <a:solidFill>
                  <a:schemeClr val="bg1"/>
                </a:solidFill>
              </a:rPr>
              <a:t>Sub a</a:t>
            </a:r>
            <a:endParaRPr lang="en-US" dirty="0">
              <a:solidFill>
                <a:schemeClr val="bg1"/>
              </a:solidFill>
            </a:endParaRPr>
          </a:p>
        </p:txBody>
      </p:sp>
      <p:sp>
        <p:nvSpPr>
          <p:cNvPr id="8" name="TextBox 7"/>
          <p:cNvSpPr txBox="1"/>
          <p:nvPr/>
        </p:nvSpPr>
        <p:spPr>
          <a:xfrm>
            <a:off x="2915349" y="1144863"/>
            <a:ext cx="787896" cy="369332"/>
          </a:xfrm>
          <a:prstGeom prst="rect">
            <a:avLst/>
          </a:prstGeom>
          <a:noFill/>
        </p:spPr>
        <p:txBody>
          <a:bodyPr wrap="none" rtlCol="0">
            <a:spAutoFit/>
          </a:bodyPr>
          <a:lstStyle/>
          <a:p>
            <a:r>
              <a:rPr lang="en-US" dirty="0" smtClean="0">
                <a:solidFill>
                  <a:srgbClr val="000000"/>
                </a:solidFill>
              </a:rPr>
              <a:t>Sub b</a:t>
            </a:r>
            <a:endParaRPr lang="en-US" dirty="0">
              <a:solidFill>
                <a:srgbClr val="000000"/>
              </a:solidFill>
            </a:endParaRPr>
          </a:p>
        </p:txBody>
      </p:sp>
      <p:sp>
        <p:nvSpPr>
          <p:cNvPr id="9" name="TextBox 8"/>
          <p:cNvSpPr txBox="1"/>
          <p:nvPr/>
        </p:nvSpPr>
        <p:spPr>
          <a:xfrm>
            <a:off x="4614478" y="1556299"/>
            <a:ext cx="774934" cy="369332"/>
          </a:xfrm>
          <a:prstGeom prst="rect">
            <a:avLst/>
          </a:prstGeom>
          <a:noFill/>
        </p:spPr>
        <p:txBody>
          <a:bodyPr wrap="none" rtlCol="0">
            <a:spAutoFit/>
          </a:bodyPr>
          <a:lstStyle/>
          <a:p>
            <a:r>
              <a:rPr lang="en-US" dirty="0" smtClean="0">
                <a:solidFill>
                  <a:srgbClr val="000000"/>
                </a:solidFill>
              </a:rPr>
              <a:t>Sub c</a:t>
            </a:r>
            <a:endParaRPr lang="en-US" dirty="0">
              <a:solidFill>
                <a:srgbClr val="000000"/>
              </a:solidFill>
            </a:endParaRPr>
          </a:p>
        </p:txBody>
      </p:sp>
      <p:sp>
        <p:nvSpPr>
          <p:cNvPr id="3" name="TextBox 2"/>
          <p:cNvSpPr txBox="1"/>
          <p:nvPr/>
        </p:nvSpPr>
        <p:spPr>
          <a:xfrm>
            <a:off x="152401" y="914400"/>
            <a:ext cx="1600200" cy="1200329"/>
          </a:xfrm>
          <a:prstGeom prst="rect">
            <a:avLst/>
          </a:prstGeom>
          <a:noFill/>
        </p:spPr>
        <p:txBody>
          <a:bodyPr wrap="square" rtlCol="0">
            <a:spAutoFit/>
          </a:bodyPr>
          <a:lstStyle/>
          <a:p>
            <a:r>
              <a:rPr lang="en-US" dirty="0" smtClean="0"/>
              <a:t>You are not writing for nerds but for activists</a:t>
            </a:r>
            <a:endParaRPr lang="en-US" dirty="0"/>
          </a:p>
        </p:txBody>
      </p:sp>
      <p:sp>
        <p:nvSpPr>
          <p:cNvPr id="10" name="TextBox 9"/>
          <p:cNvSpPr txBox="1"/>
          <p:nvPr/>
        </p:nvSpPr>
        <p:spPr>
          <a:xfrm>
            <a:off x="7136344" y="5008777"/>
            <a:ext cx="1211352" cy="923330"/>
          </a:xfrm>
          <a:prstGeom prst="rect">
            <a:avLst/>
          </a:prstGeom>
          <a:noFill/>
        </p:spPr>
        <p:txBody>
          <a:bodyPr wrap="none" rtlCol="0">
            <a:spAutoFit/>
          </a:bodyPr>
          <a:lstStyle/>
          <a:p>
            <a:r>
              <a:rPr lang="en-US" dirty="0" smtClean="0"/>
              <a:t>Objective</a:t>
            </a:r>
          </a:p>
          <a:p>
            <a:r>
              <a:rPr lang="en-US" dirty="0" smtClean="0"/>
              <a:t>Yet </a:t>
            </a:r>
          </a:p>
          <a:p>
            <a:r>
              <a:rPr lang="en-US" dirty="0" err="1" smtClean="0"/>
              <a:t>Pasionate</a:t>
            </a:r>
            <a:endParaRPr lang="en-US" dirty="0"/>
          </a:p>
        </p:txBody>
      </p:sp>
      <p:sp>
        <p:nvSpPr>
          <p:cNvPr id="13" name="Rectangle 12"/>
          <p:cNvSpPr/>
          <p:nvPr/>
        </p:nvSpPr>
        <p:spPr>
          <a:xfrm>
            <a:off x="8077200" y="6172200"/>
            <a:ext cx="10668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030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References</a:t>
            </a:r>
            <a:br>
              <a:rPr lang="en-US" dirty="0" smtClean="0">
                <a:solidFill>
                  <a:srgbClr val="000000"/>
                </a:solidFill>
              </a:rPr>
            </a:br>
            <a:r>
              <a:rPr lang="en-US" sz="1800" dirty="0">
                <a:solidFill>
                  <a:schemeClr val="bg2"/>
                </a:solidFill>
              </a:rPr>
              <a:t> Slimbach, “Real-World Inquiry” (Phases 8-9)</a:t>
            </a:r>
            <a:br>
              <a:rPr lang="en-US" sz="1800" dirty="0">
                <a:solidFill>
                  <a:schemeClr val="bg2"/>
                </a:solidFill>
              </a:rPr>
            </a:br>
            <a:r>
              <a:rPr lang="en-US" sz="1800" dirty="0">
                <a:solidFill>
                  <a:schemeClr val="bg2"/>
                </a:solidFill>
              </a:rPr>
              <a:t>View: “I Have Some Interview Data. What Next?”</a:t>
            </a:r>
            <a:r>
              <a:rPr lang="en-US" sz="1800" dirty="0">
                <a:solidFill>
                  <a:schemeClr val="bg2"/>
                </a:solidFill>
                <a:hlinkClick r:id="rId2"/>
              </a:rPr>
              <a:t>http://www.youtube.com/watch?v=em3dRhwQEAA</a:t>
            </a:r>
            <a:r>
              <a:rPr lang="en-US" sz="1800" dirty="0">
                <a:solidFill>
                  <a:schemeClr val="bg2"/>
                </a:solidFill>
              </a:rPr>
              <a:t> [9 min.]</a:t>
            </a:r>
            <a:br>
              <a:rPr lang="en-US" sz="1800" dirty="0">
                <a:solidFill>
                  <a:schemeClr val="bg2"/>
                </a:solidFill>
              </a:rPr>
            </a:br>
            <a:r>
              <a:rPr lang="en-US" sz="1800" dirty="0" smtClean="0">
                <a:solidFill>
                  <a:schemeClr val="bg2"/>
                </a:solidFill>
              </a:rPr>
              <a:t/>
            </a:r>
            <a:br>
              <a:rPr lang="en-US" sz="1800" dirty="0" smtClean="0">
                <a:solidFill>
                  <a:schemeClr val="bg2"/>
                </a:solidFill>
              </a:rPr>
            </a:br>
            <a:r>
              <a:rPr lang="en-US" sz="1800" dirty="0" smtClean="0">
                <a:solidFill>
                  <a:schemeClr val="bg2"/>
                </a:solidFill>
              </a:rPr>
              <a:t>Read</a:t>
            </a:r>
            <a:r>
              <a:rPr lang="en-US" sz="1800" dirty="0">
                <a:solidFill>
                  <a:schemeClr val="bg2"/>
                </a:solidFill>
              </a:rPr>
              <a:t>: Ryan &amp; Bernard, “Techniques to Identify Themes”</a:t>
            </a:r>
            <a:r>
              <a:rPr lang="en-US" sz="1800" dirty="0">
                <a:solidFill>
                  <a:schemeClr val="bg2"/>
                </a:solidFill>
                <a:hlinkClick r:id="rId3"/>
              </a:rPr>
              <a:t>http://www.engin.umich.edu/teaching/crltengin/engineering-education-research-resources/ryan-and-bernard-techniques-to-identify-</a:t>
            </a:r>
            <a:r>
              <a:rPr lang="en-US" sz="1800" dirty="0" smtClean="0">
                <a:solidFill>
                  <a:schemeClr val="bg2"/>
                </a:solidFill>
                <a:hlinkClick r:id="rId3"/>
              </a:rPr>
              <a:t>themes.pdf</a:t>
            </a:r>
            <a:r>
              <a:rPr lang="en-US" sz="1800" dirty="0">
                <a:solidFill>
                  <a:schemeClr val="bg2"/>
                </a:solidFill>
              </a:rPr>
              <a:t/>
            </a:r>
            <a:br>
              <a:rPr lang="en-US" sz="1800" dirty="0">
                <a:solidFill>
                  <a:schemeClr val="bg2"/>
                </a:solidFill>
              </a:rPr>
            </a:br>
            <a:endParaRPr lang="en-US" dirty="0">
              <a:solidFill>
                <a:schemeClr val="bg2"/>
              </a:solidFill>
            </a:endParaRPr>
          </a:p>
        </p:txBody>
      </p:sp>
      <p:sp>
        <p:nvSpPr>
          <p:cNvPr id="3" name="Text Placeholder 2"/>
          <p:cNvSpPr>
            <a:spLocks noGrp="1"/>
          </p:cNvSpPr>
          <p:nvPr>
            <p:ph type="body" idx="1"/>
          </p:nvPr>
        </p:nvSpPr>
        <p:spPr/>
        <p:txBody>
          <a:bodyPr>
            <a:normAutofit/>
          </a:bodyPr>
          <a:lstStyle/>
          <a:p>
            <a:endParaRPr lang="en-US" i="1" dirty="0"/>
          </a:p>
          <a:p>
            <a:endParaRPr lang="en-US" i="1"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Tree>
    <p:extLst>
      <p:ext uri="{BB962C8B-B14F-4D97-AF65-F5344CB8AC3E}">
        <p14:creationId xmlns:p14="http://schemas.microsoft.com/office/powerpoint/2010/main" val="131219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Approaches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93343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2432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8001000" cy="1143000"/>
          </a:xfrm>
        </p:spPr>
        <p:txBody>
          <a:bodyPr/>
          <a:lstStyle/>
          <a:p>
            <a:r>
              <a:rPr lang="en-US" dirty="0" smtClean="0"/>
              <a:t>              Data</a:t>
            </a:r>
            <a:br>
              <a:rPr lang="en-US" dirty="0" smtClean="0"/>
            </a:br>
            <a:r>
              <a:rPr lang="en-US" dirty="0" smtClean="0"/>
              <a:t/>
            </a:r>
            <a:br>
              <a:rPr lang="en-US" dirty="0" smtClean="0"/>
            </a:br>
            <a:r>
              <a:rPr lang="en-US" dirty="0" smtClean="0"/>
              <a:t>People</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People’ perspective</a:t>
            </a:r>
          </a:p>
          <a:p>
            <a:r>
              <a:rPr lang="en-US" dirty="0" smtClean="0"/>
              <a:t>Peoples words</a:t>
            </a:r>
          </a:p>
          <a:p>
            <a:r>
              <a:rPr lang="en-US" dirty="0" smtClean="0"/>
              <a:t>People give life</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r>
              <a:rPr lang="en-US" dirty="0" smtClean="0"/>
              <a:t>People</a:t>
            </a:r>
            <a:endParaRPr lang="en-US" dirty="0"/>
          </a:p>
        </p:txBody>
      </p:sp>
      <p:sp>
        <p:nvSpPr>
          <p:cNvPr id="7" name="Text Placeholder 6"/>
          <p:cNvSpPr>
            <a:spLocks noGrp="1"/>
          </p:cNvSpPr>
          <p:nvPr>
            <p:ph type="body" sz="quarter" idx="14"/>
          </p:nvPr>
        </p:nvSpPr>
        <p:spPr/>
        <p:txBody>
          <a:bodyPr/>
          <a:lstStyle/>
          <a:p>
            <a:r>
              <a:rPr lang="en-US" dirty="0" smtClean="0"/>
              <a:t>= life</a:t>
            </a:r>
            <a:endParaRPr lang="en-US" dirty="0"/>
          </a:p>
        </p:txBody>
      </p:sp>
      <p:sp>
        <p:nvSpPr>
          <p:cNvPr id="8" name="Text Placeholder 2"/>
          <p:cNvSpPr txBox="1">
            <a:spLocks/>
          </p:cNvSpPr>
          <p:nvPr/>
        </p:nvSpPr>
        <p:spPr>
          <a:xfrm>
            <a:off x="4038600" y="1752600"/>
            <a:ext cx="4724400" cy="3633788"/>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Font typeface="Arial" pitchFamily="34" charset="0"/>
              <a:buNone/>
              <a:defRPr sz="3200" b="1" kern="1200">
                <a:solidFill>
                  <a:schemeClr val="accent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baseline="0">
                <a:solidFill>
                  <a:schemeClr val="tx1">
                    <a:tint val="75000"/>
                  </a:schemeClr>
                </a:solidFill>
                <a:latin typeface="+mn-lt"/>
                <a:ea typeface="+mn-ea"/>
                <a:cs typeface="+mn-cs"/>
              </a:defRPr>
            </a:lvl9pPr>
          </a:lstStyle>
          <a:p>
            <a:r>
              <a:rPr lang="en-US" dirty="0" smtClean="0"/>
              <a:t>Data accuracy</a:t>
            </a:r>
          </a:p>
          <a:p>
            <a:r>
              <a:rPr lang="en-US" dirty="0" smtClean="0"/>
              <a:t>Data breadth</a:t>
            </a:r>
          </a:p>
          <a:p>
            <a:r>
              <a:rPr lang="en-US" dirty="0" smtClean="0"/>
              <a:t>Data validity</a:t>
            </a:r>
            <a:endParaRPr lang="en-US" dirty="0"/>
          </a:p>
        </p:txBody>
      </p:sp>
      <p:sp>
        <p:nvSpPr>
          <p:cNvPr id="10" name="Rectangle 9"/>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3389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A picture is worth a thousand words</a:t>
            </a:r>
            <a:endParaRPr lang="en-US" dirty="0"/>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22" name="Text Placeholder 21"/>
          <p:cNvSpPr>
            <a:spLocks noGrp="1"/>
          </p:cNvSpPr>
          <p:nvPr>
            <p:ph type="body" sz="quarter" idx="13"/>
          </p:nvPr>
        </p:nvSpPr>
        <p:spPr/>
        <p:txBody>
          <a:bodyPr/>
          <a:lstStyle/>
          <a:p>
            <a:r>
              <a:rPr lang="en-US" smtClean="0"/>
              <a:t>People</a:t>
            </a:r>
            <a:endParaRPr lang="en-US" dirty="0"/>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9238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point.</a:t>
            </a:r>
            <a:br>
              <a:rPr lang="en-US" dirty="0" smtClean="0"/>
            </a:br>
            <a:r>
              <a:rPr lang="en-US" dirty="0" smtClean="0"/>
              <a:t>Keep it simple.</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a:xfrm flipV="1">
            <a:off x="3429000" y="1143000"/>
            <a:ext cx="5084065" cy="1295400"/>
          </a:xfrm>
        </p:spPr>
        <p:txBody>
          <a:bodyPr/>
          <a:lstStyle/>
          <a:p>
            <a:r>
              <a:rPr lang="en-US" dirty="0" smtClean="0"/>
              <a:t>Lay out your data with style</a:t>
            </a:r>
            <a:endParaRPr lang="en-US" dirty="0"/>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4030813538"/>
              </p:ext>
            </p:extLst>
          </p:nvPr>
        </p:nvGraphicFramePr>
        <p:xfrm>
          <a:off x="5562600" y="4648200"/>
          <a:ext cx="1676400" cy="1817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306286" y="5188857"/>
            <a:ext cx="2647630" cy="369332"/>
          </a:xfrm>
          <a:prstGeom prst="rect">
            <a:avLst/>
          </a:prstGeom>
          <a:noFill/>
        </p:spPr>
        <p:txBody>
          <a:bodyPr wrap="none" rtlCol="0">
            <a:spAutoFit/>
          </a:bodyPr>
          <a:lstStyle/>
          <a:p>
            <a:r>
              <a:rPr lang="en-US" dirty="0" smtClean="0"/>
              <a:t>Graphics make it simple</a:t>
            </a:r>
            <a:endParaRPr lang="en-US" dirty="0"/>
          </a:p>
        </p:txBody>
      </p:sp>
    </p:spTree>
    <p:extLst>
      <p:ext uri="{BB962C8B-B14F-4D97-AF65-F5344CB8AC3E}">
        <p14:creationId xmlns:p14="http://schemas.microsoft.com/office/powerpoint/2010/main" val="24334930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1752600"/>
          </a:xfrm>
        </p:spPr>
        <p:txBody>
          <a:bodyPr/>
          <a:lstStyle/>
          <a:p>
            <a:r>
              <a:rPr lang="en-US" dirty="0" smtClean="0"/>
              <a:t>What about the missing data?</a:t>
            </a:r>
            <a:endParaRPr lang="en-US" dirty="0"/>
          </a:p>
        </p:txBody>
      </p:sp>
      <p:sp>
        <p:nvSpPr>
          <p:cNvPr id="3" name="Text Placeholder 2"/>
          <p:cNvSpPr>
            <a:spLocks noGrp="1"/>
          </p:cNvSpPr>
          <p:nvPr>
            <p:ph type="body" idx="1"/>
          </p:nvPr>
        </p:nvSpPr>
        <p:spPr>
          <a:xfrm>
            <a:off x="533400" y="3200400"/>
            <a:ext cx="8077200" cy="2590801"/>
          </a:xfrm>
        </p:spPr>
        <p:txBody>
          <a:bodyPr>
            <a:normAutofit fontScale="62500" lnSpcReduction="20000"/>
          </a:bodyPr>
          <a:lstStyle/>
          <a:p>
            <a:endParaRPr lang="en-US" dirty="0" smtClean="0"/>
          </a:p>
          <a:p>
            <a:r>
              <a:rPr lang="en-US" dirty="0" smtClean="0"/>
              <a:t>Avoid having any!!</a:t>
            </a:r>
          </a:p>
          <a:p>
            <a:r>
              <a:rPr lang="en-US" dirty="0" smtClean="0"/>
              <a:t>The problem is towards the end your realize you have missed the point, and are examining the wrong issues. </a:t>
            </a:r>
            <a:endParaRPr lang="en-US" dirty="0"/>
          </a:p>
          <a:p>
            <a:r>
              <a:rPr lang="en-US" dirty="0" smtClean="0"/>
              <a:t>What to do? Add it in? Extrapolate and hope you are right?  Explain why it is missing?  State it as an issue for future research.?</a:t>
            </a:r>
          </a:p>
          <a:p>
            <a:r>
              <a:rPr lang="en-US" dirty="0" smtClean="0"/>
              <a:t>Most decisions are made with less than 50% of the needed evidence.</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r>
              <a:rPr lang="en-US" dirty="0" smtClean="0"/>
              <a:t>Data analysis</a:t>
            </a:r>
            <a:endParaRPr lang="en-US" dirty="0"/>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93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890587"/>
          </a:xfrm>
        </p:spPr>
        <p:txBody>
          <a:bodyPr/>
          <a:lstStyle/>
          <a:p>
            <a:r>
              <a:rPr lang="en-US" dirty="0" smtClean="0"/>
              <a:t>Signposting: Logical Connectors</a:t>
            </a:r>
            <a:endParaRPr lang="en-US" dirty="0"/>
          </a:p>
        </p:txBody>
      </p:sp>
      <p:sp>
        <p:nvSpPr>
          <p:cNvPr id="3" name="Text Placeholder 2"/>
          <p:cNvSpPr>
            <a:spLocks noGrp="1"/>
          </p:cNvSpPr>
          <p:nvPr>
            <p:ph type="body" idx="1"/>
          </p:nvPr>
        </p:nvSpPr>
        <p:spPr>
          <a:xfrm>
            <a:off x="457200" y="3200400"/>
            <a:ext cx="8153400" cy="3124200"/>
          </a:xfrm>
        </p:spPr>
        <p:txBody>
          <a:bodyPr>
            <a:normAutofit fontScale="70000" lnSpcReduction="20000"/>
          </a:bodyPr>
          <a:lstStyle/>
          <a:p>
            <a:pPr marL="457200" indent="-457200" algn="l">
              <a:buFont typeface="Arial"/>
              <a:buChar char="•"/>
            </a:pPr>
            <a:r>
              <a:rPr lang="en-US" dirty="0" smtClean="0"/>
              <a:t>Think of all the linkages between the pieces.  </a:t>
            </a:r>
          </a:p>
          <a:p>
            <a:pPr marL="457200" indent="-457200" algn="l">
              <a:buFont typeface="Arial"/>
              <a:buChar char="•"/>
            </a:pPr>
            <a:r>
              <a:rPr lang="en-US" dirty="0" smtClean="0"/>
              <a:t>How does this chapter connect to the last? To the main theme?</a:t>
            </a:r>
          </a:p>
          <a:p>
            <a:pPr marL="457200" indent="-457200" algn="l">
              <a:buFont typeface="Arial"/>
              <a:buChar char="•"/>
            </a:pPr>
            <a:r>
              <a:rPr lang="en-US" dirty="0" smtClean="0"/>
              <a:t>This paragraph is about… </a:t>
            </a:r>
          </a:p>
          <a:p>
            <a:pPr marL="457200" indent="-457200" algn="l">
              <a:buFont typeface="Arial"/>
              <a:buChar char="•"/>
            </a:pPr>
            <a:r>
              <a:rPr lang="en-US" dirty="0" smtClean="0"/>
              <a:t>Based on this…</a:t>
            </a:r>
          </a:p>
          <a:p>
            <a:pPr marL="457200" indent="-457200" algn="l">
              <a:buFont typeface="Arial"/>
              <a:buChar char="•"/>
            </a:pPr>
            <a:r>
              <a:rPr lang="en-US" dirty="0" smtClean="0"/>
              <a:t>The implications are…</a:t>
            </a:r>
          </a:p>
          <a:p>
            <a:pPr marL="457200" indent="-457200" algn="l">
              <a:buFont typeface="Arial"/>
              <a:buChar char="•"/>
            </a:pPr>
            <a:r>
              <a:rPr lang="en-US" dirty="0" smtClean="0"/>
              <a:t>First line says what you will say. </a:t>
            </a:r>
          </a:p>
          <a:p>
            <a:pPr marL="457200" indent="-457200" algn="l">
              <a:buFont typeface="Arial"/>
              <a:buChar char="•"/>
            </a:pPr>
            <a:r>
              <a:rPr lang="en-US" dirty="0" smtClean="0"/>
              <a:t>Last line logically connects to the next  the next paragraph</a:t>
            </a:r>
            <a:endParaRPr lang="en-US" dirty="0"/>
          </a:p>
        </p:txBody>
      </p:sp>
      <p:sp>
        <p:nvSpPr>
          <p:cNvPr id="4" name="Date Placeholder 3"/>
          <p:cNvSpPr>
            <a:spLocks noGrp="1"/>
          </p:cNvSpPr>
          <p:nvPr>
            <p:ph type="dt" sz="half" idx="10"/>
          </p:nvPr>
        </p:nvSpPr>
        <p:spPr/>
        <p:txBody>
          <a:bodyPr/>
          <a:lstStyle/>
          <a:p>
            <a:r>
              <a:rPr lang="en-US" dirty="0" smtClean="0"/>
              <a:t>© your company name. All rights reserved.</a:t>
            </a:r>
            <a:endParaRPr lang="en-US" dirty="0"/>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endParaRPr lang="en-US"/>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47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Thick Truth</a:t>
            </a:r>
            <a:endParaRPr lang="en-US" dirty="0"/>
          </a:p>
        </p:txBody>
      </p:sp>
      <p:sp>
        <p:nvSpPr>
          <p:cNvPr id="3" name="Text Placeholder 2"/>
          <p:cNvSpPr>
            <a:spLocks noGrp="1"/>
          </p:cNvSpPr>
          <p:nvPr>
            <p:ph type="body" idx="1"/>
          </p:nvPr>
        </p:nvSpPr>
        <p:spPr/>
        <p:txBody>
          <a:bodyPr/>
          <a:lstStyle/>
          <a:p>
            <a:r>
              <a:rPr lang="en-US" dirty="0" smtClean="0"/>
              <a:t>Beyond analysis to multiple layers of meaning</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endParaRPr lang="en-US" dirty="0"/>
          </a:p>
        </p:txBody>
      </p:sp>
      <p:sp>
        <p:nvSpPr>
          <p:cNvPr id="8" name="Rectangle 7"/>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72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410200"/>
            <a:ext cx="7772400" cy="2057400"/>
          </a:xfrm>
        </p:spPr>
        <p:txBody>
          <a:bodyPr/>
          <a:lstStyle/>
          <a:p>
            <a:r>
              <a:rPr lang="en-US" dirty="0" smtClean="0">
                <a:solidFill>
                  <a:srgbClr val="000000"/>
                </a:solidFill>
              </a:rPr>
              <a:t>Discussion</a:t>
            </a:r>
            <a:br>
              <a:rPr lang="en-US" dirty="0" smtClean="0">
                <a:solidFill>
                  <a:srgbClr val="000000"/>
                </a:solidFill>
              </a:rPr>
            </a:br>
            <a:r>
              <a:rPr lang="en-US" sz="1800" b="0" dirty="0" smtClean="0">
                <a:solidFill>
                  <a:srgbClr val="000000"/>
                </a:solidFill>
              </a:rPr>
              <a:t>What are the major patterns in the observations?</a:t>
            </a:r>
            <a:br>
              <a:rPr lang="en-US" sz="1800" b="0" dirty="0" smtClean="0">
                <a:solidFill>
                  <a:srgbClr val="000000"/>
                </a:solidFill>
              </a:rPr>
            </a:br>
            <a:r>
              <a:rPr lang="en-US" sz="1800" b="0" dirty="0" smtClean="0">
                <a:solidFill>
                  <a:srgbClr val="000000"/>
                </a:solidFill>
              </a:rPr>
              <a:t>What are the relationships, trends, and generalizations in the results?</a:t>
            </a:r>
            <a:br>
              <a:rPr lang="en-US" sz="1800" b="0" dirty="0" smtClean="0">
                <a:solidFill>
                  <a:srgbClr val="000000"/>
                </a:solidFill>
              </a:rPr>
            </a:br>
            <a:r>
              <a:rPr lang="en-US" sz="1800" b="0" dirty="0" smtClean="0">
                <a:solidFill>
                  <a:srgbClr val="000000"/>
                </a:solidFill>
              </a:rPr>
              <a:t>What are the exceptions to these patterns?</a:t>
            </a:r>
            <a:br>
              <a:rPr lang="en-US" sz="1800" b="0" dirty="0" smtClean="0">
                <a:solidFill>
                  <a:srgbClr val="000000"/>
                </a:solidFill>
              </a:rPr>
            </a:br>
            <a:r>
              <a:rPr lang="en-US" sz="1800" b="0" dirty="0" smtClean="0">
                <a:solidFill>
                  <a:srgbClr val="000000"/>
                </a:solidFill>
              </a:rPr>
              <a:t>What are the likely causes underlying these?</a:t>
            </a:r>
            <a:br>
              <a:rPr lang="en-US" sz="1800" b="0" dirty="0" smtClean="0">
                <a:solidFill>
                  <a:srgbClr val="000000"/>
                </a:solidFill>
              </a:rPr>
            </a:br>
            <a:r>
              <a:rPr lang="en-US" sz="1800" b="0" dirty="0" smtClean="0">
                <a:solidFill>
                  <a:srgbClr val="000000"/>
                </a:solidFill>
              </a:rPr>
              <a:t>Is there agreement or disagreement with previous work</a:t>
            </a:r>
            <a:br>
              <a:rPr lang="en-US" sz="1800" b="0" dirty="0" smtClean="0">
                <a:solidFill>
                  <a:srgbClr val="000000"/>
                </a:solidFill>
              </a:rPr>
            </a:br>
            <a:r>
              <a:rPr lang="en-US" sz="1800" b="0" dirty="0" smtClean="0">
                <a:solidFill>
                  <a:srgbClr val="000000"/>
                </a:solidFill>
              </a:rPr>
              <a:t>Interpret your results in terms of the background you laid out in the introduction</a:t>
            </a:r>
            <a:br>
              <a:rPr lang="en-US" sz="1800" b="0" dirty="0" smtClean="0">
                <a:solidFill>
                  <a:srgbClr val="000000"/>
                </a:solidFill>
              </a:rPr>
            </a:br>
            <a:r>
              <a:rPr lang="en-US" sz="1800" b="0" dirty="0" smtClean="0">
                <a:solidFill>
                  <a:srgbClr val="000000"/>
                </a:solidFill>
              </a:rPr>
              <a:t>Consider all the interpretations, then reject some.  But be even handed</a:t>
            </a:r>
            <a:br>
              <a:rPr lang="en-US" sz="1800" b="0" dirty="0" smtClean="0">
                <a:solidFill>
                  <a:srgbClr val="000000"/>
                </a:solidFill>
              </a:rPr>
            </a:br>
            <a:r>
              <a:rPr lang="en-US" sz="1800" b="0" dirty="0" smtClean="0">
                <a:solidFill>
                  <a:srgbClr val="000000"/>
                </a:solidFill>
              </a:rPr>
              <a:t>Avoid preaching and bandwagons.  Let the data speak the truth.  But be passionate. </a:t>
            </a:r>
            <a:br>
              <a:rPr lang="en-US" sz="1800" b="0" dirty="0" smtClean="0">
                <a:solidFill>
                  <a:srgbClr val="000000"/>
                </a:solidFill>
              </a:rPr>
            </a:br>
            <a:r>
              <a:rPr lang="en-US" sz="1800" b="0" dirty="0" smtClean="0">
                <a:solidFill>
                  <a:srgbClr val="000000"/>
                </a:solidFill>
              </a:rPr>
              <a:t/>
            </a:r>
            <a:br>
              <a:rPr lang="en-US" sz="1800" b="0" dirty="0" smtClean="0">
                <a:solidFill>
                  <a:srgbClr val="000000"/>
                </a:solidFill>
              </a:rPr>
            </a:br>
            <a:r>
              <a:rPr lang="en-US" sz="1800" b="0" dirty="0" smtClean="0">
                <a:solidFill>
                  <a:srgbClr val="000000"/>
                </a:solidFill>
              </a:rPr>
              <a:t>What do you know now that you </a:t>
            </a:r>
            <a:r>
              <a:rPr lang="en-US" sz="1800" b="0" dirty="0" err="1" smtClean="0">
                <a:solidFill>
                  <a:srgbClr val="000000"/>
                </a:solidFill>
              </a:rPr>
              <a:t>didn</a:t>
            </a:r>
            <a:r>
              <a:rPr lang="fr-FR" sz="1800" b="0" dirty="0" smtClean="0">
                <a:solidFill>
                  <a:srgbClr val="000000"/>
                </a:solidFill>
              </a:rPr>
              <a:t>’</a:t>
            </a:r>
            <a:r>
              <a:rPr lang="en-US" sz="1800" b="0" dirty="0" smtClean="0">
                <a:solidFill>
                  <a:srgbClr val="000000"/>
                </a:solidFill>
              </a:rPr>
              <a:t>t know when you began?</a:t>
            </a:r>
            <a:br>
              <a:rPr lang="en-US" sz="1800" b="0" dirty="0" smtClean="0">
                <a:solidFill>
                  <a:srgbClr val="000000"/>
                </a:solidFill>
              </a:rPr>
            </a:br>
            <a:r>
              <a:rPr lang="en-US" sz="1800" b="0" dirty="0" smtClean="0">
                <a:solidFill>
                  <a:srgbClr val="000000"/>
                </a:solidFill>
              </a:rPr>
              <a:t>Include the evidence for the line of reasoning</a:t>
            </a:r>
            <a:br>
              <a:rPr lang="en-US" sz="1800" b="0" dirty="0" smtClean="0">
                <a:solidFill>
                  <a:srgbClr val="000000"/>
                </a:solidFill>
              </a:rPr>
            </a:br>
            <a:r>
              <a:rPr lang="en-US" sz="1800" b="0" dirty="0" smtClean="0">
                <a:solidFill>
                  <a:srgbClr val="000000"/>
                </a:solidFill>
              </a:rPr>
              <a:t>What is the significance of the results? Should we care?</a:t>
            </a:r>
            <a:br>
              <a:rPr lang="en-US" sz="1800" b="0" dirty="0" smtClean="0">
                <a:solidFill>
                  <a:srgbClr val="000000"/>
                </a:solidFill>
              </a:rPr>
            </a:br>
            <a:r>
              <a:rPr lang="en-US" sz="1800" b="0" dirty="0" smtClean="0">
                <a:solidFill>
                  <a:srgbClr val="000000"/>
                </a:solidFill>
              </a:rPr>
              <a:t>Is there material that </a:t>
            </a:r>
            <a:r>
              <a:rPr lang="en-US" sz="1800" b="0" dirty="0" err="1" smtClean="0">
                <a:solidFill>
                  <a:srgbClr val="000000"/>
                </a:solidFill>
              </a:rPr>
              <a:t>doesn</a:t>
            </a:r>
            <a:r>
              <a:rPr lang="fr-FR" sz="1800" b="0" dirty="0" smtClean="0">
                <a:solidFill>
                  <a:srgbClr val="000000"/>
                </a:solidFill>
              </a:rPr>
              <a:t>’</a:t>
            </a:r>
            <a:r>
              <a:rPr lang="en-US" sz="1800" b="0" dirty="0" smtClean="0">
                <a:solidFill>
                  <a:srgbClr val="000000"/>
                </a:solidFill>
              </a:rPr>
              <a:t>t contribute to the above.  Then shift it elsewhere. Or delete it. (put it in a file for publishing next year) </a:t>
            </a:r>
            <a:br>
              <a:rPr lang="en-US" sz="1800" b="0" dirty="0" smtClean="0">
                <a:solidFill>
                  <a:srgbClr val="000000"/>
                </a:solidFill>
              </a:rPr>
            </a:br>
            <a:r>
              <a:rPr lang="en-US" sz="1800" b="0" dirty="0" smtClean="0">
                <a:solidFill>
                  <a:srgbClr val="000000"/>
                </a:solidFill>
              </a:rPr>
              <a:t/>
            </a:r>
            <a:br>
              <a:rPr lang="en-US" sz="1800" b="0" dirty="0" smtClean="0">
                <a:solidFill>
                  <a:srgbClr val="000000"/>
                </a:solidFill>
              </a:rPr>
            </a:br>
            <a:r>
              <a:rPr lang="en-US" dirty="0" smtClean="0">
                <a:solidFill>
                  <a:srgbClr val="000000"/>
                </a:solidFill>
              </a:rPr>
              <a:t/>
            </a:r>
            <a:br>
              <a:rPr lang="en-US" dirty="0" smtClean="0">
                <a:solidFill>
                  <a:srgbClr val="000000"/>
                </a:solidFill>
              </a:rPr>
            </a:br>
            <a:endParaRPr lang="en-US" dirty="0">
              <a:solidFill>
                <a:schemeClr val="bg2"/>
              </a:solidFill>
            </a:endParaRPr>
          </a:p>
        </p:txBody>
      </p:sp>
      <p:sp>
        <p:nvSpPr>
          <p:cNvPr id="3" name="Text Placeholder 2"/>
          <p:cNvSpPr>
            <a:spLocks noGrp="1"/>
          </p:cNvSpPr>
          <p:nvPr>
            <p:ph type="body" idx="1"/>
          </p:nvPr>
        </p:nvSpPr>
        <p:spPr/>
        <p:txBody>
          <a:bodyPr>
            <a:normAutofit/>
          </a:bodyPr>
          <a:lstStyle/>
          <a:p>
            <a:r>
              <a:rPr lang="en-US" i="1" dirty="0" smtClean="0"/>
              <a:t>e</a:t>
            </a:r>
            <a:endParaRPr lang="en-US" i="1" dirty="0"/>
          </a:p>
          <a:p>
            <a:endParaRPr lang="en-US" i="1"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Rectangle 5"/>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852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r Decisions by Verne Harnish">
  <a:themeElements>
    <a:clrScheme name="Custom 3">
      <a:dk1>
        <a:srgbClr val="F4F4F4"/>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Four Decisions">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r Decisio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stretch/>
        </a:blipFill>
      </a:bgFillStyleLst>
    </a:fmtScheme>
  </a:themeElements>
  <a:objectDefaults/>
  <a:extraClrSchemeLst/>
</a:theme>
</file>

<file path=ppt/theme/theme2.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Four Decisions by Verne Harnish.potx</Template>
  <TotalTime>520</TotalTime>
  <Words>474</Words>
  <Application>Microsoft Macintosh PowerPoint</Application>
  <PresentationFormat>On-screen Show (4:3)</PresentationFormat>
  <Paragraphs>98</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Four Decisions by Verne Harnish</vt:lpstr>
      <vt:lpstr>Thematic Analysis</vt:lpstr>
      <vt:lpstr>Four Approaches</vt:lpstr>
      <vt:lpstr>              Data  People</vt:lpstr>
      <vt:lpstr>A picture is worth a thousand words</vt:lpstr>
      <vt:lpstr>Make your point. Keep it simple.</vt:lpstr>
      <vt:lpstr>What about the missing data?</vt:lpstr>
      <vt:lpstr>Signposting: Logical Connectors</vt:lpstr>
      <vt:lpstr>Thick Truth</vt:lpstr>
      <vt:lpstr>Discussion What are the major patterns in the observations? What are the relationships, trends, and generalizations in the results? What are the exceptions to these patterns? What are the likely causes underlying these? Is there agreement or disagreement with previous work Interpret your results in terms of the background you laid out in the introduction Consider all the interpretations, then reject some.  But be even handed Avoid preaching and bandwagons.  Let the data speak the truth.  But be passionate.   What do you know now that you didn’t know when you began? Include the evidence for the line of reasoning What is the significance of the results? Should we care? Is there material that doesn’t contribute to the above.  Then shift it elsewhere. Or delete it. (put it in a file for publishing next year)    </vt:lpstr>
      <vt:lpstr>Appendicitis</vt:lpstr>
      <vt:lpstr>Core Theme</vt:lpstr>
      <vt:lpstr>Plot Theme Passion</vt:lpstr>
      <vt:lpstr>References  Slimbach, “Real-World Inquiry” (Phases 8-9) View: “I Have Some Interview Data. What Next?”http://www.youtube.com/watch?v=em3dRhwQEAA [9 min.]  Read: Ryan &amp; Bernard, “Techniques to Identify Themes”http://www.engin.umich.edu/teaching/crltengin/engineering-education-research-resources/ryan-and-bernard-techniques-to-identify-themes.pdf </vt:lpstr>
    </vt:vector>
  </TitlesOfParts>
  <Manager/>
  <Company>Azusa Pacific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Data Analysis</dc:title>
  <dc:subject/>
  <dc:creator>Viv Grigg</dc:creator>
  <cp:keywords/>
  <dc:description/>
  <cp:lastModifiedBy>Viv Grigg</cp:lastModifiedBy>
  <cp:revision>73</cp:revision>
  <dcterms:created xsi:type="dcterms:W3CDTF">2010-05-17T01:03:36Z</dcterms:created>
  <dcterms:modified xsi:type="dcterms:W3CDTF">2013-06-21T03:31:35Z</dcterms:modified>
  <cp:category/>
</cp:coreProperties>
</file>