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401" r:id="rId2"/>
    <p:sldId id="340" r:id="rId3"/>
    <p:sldId id="341" r:id="rId4"/>
    <p:sldId id="342" r:id="rId5"/>
    <p:sldId id="344" r:id="rId6"/>
    <p:sldId id="346" r:id="rId7"/>
    <p:sldId id="384" r:id="rId8"/>
    <p:sldId id="299" r:id="rId9"/>
    <p:sldId id="368" r:id="rId10"/>
    <p:sldId id="349" r:id="rId11"/>
    <p:sldId id="398" r:id="rId12"/>
    <p:sldId id="407" r:id="rId13"/>
    <p:sldId id="394" r:id="rId14"/>
    <p:sldId id="359" r:id="rId15"/>
    <p:sldId id="381" r:id="rId16"/>
    <p:sldId id="400" r:id="rId17"/>
    <p:sldId id="402" r:id="rId18"/>
    <p:sldId id="403" r:id="rId19"/>
    <p:sldId id="404" r:id="rId20"/>
    <p:sldId id="318" r:id="rId21"/>
    <p:sldId id="258" r:id="rId22"/>
    <p:sldId id="405" r:id="rId23"/>
    <p:sldId id="397" r:id="rId24"/>
    <p:sldId id="277" r:id="rId25"/>
    <p:sldId id="297" r:id="rId26"/>
    <p:sldId id="323" r:id="rId27"/>
    <p:sldId id="324" r:id="rId28"/>
    <p:sldId id="325" r:id="rId29"/>
    <p:sldId id="336" r:id="rId30"/>
    <p:sldId id="406" r:id="rId31"/>
    <p:sldId id="378" r:id="rId32"/>
    <p:sldId id="25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1BD3D26-6B7B-614D-9551-BA9DC9873C14}">
          <p14:sldIdLst>
            <p14:sldId id="401"/>
            <p14:sldId id="340"/>
            <p14:sldId id="341"/>
            <p14:sldId id="342"/>
            <p14:sldId id="344"/>
            <p14:sldId id="346"/>
          </p14:sldIdLst>
        </p14:section>
        <p14:section name="Jesus Seminary" id="{0699F7FC-F858-E64A-A555-9FE0C74C72F0}">
          <p14:sldIdLst>
            <p14:sldId id="384"/>
            <p14:sldId id="299"/>
          </p14:sldIdLst>
        </p14:section>
        <p14:section name="Global Colaboration" id="{312C3F35-9B27-AE47-A0EB-FAF7008E5806}">
          <p14:sldIdLst>
            <p14:sldId id="368"/>
            <p14:sldId id="349"/>
            <p14:sldId id="398"/>
            <p14:sldId id="407"/>
            <p14:sldId id="394"/>
            <p14:sldId id="359"/>
            <p14:sldId id="381"/>
            <p14:sldId id="400"/>
            <p14:sldId id="402"/>
            <p14:sldId id="403"/>
            <p14:sldId id="404"/>
          </p14:sldIdLst>
        </p14:section>
        <p14:section name="Defining the Domain" id="{A797DB90-5369-4D41-A2F4-A7A58A5689FA}">
          <p14:sldIdLst/>
        </p14:section>
        <p14:section name="Educational Style" id="{C6500D54-6458-E24A-9762-A3C508A89D74}">
          <p14:sldIdLst>
            <p14:sldId id="318"/>
            <p14:sldId id="258"/>
            <p14:sldId id="405"/>
            <p14:sldId id="397"/>
            <p14:sldId id="277"/>
            <p14:sldId id="297"/>
            <p14:sldId id="323"/>
            <p14:sldId id="324"/>
            <p14:sldId id="325"/>
            <p14:sldId id="336"/>
            <p14:sldId id="406"/>
          </p14:sldIdLst>
        </p14:section>
        <p14:section name="Defining Future" id="{78ED4215-3D49-B649-8C58-065C0AE1B242}">
          <p14:sldIdLst>
            <p14:sldId id="378"/>
          </p14:sldIdLst>
        </p14:section>
        <p14:section name="Conclusion" id="{D5F7F0E2-D5A4-E84F-AD38-D589AE2CDD11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8" autoAdjust="0"/>
    <p:restoredTop sz="94830" autoAdjust="0"/>
  </p:normalViewPr>
  <p:slideViewPr>
    <p:cSldViewPr snapToGrid="0" snapToObjects="1">
      <p:cViewPr varScale="1">
        <p:scale>
          <a:sx n="121" d="100"/>
          <a:sy n="121" d="100"/>
        </p:scale>
        <p:origin x="83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Constructivism</a:t>
          </a: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/>
        </a:p>
      </dgm:t>
    </dgm:pt>
    <dgm:pt modelId="{5DD0A7D4-5781-4819-AF33-C5CE25A2D297}">
      <dgm:prSet phldrT="[Text]" custT="1"/>
      <dgm:spPr/>
      <dgm:t>
        <a:bodyPr/>
        <a:lstStyle/>
        <a:p>
          <a:pPr algn="l"/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Freire: </a:t>
          </a:r>
          <a:r>
            <a:rPr lang="en-US" sz="2200" dirty="0">
              <a:solidFill>
                <a:schemeClr val="tx1"/>
              </a:solidFill>
              <a:latin typeface="Corbel" pitchFamily="34" charset="0"/>
            </a:rPr>
            <a:t> </a:t>
          </a:r>
          <a:r>
            <a:rPr lang="en-US" sz="2200" b="1" dirty="0" err="1">
              <a:solidFill>
                <a:schemeClr val="tx1"/>
              </a:solidFill>
              <a:latin typeface="Corbel" pitchFamily="34" charset="0"/>
            </a:rPr>
            <a:t>conscientization</a:t>
          </a:r>
          <a:r>
            <a:rPr lang="en-US" sz="2200" dirty="0">
              <a:solidFill>
                <a:schemeClr val="tx1"/>
              </a:solidFill>
              <a:latin typeface="Corbel" pitchFamily="34" charset="0"/>
            </a:rPr>
            <a:t>: education as a vehicle of the poor engaging oppression</a:t>
          </a:r>
        </a:p>
        <a:p>
          <a:pPr algn="l"/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Lev </a:t>
          </a:r>
          <a:r>
            <a:rPr lang="en-US" sz="2200" b="1" dirty="0" err="1">
              <a:solidFill>
                <a:schemeClr val="tx1"/>
              </a:solidFill>
              <a:latin typeface="Corbel" pitchFamily="34" charset="0"/>
            </a:rPr>
            <a:t>Vigotsky</a:t>
          </a:r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 (social </a:t>
          </a:r>
          <a:r>
            <a:rPr lang="en-US" sz="2200" b="1" dirty="0" err="1">
              <a:solidFill>
                <a:schemeClr val="tx1"/>
              </a:solidFill>
              <a:latin typeface="Corbel" pitchFamily="34" charset="0"/>
            </a:rPr>
            <a:t>reconstructivism</a:t>
          </a:r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)</a:t>
          </a: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en-US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en-US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l"/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Derived from Pragmatism </a:t>
          </a:r>
        </a:p>
        <a:p>
          <a:pPr algn="l"/>
          <a:r>
            <a:rPr lang="en-US" sz="2200" dirty="0">
              <a:solidFill>
                <a:schemeClr val="tx1"/>
              </a:solidFill>
              <a:latin typeface="Corbel" pitchFamily="34" charset="0"/>
            </a:rPr>
            <a:t> John Dewey</a:t>
          </a:r>
        </a:p>
        <a:p>
          <a:pPr algn="l"/>
          <a:r>
            <a:rPr lang="en-US" sz="2200" dirty="0">
              <a:solidFill>
                <a:schemeClr val="tx1"/>
              </a:solidFill>
              <a:latin typeface="Corbel" pitchFamily="34" charset="0"/>
            </a:rPr>
            <a:t>Jean Piaget</a:t>
          </a:r>
        </a:p>
        <a:p>
          <a:pPr algn="l"/>
          <a:r>
            <a:rPr lang="en-US" sz="2200" b="1" dirty="0" err="1">
              <a:solidFill>
                <a:schemeClr val="tx1"/>
              </a:solidFill>
              <a:latin typeface="Corbel" pitchFamily="34" charset="0"/>
            </a:rPr>
            <a:t>Deconstructivism</a:t>
          </a:r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 (</a:t>
          </a:r>
          <a:r>
            <a:rPr lang="en-US" sz="2200" b="1" dirty="0" err="1">
              <a:solidFill>
                <a:schemeClr val="tx1"/>
              </a:solidFill>
              <a:latin typeface="Corbel" pitchFamily="34" charset="0"/>
            </a:rPr>
            <a:t>Illich</a:t>
          </a:r>
          <a:r>
            <a:rPr lang="en-US" sz="2200" b="1" dirty="0">
              <a:solidFill>
                <a:schemeClr val="tx1"/>
              </a:solidFill>
              <a:latin typeface="Corbel" pitchFamily="34" charset="0"/>
            </a:rPr>
            <a:t>)</a:t>
          </a:r>
          <a:endParaRPr lang="en-US" sz="2200" dirty="0">
            <a:solidFill>
              <a:schemeClr val="tx1"/>
            </a:solidFill>
            <a:latin typeface="Corbel" pitchFamily="34" charset="0"/>
          </a:endParaRPr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en-US"/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endParaRPr lang="en-US"/>
        </a:p>
      </dgm:t>
    </dgm:pt>
    <dgm:pt modelId="{3E2B8B87-6AA0-A14A-96C4-4F24E5E04BE7}">
      <dgm:prSet phldrT="[Text]" custT="1"/>
      <dgm:spPr/>
      <dgm:t>
        <a:bodyPr/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dirty="0">
              <a:solidFill>
                <a:schemeClr val="tx1"/>
              </a:solidFill>
            </a:rPr>
            <a:t>learners are actively involved in a process of knowledge construction vs. passively receiving information.</a:t>
          </a:r>
          <a:endParaRPr lang="en-US" sz="2200" b="1" dirty="0">
            <a:solidFill>
              <a:schemeClr val="tx1"/>
            </a:solidFill>
            <a:latin typeface="Corbel" pitchFamily="34" charset="0"/>
          </a:endParaRPr>
        </a:p>
      </dgm:t>
    </dgm:pt>
    <dgm:pt modelId="{7E762BAA-B163-1A4A-AEB4-2C39BA48FA9A}" type="parTrans" cxnId="{236641F4-430D-C544-B635-60E88545DB29}">
      <dgm:prSet/>
      <dgm:spPr/>
    </dgm:pt>
    <dgm:pt modelId="{41FAFAF0-EA80-0B49-8B9A-87599C9BE3DF}" type="sibTrans" cxnId="{236641F4-430D-C544-B635-60E88545DB29}">
      <dgm:prSet/>
      <dgm:spPr/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ScaleY="42262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3" custScaleX="109889" custScaleY="99999">
        <dgm:presLayoutVars>
          <dgm:bulletEnabled val="1"/>
        </dgm:presLayoutVars>
      </dgm:prSet>
      <dgm:spPr/>
    </dgm:pt>
    <dgm:pt modelId="{2E2B4276-DB06-4C66-80FF-919CDE10A5FE}" type="pres">
      <dgm:prSet presAssocID="{476E4177-EF8D-419E-AB8A-93E66CC82482}" presName="invisiNode" presStyleLbl="node1" presStyleIdx="0" presStyleCnt="3"/>
      <dgm:spPr/>
    </dgm:pt>
    <dgm:pt modelId="{C43EB61A-2E04-409F-8F87-79F190ED3CE0}" type="pres">
      <dgm:prSet presAssocID="{476E4177-EF8D-419E-AB8A-93E66CC82482}" presName="imagNode" presStyleLbl="fgImgPlace1" presStyleIdx="0" presStyleCnt="3"/>
      <dgm:spPr>
        <a:blipFill dpi="0" rotWithShape="0">
          <a:blip xmlns:r="http://schemas.openxmlformats.org/officeDocument/2006/relationships" r:embed="rId1"/>
          <a:srcRect/>
          <a:tile tx="0" ty="0" sx="40000" sy="40000" flip="none" algn="ctr"/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1" presStyleCnt="3" custLinFactNeighborX="-5352" custLinFactNeighborY="0">
        <dgm:presLayoutVars>
          <dgm:bulletEnabled val="1"/>
        </dgm:presLayoutVars>
      </dgm:prSet>
      <dgm:spPr/>
    </dgm:pt>
    <dgm:pt modelId="{928528D1-DD5F-4687-9BFE-878C43D23D5D}" type="pres">
      <dgm:prSet presAssocID="{5DF8D196-4D3D-4940-9F32-682169997D7A}" presName="invisiNode" presStyleLbl="node1" presStyleIdx="1" presStyleCnt="3"/>
      <dgm:spPr/>
    </dgm:pt>
    <dgm:pt modelId="{D88C7409-AB93-4FE3-A61D-F51EE8A4B008}" type="pres">
      <dgm:prSet presAssocID="{5DF8D196-4D3D-4940-9F32-682169997D7A}" presName="imagNode" presStyleLbl="fgImgPlace1" presStyleIdx="1" presStyleCnt="3"/>
      <dgm:spPr>
        <a:blipFill dpi="0" rotWithShape="0">
          <a:blip xmlns:r="http://schemas.openxmlformats.org/officeDocument/2006/relationships" r:embed="rId2"/>
          <a:srcRect/>
          <a:tile tx="0" ty="0" sx="60000" sy="60000" flip="none" algn="ctr"/>
        </a:blipFill>
      </dgm:spPr>
    </dgm:pt>
    <dgm:pt modelId="{CA6E58D0-F06D-4082-9183-0F2955E6C631}" type="pres">
      <dgm:prSet presAssocID="{90C1E242-23BD-452C-B222-DCFA2D4DAE3B}" presName="sibTrans" presStyleLbl="sibTrans2D1" presStyleIdx="0" presStyleCnt="0"/>
      <dgm:spPr/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2" presStyleCnt="3" custScaleX="107865">
        <dgm:presLayoutVars>
          <dgm:bulletEnabled val="1"/>
        </dgm:presLayoutVars>
      </dgm:prSet>
      <dgm:spPr/>
    </dgm:pt>
    <dgm:pt modelId="{BBFA0B92-8C45-4EAA-A200-A78384D846A7}" type="pres">
      <dgm:prSet presAssocID="{5DD0A7D4-5781-4819-AF33-C5CE25A2D297}" presName="invisiNode" presStyleLbl="node1" presStyleIdx="2" presStyleCnt="3"/>
      <dgm:spPr/>
    </dgm:pt>
    <dgm:pt modelId="{BF646D7A-C7D0-4489-A68F-61F32B7DB0C6}" type="pres">
      <dgm:prSet presAssocID="{5DD0A7D4-5781-4819-AF33-C5CE25A2D297}" presName="imagNode" presStyleLbl="fgImgPlace1" presStyleIdx="2" presStyleCnt="3"/>
      <dgm:spPr>
        <a:blipFill dpi="0" rotWithShape="0">
          <a:blip xmlns:r="http://schemas.openxmlformats.org/officeDocument/2006/relationships" r:embed="rId3"/>
          <a:srcRect/>
          <a:tile tx="0" ty="0" sx="30000" sy="30000" flip="none" algn="ctr"/>
        </a:blipFill>
      </dgm:spPr>
    </dgm:pt>
  </dgm:ptLst>
  <dgm:cxnLst>
    <dgm:cxn modelId="{3ED18919-1ADE-DC4D-AB34-8BFB61BDFA33}" type="presOf" srcId="{3E2B8B87-6AA0-A14A-96C4-4F24E5E04BE7}" destId="{2572025E-E8B8-4F94-94D0-DC22D7F762FB}" srcOrd="0" destOrd="1" presId="urn:microsoft.com/office/officeart/2005/8/layout/pList2#1"/>
    <dgm:cxn modelId="{70F77023-FC20-5045-8DC8-A2DEA5F9AAB6}" type="presOf" srcId="{AA690160-D328-4B69-A035-90D3C82FA0A6}" destId="{9E4DC8AD-1AC7-4E53-B32C-25202AFDB195}" srcOrd="0" destOrd="0" presId="urn:microsoft.com/office/officeart/2005/8/layout/pList2#1"/>
    <dgm:cxn modelId="{A3738F39-DF27-E246-8BF0-F45644DEF165}" type="presOf" srcId="{5DD0A7D4-5781-4819-AF33-C5CE25A2D297}" destId="{E4B0666F-2CF1-4C21-A251-46E6EBFF7C1D}" srcOrd="0" destOrd="0" presId="urn:microsoft.com/office/officeart/2005/8/layout/pList2#1"/>
    <dgm:cxn modelId="{B9B85342-AC50-4E97-8E9E-2FD870B1E881}" srcId="{AA690160-D328-4B69-A035-90D3C82FA0A6}" destId="{5DF8D196-4D3D-4940-9F32-682169997D7A}" srcOrd="1" destOrd="0" parTransId="{51CE1848-AB2A-4E28-8CF5-8442E546E0C5}" sibTransId="{90C1E242-23BD-452C-B222-DCFA2D4DAE3B}"/>
    <dgm:cxn modelId="{7417CC53-98FE-43F4-BF56-8508FB7DA803}" srcId="{AA690160-D328-4B69-A035-90D3C82FA0A6}" destId="{5DD0A7D4-5781-4819-AF33-C5CE25A2D297}" srcOrd="2" destOrd="0" parTransId="{05B7C26E-C389-4346-849B-05526EF2C457}" sibTransId="{FD53903F-8A86-4D24-917A-36748269F973}"/>
    <dgm:cxn modelId="{C03B8C5E-C3EC-2E4F-9F02-7E4E1D26D74A}" type="presOf" srcId="{5DF8D196-4D3D-4940-9F32-682169997D7A}" destId="{87B5BDBA-3C7A-41F1-8C33-F13937A84B36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1F3265B1-83F3-3844-8AD6-90B8A6703808}" type="presOf" srcId="{476E4177-EF8D-419E-AB8A-93E66CC82482}" destId="{2572025E-E8B8-4F94-94D0-DC22D7F762FB}" srcOrd="0" destOrd="0" presId="urn:microsoft.com/office/officeart/2005/8/layout/pList2#1"/>
    <dgm:cxn modelId="{3A6B7FCF-B361-4D42-906C-CF1C834F4922}" type="presOf" srcId="{A91F7A1B-DD1E-4B26-839C-2A5EF0A403AD}" destId="{3DB5F289-A8C3-40D5-8393-8636D9BFFD29}" srcOrd="0" destOrd="0" presId="urn:microsoft.com/office/officeart/2005/8/layout/pList2#1"/>
    <dgm:cxn modelId="{34F663F0-1C57-3749-9E17-5F46D1D593CA}" type="presOf" srcId="{90C1E242-23BD-452C-B222-DCFA2D4DAE3B}" destId="{CA6E58D0-F06D-4082-9183-0F2955E6C631}" srcOrd="0" destOrd="0" presId="urn:microsoft.com/office/officeart/2005/8/layout/pList2#1"/>
    <dgm:cxn modelId="{236641F4-430D-C544-B635-60E88545DB29}" srcId="{476E4177-EF8D-419E-AB8A-93E66CC82482}" destId="{3E2B8B87-6AA0-A14A-96C4-4F24E5E04BE7}" srcOrd="0" destOrd="0" parTransId="{7E762BAA-B163-1A4A-AEB4-2C39BA48FA9A}" sibTransId="{41FAFAF0-EA80-0B49-8B9A-87599C9BE3DF}"/>
    <dgm:cxn modelId="{C508245E-16C5-9E4F-9245-30AD5E4A5EE2}" type="presParOf" srcId="{9E4DC8AD-1AC7-4E53-B32C-25202AFDB195}" destId="{ACBF4AF3-FAB8-444C-81AB-52C89640E279}" srcOrd="0" destOrd="0" presId="urn:microsoft.com/office/officeart/2005/8/layout/pList2#1"/>
    <dgm:cxn modelId="{D9CD9DB0-D602-1043-9E0A-C34B0FD0119B}" type="presParOf" srcId="{9E4DC8AD-1AC7-4E53-B32C-25202AFDB195}" destId="{78248EF9-FFBB-4EB0-94C4-16A1D0A1A170}" srcOrd="1" destOrd="0" presId="urn:microsoft.com/office/officeart/2005/8/layout/pList2#1"/>
    <dgm:cxn modelId="{BF0FCD4F-E0E6-914A-8832-A5F889950846}" type="presParOf" srcId="{78248EF9-FFBB-4EB0-94C4-16A1D0A1A170}" destId="{CC8831C0-DF59-484B-83B2-A708366B3EB6}" srcOrd="0" destOrd="0" presId="urn:microsoft.com/office/officeart/2005/8/layout/pList2#1"/>
    <dgm:cxn modelId="{8611C727-05AE-0C4E-8773-B04B6295D4A7}" type="presParOf" srcId="{CC8831C0-DF59-484B-83B2-A708366B3EB6}" destId="{2572025E-E8B8-4F94-94D0-DC22D7F762FB}" srcOrd="0" destOrd="0" presId="urn:microsoft.com/office/officeart/2005/8/layout/pList2#1"/>
    <dgm:cxn modelId="{0943B481-5D79-7542-B126-88151C405086}" type="presParOf" srcId="{CC8831C0-DF59-484B-83B2-A708366B3EB6}" destId="{2E2B4276-DB06-4C66-80FF-919CDE10A5FE}" srcOrd="1" destOrd="0" presId="urn:microsoft.com/office/officeart/2005/8/layout/pList2#1"/>
    <dgm:cxn modelId="{4166152E-FDB7-BE45-A1EC-59C537D974A7}" type="presParOf" srcId="{CC8831C0-DF59-484B-83B2-A708366B3EB6}" destId="{C43EB61A-2E04-409F-8F87-79F190ED3CE0}" srcOrd="2" destOrd="0" presId="urn:microsoft.com/office/officeart/2005/8/layout/pList2#1"/>
    <dgm:cxn modelId="{1EB47E2E-845C-B04D-A0A4-0F263E6D614A}" type="presParOf" srcId="{78248EF9-FFBB-4EB0-94C4-16A1D0A1A170}" destId="{3DB5F289-A8C3-40D5-8393-8636D9BFFD29}" srcOrd="1" destOrd="0" presId="urn:microsoft.com/office/officeart/2005/8/layout/pList2#1"/>
    <dgm:cxn modelId="{0E70A3F2-493A-D44E-A431-2BC0AFC6B145}" type="presParOf" srcId="{78248EF9-FFBB-4EB0-94C4-16A1D0A1A170}" destId="{CDFA4098-C274-4C84-9513-F0698696D98A}" srcOrd="2" destOrd="0" presId="urn:microsoft.com/office/officeart/2005/8/layout/pList2#1"/>
    <dgm:cxn modelId="{B7703924-3259-B54E-8DFB-9278EAD146EF}" type="presParOf" srcId="{CDFA4098-C274-4C84-9513-F0698696D98A}" destId="{87B5BDBA-3C7A-41F1-8C33-F13937A84B36}" srcOrd="0" destOrd="0" presId="urn:microsoft.com/office/officeart/2005/8/layout/pList2#1"/>
    <dgm:cxn modelId="{FD98F291-6F5C-9342-AAFF-83987572058C}" type="presParOf" srcId="{CDFA4098-C274-4C84-9513-F0698696D98A}" destId="{928528D1-DD5F-4687-9BFE-878C43D23D5D}" srcOrd="1" destOrd="0" presId="urn:microsoft.com/office/officeart/2005/8/layout/pList2#1"/>
    <dgm:cxn modelId="{82BCB45A-D4EF-634E-BE6C-7883E24CE1DA}" type="presParOf" srcId="{CDFA4098-C274-4C84-9513-F0698696D98A}" destId="{D88C7409-AB93-4FE3-A61D-F51EE8A4B008}" srcOrd="2" destOrd="0" presId="urn:microsoft.com/office/officeart/2005/8/layout/pList2#1"/>
    <dgm:cxn modelId="{5D4CC843-D12B-B04A-930F-D447E7A4A02D}" type="presParOf" srcId="{78248EF9-FFBB-4EB0-94C4-16A1D0A1A170}" destId="{CA6E58D0-F06D-4082-9183-0F2955E6C631}" srcOrd="3" destOrd="0" presId="urn:microsoft.com/office/officeart/2005/8/layout/pList2#1"/>
    <dgm:cxn modelId="{8A604867-B677-2648-B8A7-D68387B9804C}" type="presParOf" srcId="{78248EF9-FFBB-4EB0-94C4-16A1D0A1A170}" destId="{0C509E44-86D3-42D8-94FF-9B9788BAB857}" srcOrd="4" destOrd="0" presId="urn:microsoft.com/office/officeart/2005/8/layout/pList2#1"/>
    <dgm:cxn modelId="{3219B34F-D130-284E-AE97-0763A79548CF}" type="presParOf" srcId="{0C509E44-86D3-42D8-94FF-9B9788BAB857}" destId="{E4B0666F-2CF1-4C21-A251-46E6EBFF7C1D}" srcOrd="0" destOrd="0" presId="urn:microsoft.com/office/officeart/2005/8/layout/pList2#1"/>
    <dgm:cxn modelId="{4103E8DA-DCAF-4E45-B1D7-920C3968844F}" type="presParOf" srcId="{0C509E44-86D3-42D8-94FF-9B9788BAB857}" destId="{BBFA0B92-8C45-4EAA-A200-A78384D846A7}" srcOrd="1" destOrd="0" presId="urn:microsoft.com/office/officeart/2005/8/layout/pList2#1"/>
    <dgm:cxn modelId="{E996F204-91AE-D146-B8DA-49A0CAFAB0D1}" type="presParOf" srcId="{0C509E44-86D3-42D8-94FF-9B9788BAB857}" destId="{BF646D7A-C7D0-4489-A68F-61F32B7DB0C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852B47-A94E-FA44-A09F-7AA6C1CCADF5}" type="doc">
      <dgm:prSet loTypeId="urn:microsoft.com/office/officeart/2005/8/layout/hList2" loCatId="list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8F985722-1A35-CA42-B90B-B7D9146A9033}">
      <dgm:prSet phldrT="[Text]"/>
      <dgm:spPr/>
      <dgm:t>
        <a:bodyPr/>
        <a:lstStyle/>
        <a:p>
          <a:r>
            <a:rPr lang="en-US"/>
            <a:t>MENTORING</a:t>
          </a:r>
        </a:p>
      </dgm:t>
    </dgm:pt>
    <dgm:pt modelId="{48E81D04-706B-0E44-A0E8-42C79A25207D}" type="parTrans" cxnId="{F4CE5CB2-CFCE-4447-AF90-B328CDBE6A29}">
      <dgm:prSet/>
      <dgm:spPr/>
      <dgm:t>
        <a:bodyPr/>
        <a:lstStyle/>
        <a:p>
          <a:endParaRPr lang="en-US"/>
        </a:p>
      </dgm:t>
    </dgm:pt>
    <dgm:pt modelId="{79DC3AEF-8FF6-104E-8BD3-DABC3F0F9AA8}" type="sibTrans" cxnId="{F4CE5CB2-CFCE-4447-AF90-B328CDBE6A29}">
      <dgm:prSet/>
      <dgm:spPr/>
      <dgm:t>
        <a:bodyPr/>
        <a:lstStyle/>
        <a:p>
          <a:endParaRPr lang="en-US"/>
        </a:p>
      </dgm:t>
    </dgm:pt>
    <dgm:pt modelId="{0EBA3F30-070D-BE43-8481-02C76F659B01}">
      <dgm:prSet phldrT="[Text]"/>
      <dgm:spPr/>
      <dgm:t>
        <a:bodyPr/>
        <a:lstStyle/>
        <a:p>
          <a:r>
            <a:rPr lang="en-US"/>
            <a:t>in spirituality</a:t>
          </a:r>
        </a:p>
      </dgm:t>
    </dgm:pt>
    <dgm:pt modelId="{97EAF6D8-72BF-C945-A927-E23A4E8605A3}" type="parTrans" cxnId="{E7D25EEE-EB2E-434C-B061-4039AD73D7D2}">
      <dgm:prSet/>
      <dgm:spPr/>
      <dgm:t>
        <a:bodyPr/>
        <a:lstStyle/>
        <a:p>
          <a:endParaRPr lang="en-US"/>
        </a:p>
      </dgm:t>
    </dgm:pt>
    <dgm:pt modelId="{D5C2ECB9-D2FB-614E-96DC-8F99BDDA0E22}" type="sibTrans" cxnId="{E7D25EEE-EB2E-434C-B061-4039AD73D7D2}">
      <dgm:prSet/>
      <dgm:spPr/>
      <dgm:t>
        <a:bodyPr/>
        <a:lstStyle/>
        <a:p>
          <a:endParaRPr lang="en-US"/>
        </a:p>
      </dgm:t>
    </dgm:pt>
    <dgm:pt modelId="{5C96C2B8-21D3-3F41-A4BD-A8E14938E076}">
      <dgm:prSet phldrT="[Text]"/>
      <dgm:spPr/>
      <dgm:t>
        <a:bodyPr/>
        <a:lstStyle/>
        <a:p>
          <a:r>
            <a:rPr lang="en-US"/>
            <a:t>in church growth</a:t>
          </a:r>
        </a:p>
      </dgm:t>
    </dgm:pt>
    <dgm:pt modelId="{A35877F3-8A66-944B-9FD0-69D42B4C4FFC}" type="parTrans" cxnId="{48CA8011-45F1-874F-8FB4-D7DF6E63C47E}">
      <dgm:prSet/>
      <dgm:spPr/>
      <dgm:t>
        <a:bodyPr/>
        <a:lstStyle/>
        <a:p>
          <a:endParaRPr lang="en-US"/>
        </a:p>
      </dgm:t>
    </dgm:pt>
    <dgm:pt modelId="{EEF33DE5-EEBC-AB4F-8A12-CBC26DB683D2}" type="sibTrans" cxnId="{48CA8011-45F1-874F-8FB4-D7DF6E63C47E}">
      <dgm:prSet/>
      <dgm:spPr/>
      <dgm:t>
        <a:bodyPr/>
        <a:lstStyle/>
        <a:p>
          <a:endParaRPr lang="en-US"/>
        </a:p>
      </dgm:t>
    </dgm:pt>
    <dgm:pt modelId="{5F3DCDA0-382B-2649-BDA6-EC10963C5DB8}">
      <dgm:prSet phldrT="[Text]"/>
      <dgm:spPr/>
      <dgm:t>
        <a:bodyPr/>
        <a:lstStyle/>
        <a:p>
          <a:r>
            <a:rPr lang="en-US"/>
            <a:t>TEACHING</a:t>
          </a:r>
        </a:p>
      </dgm:t>
    </dgm:pt>
    <dgm:pt modelId="{E055AF34-5069-454A-98F5-510A1F7BFFD8}" type="parTrans" cxnId="{8F86179B-3B85-C64B-89CC-9E11E9E7A7A1}">
      <dgm:prSet/>
      <dgm:spPr/>
      <dgm:t>
        <a:bodyPr/>
        <a:lstStyle/>
        <a:p>
          <a:endParaRPr lang="en-US"/>
        </a:p>
      </dgm:t>
    </dgm:pt>
    <dgm:pt modelId="{C68C71D3-BA57-FB4D-8568-AC0CDE6767DC}" type="sibTrans" cxnId="{8F86179B-3B85-C64B-89CC-9E11E9E7A7A1}">
      <dgm:prSet/>
      <dgm:spPr/>
      <dgm:t>
        <a:bodyPr/>
        <a:lstStyle/>
        <a:p>
          <a:endParaRPr lang="en-US"/>
        </a:p>
      </dgm:t>
    </dgm:pt>
    <dgm:pt modelId="{6477D5F7-483F-D940-BBB5-E521D044B2C8}">
      <dgm:prSet phldrT="[Text]"/>
      <dgm:spPr/>
      <dgm:t>
        <a:bodyPr/>
        <a:lstStyle/>
        <a:p>
          <a:r>
            <a:rPr lang="en-US" dirty="0"/>
            <a:t>By practical theologians</a:t>
          </a:r>
        </a:p>
      </dgm:t>
    </dgm:pt>
    <dgm:pt modelId="{AD7F672E-D1B2-8548-B588-3F5C13516940}" type="parTrans" cxnId="{4AB81C26-BD82-4848-B16A-8F89066D603F}">
      <dgm:prSet/>
      <dgm:spPr/>
      <dgm:t>
        <a:bodyPr/>
        <a:lstStyle/>
        <a:p>
          <a:endParaRPr lang="en-US"/>
        </a:p>
      </dgm:t>
    </dgm:pt>
    <dgm:pt modelId="{7C071D29-54D0-B546-966A-0CBE0CE13E41}" type="sibTrans" cxnId="{4AB81C26-BD82-4848-B16A-8F89066D603F}">
      <dgm:prSet/>
      <dgm:spPr/>
      <dgm:t>
        <a:bodyPr/>
        <a:lstStyle/>
        <a:p>
          <a:endParaRPr lang="en-US"/>
        </a:p>
      </dgm:t>
    </dgm:pt>
    <dgm:pt modelId="{9CFCF432-249A-654C-94F7-EA470765B4B8}">
      <dgm:prSet phldrT="[Text]"/>
      <dgm:spPr/>
      <dgm:t>
        <a:bodyPr/>
        <a:lstStyle/>
        <a:p>
          <a:r>
            <a:rPr lang="en-US"/>
            <a:t>By practitoners</a:t>
          </a:r>
        </a:p>
      </dgm:t>
    </dgm:pt>
    <dgm:pt modelId="{481E442A-5104-1F4F-9F97-C002AB97163D}" type="parTrans" cxnId="{C872D67F-5BF3-C94A-86E5-4217E4156BDC}">
      <dgm:prSet/>
      <dgm:spPr/>
      <dgm:t>
        <a:bodyPr/>
        <a:lstStyle/>
        <a:p>
          <a:endParaRPr lang="en-US"/>
        </a:p>
      </dgm:t>
    </dgm:pt>
    <dgm:pt modelId="{53BA2AC1-579D-354D-81B7-34FB8D1D51BB}" type="sibTrans" cxnId="{C872D67F-5BF3-C94A-86E5-4217E4156BDC}">
      <dgm:prSet/>
      <dgm:spPr/>
      <dgm:t>
        <a:bodyPr/>
        <a:lstStyle/>
        <a:p>
          <a:endParaRPr lang="en-US"/>
        </a:p>
      </dgm:t>
    </dgm:pt>
    <dgm:pt modelId="{2CF9A974-DAFE-4A49-970F-A348631F4BDC}">
      <dgm:prSet phldrT="[Text]"/>
      <dgm:spPr/>
      <dgm:t>
        <a:bodyPr/>
        <a:lstStyle/>
        <a:p>
          <a:r>
            <a:rPr lang="en-US"/>
            <a:t>ACTION AMONG THE POOR</a:t>
          </a:r>
        </a:p>
      </dgm:t>
    </dgm:pt>
    <dgm:pt modelId="{E58697E0-E319-8943-8C95-73FE38EE7B04}" type="parTrans" cxnId="{7C115B67-E076-824D-84C6-D87448DF9C71}">
      <dgm:prSet/>
      <dgm:spPr/>
      <dgm:t>
        <a:bodyPr/>
        <a:lstStyle/>
        <a:p>
          <a:endParaRPr lang="en-US"/>
        </a:p>
      </dgm:t>
    </dgm:pt>
    <dgm:pt modelId="{E308C2EA-26E8-CF45-86E5-5BD74786607D}" type="sibTrans" cxnId="{7C115B67-E076-824D-84C6-D87448DF9C71}">
      <dgm:prSet/>
      <dgm:spPr/>
      <dgm:t>
        <a:bodyPr/>
        <a:lstStyle/>
        <a:p>
          <a:endParaRPr lang="en-US"/>
        </a:p>
      </dgm:t>
    </dgm:pt>
    <dgm:pt modelId="{35B85D8F-9893-9041-9A18-39F0ECFC8DB9}">
      <dgm:prSet phldrT="[Text]"/>
      <dgm:spPr/>
      <dgm:t>
        <a:bodyPr/>
        <a:lstStyle/>
        <a:p>
          <a:r>
            <a:rPr lang="en-US"/>
            <a:t>Supervised Internships</a:t>
          </a:r>
        </a:p>
      </dgm:t>
    </dgm:pt>
    <dgm:pt modelId="{49BCB72D-A61C-8342-8879-DF04D87D792D}" type="parTrans" cxnId="{04CCF95C-4484-1D49-A3F5-E196C917108C}">
      <dgm:prSet/>
      <dgm:spPr/>
      <dgm:t>
        <a:bodyPr/>
        <a:lstStyle/>
        <a:p>
          <a:endParaRPr lang="en-US"/>
        </a:p>
      </dgm:t>
    </dgm:pt>
    <dgm:pt modelId="{F56FDB93-3275-274D-A648-E901F6968C98}" type="sibTrans" cxnId="{04CCF95C-4484-1D49-A3F5-E196C917108C}">
      <dgm:prSet/>
      <dgm:spPr/>
      <dgm:t>
        <a:bodyPr/>
        <a:lstStyle/>
        <a:p>
          <a:endParaRPr lang="en-US"/>
        </a:p>
      </dgm:t>
    </dgm:pt>
    <dgm:pt modelId="{D78CF9A1-4CF3-5645-B184-6BA64BCFED4C}">
      <dgm:prSet phldrT="[Text]"/>
      <dgm:spPr/>
      <dgm:t>
        <a:bodyPr/>
        <a:lstStyle/>
        <a:p>
          <a:r>
            <a:rPr lang="en-US"/>
            <a:t>in entrepren- eurial business skills</a:t>
          </a:r>
        </a:p>
      </dgm:t>
    </dgm:pt>
    <dgm:pt modelId="{BD11B54C-BDCD-354E-84FA-879249F27EDB}" type="parTrans" cxnId="{FF164FE5-2ADC-7340-B20B-2A77271C25FB}">
      <dgm:prSet/>
      <dgm:spPr/>
      <dgm:t>
        <a:bodyPr/>
        <a:lstStyle/>
        <a:p>
          <a:endParaRPr lang="en-US"/>
        </a:p>
      </dgm:t>
    </dgm:pt>
    <dgm:pt modelId="{AF64F296-56AE-934A-81D6-455B8FB28593}" type="sibTrans" cxnId="{FF164FE5-2ADC-7340-B20B-2A77271C25FB}">
      <dgm:prSet/>
      <dgm:spPr/>
      <dgm:t>
        <a:bodyPr/>
        <a:lstStyle/>
        <a:p>
          <a:endParaRPr lang="en-US"/>
        </a:p>
      </dgm:t>
    </dgm:pt>
    <dgm:pt modelId="{42FE8C6A-FA75-DC4E-9F7B-DB6E5ABB76EB}">
      <dgm:prSet phldrT="[Text]"/>
      <dgm:spPr/>
      <dgm:t>
        <a:bodyPr/>
        <a:lstStyle/>
        <a:p>
          <a:r>
            <a:rPr lang="en-US" dirty="0"/>
            <a:t>in movement leadership</a:t>
          </a:r>
        </a:p>
      </dgm:t>
    </dgm:pt>
    <dgm:pt modelId="{F7CDF2D4-45EB-6040-BCC5-997C2BB70D80}" type="parTrans" cxnId="{A415A6F8-1452-B344-BCDB-48FCA94B9A96}">
      <dgm:prSet/>
      <dgm:spPr/>
      <dgm:t>
        <a:bodyPr/>
        <a:lstStyle/>
        <a:p>
          <a:endParaRPr lang="en-US"/>
        </a:p>
      </dgm:t>
    </dgm:pt>
    <dgm:pt modelId="{6B01B63A-C337-FA45-B281-EE3CA5ACE905}" type="sibTrans" cxnId="{A415A6F8-1452-B344-BCDB-48FCA94B9A96}">
      <dgm:prSet/>
      <dgm:spPr/>
      <dgm:t>
        <a:bodyPr/>
        <a:lstStyle/>
        <a:p>
          <a:endParaRPr lang="en-US"/>
        </a:p>
      </dgm:t>
    </dgm:pt>
    <dgm:pt modelId="{72C64AC7-DA5B-E34E-8010-E06D3B8E980E}">
      <dgm:prSet phldrT="[Text]"/>
      <dgm:spPr/>
      <dgm:t>
        <a:bodyPr/>
        <a:lstStyle/>
        <a:p>
          <a:r>
            <a:rPr lang="en-US"/>
            <a:t>in organizational leadership</a:t>
          </a:r>
        </a:p>
      </dgm:t>
    </dgm:pt>
    <dgm:pt modelId="{CA725B89-DB3D-8C4F-B4F1-90DD3B058A69}" type="parTrans" cxnId="{771F45A9-340F-6C4B-B96A-25FDFE90C5A7}">
      <dgm:prSet/>
      <dgm:spPr/>
      <dgm:t>
        <a:bodyPr/>
        <a:lstStyle/>
        <a:p>
          <a:endParaRPr lang="en-US"/>
        </a:p>
      </dgm:t>
    </dgm:pt>
    <dgm:pt modelId="{355971C1-99E5-8C4D-9F6A-2850A3D8A17C}" type="sibTrans" cxnId="{771F45A9-340F-6C4B-B96A-25FDFE90C5A7}">
      <dgm:prSet/>
      <dgm:spPr/>
      <dgm:t>
        <a:bodyPr/>
        <a:lstStyle/>
        <a:p>
          <a:endParaRPr lang="en-US"/>
        </a:p>
      </dgm:t>
    </dgm:pt>
    <dgm:pt modelId="{54220399-BBA0-EA44-8783-42A7F92ACB05}">
      <dgm:prSet phldrT="[Text]"/>
      <dgm:spPr/>
      <dgm:t>
        <a:bodyPr/>
        <a:lstStyle/>
        <a:p>
          <a:r>
            <a:rPr lang="en-US"/>
            <a:t>By social scientists</a:t>
          </a:r>
        </a:p>
      </dgm:t>
    </dgm:pt>
    <dgm:pt modelId="{3C30CE7A-6C5B-8A4A-AC70-85D59DDBC1C8}" type="parTrans" cxnId="{766AF985-8B30-414E-B049-FE4806007463}">
      <dgm:prSet/>
      <dgm:spPr/>
      <dgm:t>
        <a:bodyPr/>
        <a:lstStyle/>
        <a:p>
          <a:endParaRPr lang="en-US"/>
        </a:p>
      </dgm:t>
    </dgm:pt>
    <dgm:pt modelId="{9F01950F-DA76-4943-AA30-CE46FDD99C8F}" type="sibTrans" cxnId="{766AF985-8B30-414E-B049-FE4806007463}">
      <dgm:prSet/>
      <dgm:spPr/>
      <dgm:t>
        <a:bodyPr/>
        <a:lstStyle/>
        <a:p>
          <a:endParaRPr lang="en-US"/>
        </a:p>
      </dgm:t>
    </dgm:pt>
    <dgm:pt modelId="{EE31B867-0F2E-8344-8B47-0972F7294A4C}">
      <dgm:prSet phldrT="[Text]"/>
      <dgm:spPr/>
      <dgm:t>
        <a:bodyPr/>
        <a:lstStyle/>
        <a:p>
          <a:r>
            <a:rPr lang="en-US"/>
            <a:t>STUDY AND RESEARCH</a:t>
          </a:r>
        </a:p>
      </dgm:t>
    </dgm:pt>
    <dgm:pt modelId="{E4551B5D-7A9D-7F47-8D50-50E9B263D09D}" type="parTrans" cxnId="{143E40A8-22A6-DC44-A4D7-758D53423AF3}">
      <dgm:prSet/>
      <dgm:spPr/>
      <dgm:t>
        <a:bodyPr/>
        <a:lstStyle/>
        <a:p>
          <a:endParaRPr lang="en-US"/>
        </a:p>
      </dgm:t>
    </dgm:pt>
    <dgm:pt modelId="{E29E74CE-AB7D-5541-A2F9-B4026269AB86}" type="sibTrans" cxnId="{143E40A8-22A6-DC44-A4D7-758D53423AF3}">
      <dgm:prSet/>
      <dgm:spPr/>
      <dgm:t>
        <a:bodyPr/>
        <a:lstStyle/>
        <a:p>
          <a:endParaRPr lang="en-US"/>
        </a:p>
      </dgm:t>
    </dgm:pt>
    <dgm:pt modelId="{E8E4ADDC-21A3-5248-85FF-559777A543AC}">
      <dgm:prSet/>
      <dgm:spPr/>
      <dgm:t>
        <a:bodyPr/>
        <a:lstStyle/>
        <a:p>
          <a:r>
            <a:rPr lang="en-US" dirty="0"/>
            <a:t>Reflections on global and local literature</a:t>
          </a:r>
        </a:p>
      </dgm:t>
    </dgm:pt>
    <dgm:pt modelId="{3F47F391-AA39-0744-AB50-7C8DF847B148}" type="parTrans" cxnId="{69D19F18-2F03-8949-ACDB-4DE43ACD63E3}">
      <dgm:prSet/>
      <dgm:spPr/>
      <dgm:t>
        <a:bodyPr/>
        <a:lstStyle/>
        <a:p>
          <a:endParaRPr lang="en-US"/>
        </a:p>
      </dgm:t>
    </dgm:pt>
    <dgm:pt modelId="{604E9028-B205-6044-BF33-738397949E54}" type="sibTrans" cxnId="{69D19F18-2F03-8949-ACDB-4DE43ACD63E3}">
      <dgm:prSet/>
      <dgm:spPr/>
      <dgm:t>
        <a:bodyPr/>
        <a:lstStyle/>
        <a:p>
          <a:endParaRPr lang="en-US"/>
        </a:p>
      </dgm:t>
    </dgm:pt>
    <dgm:pt modelId="{2A77130E-AC06-9D48-8997-68C2927E7C24}">
      <dgm:prSet/>
      <dgm:spPr/>
      <dgm:t>
        <a:bodyPr/>
        <a:lstStyle/>
        <a:p>
          <a:r>
            <a:rPr lang="en-US"/>
            <a:t>Research paper</a:t>
          </a:r>
        </a:p>
      </dgm:t>
    </dgm:pt>
    <dgm:pt modelId="{E6327789-678C-D945-B69A-DD62DD09D252}" type="parTrans" cxnId="{1C152B5C-34FC-FF4E-B904-9A877C1154A7}">
      <dgm:prSet/>
      <dgm:spPr/>
      <dgm:t>
        <a:bodyPr/>
        <a:lstStyle/>
        <a:p>
          <a:endParaRPr lang="en-US"/>
        </a:p>
      </dgm:t>
    </dgm:pt>
    <dgm:pt modelId="{6A6B8453-D82C-334C-B348-0A24EE7BCB85}" type="sibTrans" cxnId="{1C152B5C-34FC-FF4E-B904-9A877C1154A7}">
      <dgm:prSet/>
      <dgm:spPr/>
      <dgm:t>
        <a:bodyPr/>
        <a:lstStyle/>
        <a:p>
          <a:endParaRPr lang="en-US"/>
        </a:p>
      </dgm:t>
    </dgm:pt>
    <dgm:pt modelId="{CC5900EE-197C-684E-A0BC-BAEA64EE8463}">
      <dgm:prSet phldrT="[Text]"/>
      <dgm:spPr/>
      <dgm:t>
        <a:bodyPr/>
        <a:lstStyle/>
        <a:p>
          <a:r>
            <a:rPr lang="en-US" dirty="0"/>
            <a:t>in the community</a:t>
          </a:r>
        </a:p>
      </dgm:t>
    </dgm:pt>
    <dgm:pt modelId="{61DB3305-356C-4E4A-8DEF-4F899EF63740}" type="parTrans" cxnId="{A74F347E-93BE-D04F-BBD2-49717AB3101E}">
      <dgm:prSet/>
      <dgm:spPr/>
      <dgm:t>
        <a:bodyPr/>
        <a:lstStyle/>
        <a:p>
          <a:endParaRPr lang="en-US"/>
        </a:p>
      </dgm:t>
    </dgm:pt>
    <dgm:pt modelId="{CE84F7A0-F402-8F4A-8921-0B4673245078}" type="sibTrans" cxnId="{A74F347E-93BE-D04F-BBD2-49717AB3101E}">
      <dgm:prSet/>
      <dgm:spPr/>
      <dgm:t>
        <a:bodyPr/>
        <a:lstStyle/>
        <a:p>
          <a:endParaRPr lang="en-US"/>
        </a:p>
      </dgm:t>
    </dgm:pt>
    <dgm:pt modelId="{2FD5336E-0EF2-614E-AE84-477BB8681755}">
      <dgm:prSet phldrT="[Text]"/>
      <dgm:spPr/>
      <dgm:t>
        <a:bodyPr/>
        <a:lstStyle/>
        <a:p>
          <a:r>
            <a:rPr lang="en-US"/>
            <a:t>in the NGO's</a:t>
          </a:r>
        </a:p>
      </dgm:t>
    </dgm:pt>
    <dgm:pt modelId="{4DE5655C-4032-554B-BFB1-DFCC8B04644F}" type="parTrans" cxnId="{0DBE71E6-E7D4-4649-8747-E4EF4ACD936A}">
      <dgm:prSet/>
      <dgm:spPr/>
      <dgm:t>
        <a:bodyPr/>
        <a:lstStyle/>
        <a:p>
          <a:endParaRPr lang="en-US"/>
        </a:p>
      </dgm:t>
    </dgm:pt>
    <dgm:pt modelId="{B1B15926-B12D-F342-A1B8-727F91A6FA88}" type="sibTrans" cxnId="{0DBE71E6-E7D4-4649-8747-E4EF4ACD936A}">
      <dgm:prSet/>
      <dgm:spPr/>
      <dgm:t>
        <a:bodyPr/>
        <a:lstStyle/>
        <a:p>
          <a:endParaRPr lang="en-US"/>
        </a:p>
      </dgm:t>
    </dgm:pt>
    <dgm:pt modelId="{A9B4C6A0-9A77-934E-B38E-A105FE532809}">
      <dgm:prSet phldrT="[Text]"/>
      <dgm:spPr/>
      <dgm:t>
        <a:bodyPr/>
        <a:lstStyle/>
        <a:p>
          <a:r>
            <a:rPr lang="en-US"/>
            <a:t>in the churches</a:t>
          </a:r>
        </a:p>
      </dgm:t>
    </dgm:pt>
    <dgm:pt modelId="{F19CD244-7515-904B-9774-39BD78BBB5E0}" type="parTrans" cxnId="{0CD28379-C569-7240-A491-A25A2D51DC52}">
      <dgm:prSet/>
      <dgm:spPr/>
      <dgm:t>
        <a:bodyPr/>
        <a:lstStyle/>
        <a:p>
          <a:endParaRPr lang="en-US"/>
        </a:p>
      </dgm:t>
    </dgm:pt>
    <dgm:pt modelId="{5084D851-7DCE-1C44-ACE5-D05AF9F2FED0}" type="sibTrans" cxnId="{0CD28379-C569-7240-A491-A25A2D51DC52}">
      <dgm:prSet/>
      <dgm:spPr/>
      <dgm:t>
        <a:bodyPr/>
        <a:lstStyle/>
        <a:p>
          <a:endParaRPr lang="en-US"/>
        </a:p>
      </dgm:t>
    </dgm:pt>
    <dgm:pt modelId="{F405A04B-9B1B-8348-AD96-1EDBC8C816A6}" type="pres">
      <dgm:prSet presAssocID="{7E852B47-A94E-FA44-A09F-7AA6C1CCADF5}" presName="linearFlow" presStyleCnt="0">
        <dgm:presLayoutVars>
          <dgm:dir/>
          <dgm:animLvl val="lvl"/>
          <dgm:resizeHandles/>
        </dgm:presLayoutVars>
      </dgm:prSet>
      <dgm:spPr/>
    </dgm:pt>
    <dgm:pt modelId="{2D7DB824-C0C1-C94C-BDCA-0F07C7043C75}" type="pres">
      <dgm:prSet presAssocID="{8F985722-1A35-CA42-B90B-B7D9146A9033}" presName="compositeNode" presStyleCnt="0">
        <dgm:presLayoutVars>
          <dgm:bulletEnabled val="1"/>
        </dgm:presLayoutVars>
      </dgm:prSet>
      <dgm:spPr/>
    </dgm:pt>
    <dgm:pt modelId="{DD565425-954E-FF4D-8F9A-6E1F5954A64D}" type="pres">
      <dgm:prSet presAssocID="{8F985722-1A35-CA42-B90B-B7D9146A9033}" presName="imag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938C7A6-417B-904D-8DBE-F2423A0D69A8}" type="pres">
      <dgm:prSet presAssocID="{8F985722-1A35-CA42-B90B-B7D9146A9033}" presName="childNode" presStyleLbl="node1" presStyleIdx="0" presStyleCnt="4">
        <dgm:presLayoutVars>
          <dgm:bulletEnabled val="1"/>
        </dgm:presLayoutVars>
      </dgm:prSet>
      <dgm:spPr/>
    </dgm:pt>
    <dgm:pt modelId="{F9DA2695-079F-D04C-BE9E-B039830F3E34}" type="pres">
      <dgm:prSet presAssocID="{8F985722-1A35-CA42-B90B-B7D9146A9033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B39E91DB-C8A3-C749-8BC9-6A8E40AE66C7}" type="pres">
      <dgm:prSet presAssocID="{79DC3AEF-8FF6-104E-8BD3-DABC3F0F9AA8}" presName="sibTrans" presStyleCnt="0"/>
      <dgm:spPr/>
    </dgm:pt>
    <dgm:pt modelId="{D994D70A-999B-0C49-A8E7-F66A8A950B11}" type="pres">
      <dgm:prSet presAssocID="{5F3DCDA0-382B-2649-BDA6-EC10963C5DB8}" presName="compositeNode" presStyleCnt="0">
        <dgm:presLayoutVars>
          <dgm:bulletEnabled val="1"/>
        </dgm:presLayoutVars>
      </dgm:prSet>
      <dgm:spPr/>
    </dgm:pt>
    <dgm:pt modelId="{D2CEF205-D5B2-554A-B8D4-CAB08D5C120C}" type="pres">
      <dgm:prSet presAssocID="{5F3DCDA0-382B-2649-BDA6-EC10963C5DB8}" presName="imag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C7DE4F0-ADA0-AA40-9FF6-B4E453099644}" type="pres">
      <dgm:prSet presAssocID="{5F3DCDA0-382B-2649-BDA6-EC10963C5DB8}" presName="childNode" presStyleLbl="node1" presStyleIdx="1" presStyleCnt="4">
        <dgm:presLayoutVars>
          <dgm:bulletEnabled val="1"/>
        </dgm:presLayoutVars>
      </dgm:prSet>
      <dgm:spPr/>
    </dgm:pt>
    <dgm:pt modelId="{B508E222-F8A6-F643-BD00-D3E6FE0DDB61}" type="pres">
      <dgm:prSet presAssocID="{5F3DCDA0-382B-2649-BDA6-EC10963C5DB8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D0D84982-964B-0E4E-A1DD-63BD2862C063}" type="pres">
      <dgm:prSet presAssocID="{C68C71D3-BA57-FB4D-8568-AC0CDE6767DC}" presName="sibTrans" presStyleCnt="0"/>
      <dgm:spPr/>
    </dgm:pt>
    <dgm:pt modelId="{F7D3F6CF-6E38-C24B-B368-94E6C2DABAA1}" type="pres">
      <dgm:prSet presAssocID="{2CF9A974-DAFE-4A49-970F-A348631F4BDC}" presName="compositeNode" presStyleCnt="0">
        <dgm:presLayoutVars>
          <dgm:bulletEnabled val="1"/>
        </dgm:presLayoutVars>
      </dgm:prSet>
      <dgm:spPr/>
    </dgm:pt>
    <dgm:pt modelId="{14502D23-7AD1-254F-9DC6-527545750B54}" type="pres">
      <dgm:prSet presAssocID="{2CF9A974-DAFE-4A49-970F-A348631F4BDC}" presName="imag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189C55F-784E-DA4A-BCA7-27D032060C26}" type="pres">
      <dgm:prSet presAssocID="{2CF9A974-DAFE-4A49-970F-A348631F4BDC}" presName="childNode" presStyleLbl="node1" presStyleIdx="2" presStyleCnt="4">
        <dgm:presLayoutVars>
          <dgm:bulletEnabled val="1"/>
        </dgm:presLayoutVars>
      </dgm:prSet>
      <dgm:spPr/>
    </dgm:pt>
    <dgm:pt modelId="{44E50B1E-8462-804B-8300-D649260A7CFD}" type="pres">
      <dgm:prSet presAssocID="{2CF9A974-DAFE-4A49-970F-A348631F4BDC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D3AF14C3-09B8-6940-A67A-6344605D39D9}" type="pres">
      <dgm:prSet presAssocID="{E308C2EA-26E8-CF45-86E5-5BD74786607D}" presName="sibTrans" presStyleCnt="0"/>
      <dgm:spPr/>
    </dgm:pt>
    <dgm:pt modelId="{10196A68-A917-9B41-B79A-9D5D936C7A05}" type="pres">
      <dgm:prSet presAssocID="{EE31B867-0F2E-8344-8B47-0972F7294A4C}" presName="compositeNode" presStyleCnt="0">
        <dgm:presLayoutVars>
          <dgm:bulletEnabled val="1"/>
        </dgm:presLayoutVars>
      </dgm:prSet>
      <dgm:spPr/>
    </dgm:pt>
    <dgm:pt modelId="{59F6FD31-327D-8D4B-9DC7-E9D1A9C2A828}" type="pres">
      <dgm:prSet presAssocID="{EE31B867-0F2E-8344-8B47-0972F7294A4C}" presName="imag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99D19AA-5776-304A-BF1E-C9F7F685FF7F}" type="pres">
      <dgm:prSet presAssocID="{EE31B867-0F2E-8344-8B47-0972F7294A4C}" presName="childNode" presStyleLbl="node1" presStyleIdx="3" presStyleCnt="4">
        <dgm:presLayoutVars>
          <dgm:bulletEnabled val="1"/>
        </dgm:presLayoutVars>
      </dgm:prSet>
      <dgm:spPr/>
    </dgm:pt>
    <dgm:pt modelId="{84D536C9-9743-2747-98C2-A57AA576DC45}" type="pres">
      <dgm:prSet presAssocID="{EE31B867-0F2E-8344-8B47-0972F7294A4C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C949310A-C69A-FC43-B3C6-9D1315066CFF}" type="presOf" srcId="{5C96C2B8-21D3-3F41-A4BD-A8E14938E076}" destId="{D938C7A6-417B-904D-8DBE-F2423A0D69A8}" srcOrd="0" destOrd="1" presId="urn:microsoft.com/office/officeart/2005/8/layout/hList2"/>
    <dgm:cxn modelId="{48CA8011-45F1-874F-8FB4-D7DF6E63C47E}" srcId="{8F985722-1A35-CA42-B90B-B7D9146A9033}" destId="{5C96C2B8-21D3-3F41-A4BD-A8E14938E076}" srcOrd="1" destOrd="0" parTransId="{A35877F3-8A66-944B-9FD0-69D42B4C4FFC}" sibTransId="{EEF33DE5-EEBC-AB4F-8A12-CBC26DB683D2}"/>
    <dgm:cxn modelId="{69D19F18-2F03-8949-ACDB-4DE43ACD63E3}" srcId="{EE31B867-0F2E-8344-8B47-0972F7294A4C}" destId="{E8E4ADDC-21A3-5248-85FF-559777A543AC}" srcOrd="0" destOrd="0" parTransId="{3F47F391-AA39-0744-AB50-7C8DF847B148}" sibTransId="{604E9028-B205-6044-BF33-738397949E54}"/>
    <dgm:cxn modelId="{95EBB724-1B46-1447-AD41-E3D38673979D}" type="presOf" srcId="{7E852B47-A94E-FA44-A09F-7AA6C1CCADF5}" destId="{F405A04B-9B1B-8348-AD96-1EDBC8C816A6}" srcOrd="0" destOrd="0" presId="urn:microsoft.com/office/officeart/2005/8/layout/hList2"/>
    <dgm:cxn modelId="{4AB81C26-BD82-4848-B16A-8F89066D603F}" srcId="{5F3DCDA0-382B-2649-BDA6-EC10963C5DB8}" destId="{6477D5F7-483F-D940-BBB5-E521D044B2C8}" srcOrd="0" destOrd="0" parTransId="{AD7F672E-D1B2-8548-B588-3F5C13516940}" sibTransId="{7C071D29-54D0-B546-966A-0CBE0CE13E41}"/>
    <dgm:cxn modelId="{4E7A4836-940E-014B-B3EE-4D037CB75E30}" type="presOf" srcId="{CC5900EE-197C-684E-A0BC-BAEA64EE8463}" destId="{8189C55F-784E-DA4A-BCA7-27D032060C26}" srcOrd="0" destOrd="1" presId="urn:microsoft.com/office/officeart/2005/8/layout/hList2"/>
    <dgm:cxn modelId="{B155DE57-C1DC-234C-B1E0-ADCBB0D3CBB6}" type="presOf" srcId="{2CF9A974-DAFE-4A49-970F-A348631F4BDC}" destId="{44E50B1E-8462-804B-8300-D649260A7CFD}" srcOrd="0" destOrd="0" presId="urn:microsoft.com/office/officeart/2005/8/layout/hList2"/>
    <dgm:cxn modelId="{DFE9125A-08C1-1545-83F1-BA85621B8A3A}" type="presOf" srcId="{5F3DCDA0-382B-2649-BDA6-EC10963C5DB8}" destId="{B508E222-F8A6-F643-BD00-D3E6FE0DDB61}" srcOrd="0" destOrd="0" presId="urn:microsoft.com/office/officeart/2005/8/layout/hList2"/>
    <dgm:cxn modelId="{1C152B5C-34FC-FF4E-B904-9A877C1154A7}" srcId="{EE31B867-0F2E-8344-8B47-0972F7294A4C}" destId="{2A77130E-AC06-9D48-8997-68C2927E7C24}" srcOrd="1" destOrd="0" parTransId="{E6327789-678C-D945-B69A-DD62DD09D252}" sibTransId="{6A6B8453-D82C-334C-B348-0A24EE7BCB85}"/>
    <dgm:cxn modelId="{04CCF95C-4484-1D49-A3F5-E196C917108C}" srcId="{2CF9A974-DAFE-4A49-970F-A348631F4BDC}" destId="{35B85D8F-9893-9041-9A18-39F0ECFC8DB9}" srcOrd="0" destOrd="0" parTransId="{49BCB72D-A61C-8342-8879-DF04D87D792D}" sibTransId="{F56FDB93-3275-274D-A648-E901F6968C98}"/>
    <dgm:cxn modelId="{A1012866-58F7-D445-88D3-17A3CFB5CF1E}" type="presOf" srcId="{72C64AC7-DA5B-E34E-8010-E06D3B8E980E}" destId="{D938C7A6-417B-904D-8DBE-F2423A0D69A8}" srcOrd="0" destOrd="4" presId="urn:microsoft.com/office/officeart/2005/8/layout/hList2"/>
    <dgm:cxn modelId="{7C115B67-E076-824D-84C6-D87448DF9C71}" srcId="{7E852B47-A94E-FA44-A09F-7AA6C1CCADF5}" destId="{2CF9A974-DAFE-4A49-970F-A348631F4BDC}" srcOrd="2" destOrd="0" parTransId="{E58697E0-E319-8943-8C95-73FE38EE7B04}" sibTransId="{E308C2EA-26E8-CF45-86E5-5BD74786607D}"/>
    <dgm:cxn modelId="{5776C16B-2F35-3040-BB1B-5A0D31633B59}" type="presOf" srcId="{8F985722-1A35-CA42-B90B-B7D9146A9033}" destId="{F9DA2695-079F-D04C-BE9E-B039830F3E34}" srcOrd="0" destOrd="0" presId="urn:microsoft.com/office/officeart/2005/8/layout/hList2"/>
    <dgm:cxn modelId="{F761D46E-6F7C-BA4E-B86F-FB00CF42D936}" type="presOf" srcId="{54220399-BBA0-EA44-8783-42A7F92ACB05}" destId="{0C7DE4F0-ADA0-AA40-9FF6-B4E453099644}" srcOrd="0" destOrd="2" presId="urn:microsoft.com/office/officeart/2005/8/layout/hList2"/>
    <dgm:cxn modelId="{0CD28379-C569-7240-A491-A25A2D51DC52}" srcId="{2CF9A974-DAFE-4A49-970F-A348631F4BDC}" destId="{A9B4C6A0-9A77-934E-B38E-A105FE532809}" srcOrd="3" destOrd="0" parTransId="{F19CD244-7515-904B-9774-39BD78BBB5E0}" sibTransId="{5084D851-7DCE-1C44-ACE5-D05AF9F2FED0}"/>
    <dgm:cxn modelId="{356DF97C-7015-FE44-9B11-70785BF51A03}" type="presOf" srcId="{2FD5336E-0EF2-614E-AE84-477BB8681755}" destId="{8189C55F-784E-DA4A-BCA7-27D032060C26}" srcOrd="0" destOrd="2" presId="urn:microsoft.com/office/officeart/2005/8/layout/hList2"/>
    <dgm:cxn modelId="{A74F347E-93BE-D04F-BBD2-49717AB3101E}" srcId="{2CF9A974-DAFE-4A49-970F-A348631F4BDC}" destId="{CC5900EE-197C-684E-A0BC-BAEA64EE8463}" srcOrd="1" destOrd="0" parTransId="{61DB3305-356C-4E4A-8DEF-4F899EF63740}" sibTransId="{CE84F7A0-F402-8F4A-8921-0B4673245078}"/>
    <dgm:cxn modelId="{C872D67F-5BF3-C94A-86E5-4217E4156BDC}" srcId="{5F3DCDA0-382B-2649-BDA6-EC10963C5DB8}" destId="{9CFCF432-249A-654C-94F7-EA470765B4B8}" srcOrd="1" destOrd="0" parTransId="{481E442A-5104-1F4F-9F97-C002AB97163D}" sibTransId="{53BA2AC1-579D-354D-81B7-34FB8D1D51BB}"/>
    <dgm:cxn modelId="{766AF985-8B30-414E-B049-FE4806007463}" srcId="{5F3DCDA0-382B-2649-BDA6-EC10963C5DB8}" destId="{54220399-BBA0-EA44-8783-42A7F92ACB05}" srcOrd="2" destOrd="0" parTransId="{3C30CE7A-6C5B-8A4A-AC70-85D59DDBC1C8}" sibTransId="{9F01950F-DA76-4943-AA30-CE46FDD99C8F}"/>
    <dgm:cxn modelId="{426B5A94-61C9-784C-82B9-5F05A96DAB45}" type="presOf" srcId="{42FE8C6A-FA75-DC4E-9F7B-DB6E5ABB76EB}" destId="{D938C7A6-417B-904D-8DBE-F2423A0D69A8}" srcOrd="0" destOrd="3" presId="urn:microsoft.com/office/officeart/2005/8/layout/hList2"/>
    <dgm:cxn modelId="{F1CB4198-FAF9-DC4F-844F-1DF038D565EF}" type="presOf" srcId="{A9B4C6A0-9A77-934E-B38E-A105FE532809}" destId="{8189C55F-784E-DA4A-BCA7-27D032060C26}" srcOrd="0" destOrd="3" presId="urn:microsoft.com/office/officeart/2005/8/layout/hList2"/>
    <dgm:cxn modelId="{8F86179B-3B85-C64B-89CC-9E11E9E7A7A1}" srcId="{7E852B47-A94E-FA44-A09F-7AA6C1CCADF5}" destId="{5F3DCDA0-382B-2649-BDA6-EC10963C5DB8}" srcOrd="1" destOrd="0" parTransId="{E055AF34-5069-454A-98F5-510A1F7BFFD8}" sibTransId="{C68C71D3-BA57-FB4D-8568-AC0CDE6767DC}"/>
    <dgm:cxn modelId="{143E40A8-22A6-DC44-A4D7-758D53423AF3}" srcId="{7E852B47-A94E-FA44-A09F-7AA6C1CCADF5}" destId="{EE31B867-0F2E-8344-8B47-0972F7294A4C}" srcOrd="3" destOrd="0" parTransId="{E4551B5D-7A9D-7F47-8D50-50E9B263D09D}" sibTransId="{E29E74CE-AB7D-5541-A2F9-B4026269AB86}"/>
    <dgm:cxn modelId="{771F45A9-340F-6C4B-B96A-25FDFE90C5A7}" srcId="{8F985722-1A35-CA42-B90B-B7D9146A9033}" destId="{72C64AC7-DA5B-E34E-8010-E06D3B8E980E}" srcOrd="4" destOrd="0" parTransId="{CA725B89-DB3D-8C4F-B4F1-90DD3B058A69}" sibTransId="{355971C1-99E5-8C4D-9F6A-2850A3D8A17C}"/>
    <dgm:cxn modelId="{F4CE5CB2-CFCE-4447-AF90-B328CDBE6A29}" srcId="{7E852B47-A94E-FA44-A09F-7AA6C1CCADF5}" destId="{8F985722-1A35-CA42-B90B-B7D9146A9033}" srcOrd="0" destOrd="0" parTransId="{48E81D04-706B-0E44-A0E8-42C79A25207D}" sibTransId="{79DC3AEF-8FF6-104E-8BD3-DABC3F0F9AA8}"/>
    <dgm:cxn modelId="{1DB5F0C4-4C95-A946-8CC8-08BB0B02324D}" type="presOf" srcId="{D78CF9A1-4CF3-5645-B184-6BA64BCFED4C}" destId="{D938C7A6-417B-904D-8DBE-F2423A0D69A8}" srcOrd="0" destOrd="2" presId="urn:microsoft.com/office/officeart/2005/8/layout/hList2"/>
    <dgm:cxn modelId="{9E88F5D6-2FAB-4F47-A4A6-89BBEF5B4CD5}" type="presOf" srcId="{EE31B867-0F2E-8344-8B47-0972F7294A4C}" destId="{84D536C9-9743-2747-98C2-A57AA576DC45}" srcOrd="0" destOrd="0" presId="urn:microsoft.com/office/officeart/2005/8/layout/hList2"/>
    <dgm:cxn modelId="{A57C41D7-9547-234C-96C1-251DB97F44B9}" type="presOf" srcId="{E8E4ADDC-21A3-5248-85FF-559777A543AC}" destId="{E99D19AA-5776-304A-BF1E-C9F7F685FF7F}" srcOrd="0" destOrd="0" presId="urn:microsoft.com/office/officeart/2005/8/layout/hList2"/>
    <dgm:cxn modelId="{1FEC9CDE-027C-1248-BD3B-D917AE6343A8}" type="presOf" srcId="{9CFCF432-249A-654C-94F7-EA470765B4B8}" destId="{0C7DE4F0-ADA0-AA40-9FF6-B4E453099644}" srcOrd="0" destOrd="1" presId="urn:microsoft.com/office/officeart/2005/8/layout/hList2"/>
    <dgm:cxn modelId="{49211ADF-EFCA-0347-B525-3918E4E4699F}" type="presOf" srcId="{2A77130E-AC06-9D48-8997-68C2927E7C24}" destId="{E99D19AA-5776-304A-BF1E-C9F7F685FF7F}" srcOrd="0" destOrd="1" presId="urn:microsoft.com/office/officeart/2005/8/layout/hList2"/>
    <dgm:cxn modelId="{FF164FE5-2ADC-7340-B20B-2A77271C25FB}" srcId="{8F985722-1A35-CA42-B90B-B7D9146A9033}" destId="{D78CF9A1-4CF3-5645-B184-6BA64BCFED4C}" srcOrd="2" destOrd="0" parTransId="{BD11B54C-BDCD-354E-84FA-879249F27EDB}" sibTransId="{AF64F296-56AE-934A-81D6-455B8FB28593}"/>
    <dgm:cxn modelId="{0DBE71E6-E7D4-4649-8747-E4EF4ACD936A}" srcId="{2CF9A974-DAFE-4A49-970F-A348631F4BDC}" destId="{2FD5336E-0EF2-614E-AE84-477BB8681755}" srcOrd="2" destOrd="0" parTransId="{4DE5655C-4032-554B-BFB1-DFCC8B04644F}" sibTransId="{B1B15926-B12D-F342-A1B8-727F91A6FA88}"/>
    <dgm:cxn modelId="{C3879DEA-A828-2E4F-8F1E-CAED774C97F8}" type="presOf" srcId="{0EBA3F30-070D-BE43-8481-02C76F659B01}" destId="{D938C7A6-417B-904D-8DBE-F2423A0D69A8}" srcOrd="0" destOrd="0" presId="urn:microsoft.com/office/officeart/2005/8/layout/hList2"/>
    <dgm:cxn modelId="{E7D25EEE-EB2E-434C-B061-4039AD73D7D2}" srcId="{8F985722-1A35-CA42-B90B-B7D9146A9033}" destId="{0EBA3F30-070D-BE43-8481-02C76F659B01}" srcOrd="0" destOrd="0" parTransId="{97EAF6D8-72BF-C945-A927-E23A4E8605A3}" sibTransId="{D5C2ECB9-D2FB-614E-96DC-8F99BDDA0E22}"/>
    <dgm:cxn modelId="{3A7EA3EE-30EA-2547-A1EC-4BA60F88E139}" type="presOf" srcId="{6477D5F7-483F-D940-BBB5-E521D044B2C8}" destId="{0C7DE4F0-ADA0-AA40-9FF6-B4E453099644}" srcOrd="0" destOrd="0" presId="urn:microsoft.com/office/officeart/2005/8/layout/hList2"/>
    <dgm:cxn modelId="{AA3F2DF4-866C-3F4E-B717-DF12F0A1DCB6}" type="presOf" srcId="{35B85D8F-9893-9041-9A18-39F0ECFC8DB9}" destId="{8189C55F-784E-DA4A-BCA7-27D032060C26}" srcOrd="0" destOrd="0" presId="urn:microsoft.com/office/officeart/2005/8/layout/hList2"/>
    <dgm:cxn modelId="{A415A6F8-1452-B344-BCDB-48FCA94B9A96}" srcId="{8F985722-1A35-CA42-B90B-B7D9146A9033}" destId="{42FE8C6A-FA75-DC4E-9F7B-DB6E5ABB76EB}" srcOrd="3" destOrd="0" parTransId="{F7CDF2D4-45EB-6040-BCC5-997C2BB70D80}" sibTransId="{6B01B63A-C337-FA45-B281-EE3CA5ACE905}"/>
    <dgm:cxn modelId="{509EEE69-83C4-DF4C-8E1B-80E3408D4D49}" type="presParOf" srcId="{F405A04B-9B1B-8348-AD96-1EDBC8C816A6}" destId="{2D7DB824-C0C1-C94C-BDCA-0F07C7043C75}" srcOrd="0" destOrd="0" presId="urn:microsoft.com/office/officeart/2005/8/layout/hList2"/>
    <dgm:cxn modelId="{9044EAFA-E7A3-9F47-8428-309EBF9376DD}" type="presParOf" srcId="{2D7DB824-C0C1-C94C-BDCA-0F07C7043C75}" destId="{DD565425-954E-FF4D-8F9A-6E1F5954A64D}" srcOrd="0" destOrd="0" presId="urn:microsoft.com/office/officeart/2005/8/layout/hList2"/>
    <dgm:cxn modelId="{9BEE4273-3A6D-DE44-9A14-988632DBC53E}" type="presParOf" srcId="{2D7DB824-C0C1-C94C-BDCA-0F07C7043C75}" destId="{D938C7A6-417B-904D-8DBE-F2423A0D69A8}" srcOrd="1" destOrd="0" presId="urn:microsoft.com/office/officeart/2005/8/layout/hList2"/>
    <dgm:cxn modelId="{947FADBC-C269-4842-BCBF-E5F1BAD11586}" type="presParOf" srcId="{2D7DB824-C0C1-C94C-BDCA-0F07C7043C75}" destId="{F9DA2695-079F-D04C-BE9E-B039830F3E34}" srcOrd="2" destOrd="0" presId="urn:microsoft.com/office/officeart/2005/8/layout/hList2"/>
    <dgm:cxn modelId="{341D4E3A-DEEE-3546-BAE7-2B6201683A87}" type="presParOf" srcId="{F405A04B-9B1B-8348-AD96-1EDBC8C816A6}" destId="{B39E91DB-C8A3-C749-8BC9-6A8E40AE66C7}" srcOrd="1" destOrd="0" presId="urn:microsoft.com/office/officeart/2005/8/layout/hList2"/>
    <dgm:cxn modelId="{C344228B-CB87-234D-B3C2-08528EFE4C73}" type="presParOf" srcId="{F405A04B-9B1B-8348-AD96-1EDBC8C816A6}" destId="{D994D70A-999B-0C49-A8E7-F66A8A950B11}" srcOrd="2" destOrd="0" presId="urn:microsoft.com/office/officeart/2005/8/layout/hList2"/>
    <dgm:cxn modelId="{9D1BCBEE-CCE3-A943-9E63-18E6F1C1A286}" type="presParOf" srcId="{D994D70A-999B-0C49-A8E7-F66A8A950B11}" destId="{D2CEF205-D5B2-554A-B8D4-CAB08D5C120C}" srcOrd="0" destOrd="0" presId="urn:microsoft.com/office/officeart/2005/8/layout/hList2"/>
    <dgm:cxn modelId="{4A9AAF48-45CB-CC46-859E-5167EB89C71E}" type="presParOf" srcId="{D994D70A-999B-0C49-A8E7-F66A8A950B11}" destId="{0C7DE4F0-ADA0-AA40-9FF6-B4E453099644}" srcOrd="1" destOrd="0" presId="urn:microsoft.com/office/officeart/2005/8/layout/hList2"/>
    <dgm:cxn modelId="{2873513D-8B65-DA4E-B810-9A2AE9D216AD}" type="presParOf" srcId="{D994D70A-999B-0C49-A8E7-F66A8A950B11}" destId="{B508E222-F8A6-F643-BD00-D3E6FE0DDB61}" srcOrd="2" destOrd="0" presId="urn:microsoft.com/office/officeart/2005/8/layout/hList2"/>
    <dgm:cxn modelId="{18B0D887-9958-1B46-8FCE-7567E3004A3F}" type="presParOf" srcId="{F405A04B-9B1B-8348-AD96-1EDBC8C816A6}" destId="{D0D84982-964B-0E4E-A1DD-63BD2862C063}" srcOrd="3" destOrd="0" presId="urn:microsoft.com/office/officeart/2005/8/layout/hList2"/>
    <dgm:cxn modelId="{CB260228-2EDB-3C43-AD1A-6BE22289074D}" type="presParOf" srcId="{F405A04B-9B1B-8348-AD96-1EDBC8C816A6}" destId="{F7D3F6CF-6E38-C24B-B368-94E6C2DABAA1}" srcOrd="4" destOrd="0" presId="urn:microsoft.com/office/officeart/2005/8/layout/hList2"/>
    <dgm:cxn modelId="{BFA09B2F-BD8C-9C44-B3EA-F308E493BE1F}" type="presParOf" srcId="{F7D3F6CF-6E38-C24B-B368-94E6C2DABAA1}" destId="{14502D23-7AD1-254F-9DC6-527545750B54}" srcOrd="0" destOrd="0" presId="urn:microsoft.com/office/officeart/2005/8/layout/hList2"/>
    <dgm:cxn modelId="{90810AE0-F9B3-8347-8B93-FDDD3ED34A22}" type="presParOf" srcId="{F7D3F6CF-6E38-C24B-B368-94E6C2DABAA1}" destId="{8189C55F-784E-DA4A-BCA7-27D032060C26}" srcOrd="1" destOrd="0" presId="urn:microsoft.com/office/officeart/2005/8/layout/hList2"/>
    <dgm:cxn modelId="{223EB70E-F930-3C4E-A1F3-F69E0914F064}" type="presParOf" srcId="{F7D3F6CF-6E38-C24B-B368-94E6C2DABAA1}" destId="{44E50B1E-8462-804B-8300-D649260A7CFD}" srcOrd="2" destOrd="0" presId="urn:microsoft.com/office/officeart/2005/8/layout/hList2"/>
    <dgm:cxn modelId="{EFA6AD69-CEAC-DA40-9A76-A80EA520DE42}" type="presParOf" srcId="{F405A04B-9B1B-8348-AD96-1EDBC8C816A6}" destId="{D3AF14C3-09B8-6940-A67A-6344605D39D9}" srcOrd="5" destOrd="0" presId="urn:microsoft.com/office/officeart/2005/8/layout/hList2"/>
    <dgm:cxn modelId="{C49C00B6-96B2-0D47-97BE-E3505039138C}" type="presParOf" srcId="{F405A04B-9B1B-8348-AD96-1EDBC8C816A6}" destId="{10196A68-A917-9B41-B79A-9D5D936C7A05}" srcOrd="6" destOrd="0" presId="urn:microsoft.com/office/officeart/2005/8/layout/hList2"/>
    <dgm:cxn modelId="{C3520C7F-6F45-044E-BAC8-8188A52C2CBE}" type="presParOf" srcId="{10196A68-A917-9B41-B79A-9D5D936C7A05}" destId="{59F6FD31-327D-8D4B-9DC7-E9D1A9C2A828}" srcOrd="0" destOrd="0" presId="urn:microsoft.com/office/officeart/2005/8/layout/hList2"/>
    <dgm:cxn modelId="{151A3B35-8275-1645-A4AC-DD3E48A0DD32}" type="presParOf" srcId="{10196A68-A917-9B41-B79A-9D5D936C7A05}" destId="{E99D19AA-5776-304A-BF1E-C9F7F685FF7F}" srcOrd="1" destOrd="0" presId="urn:microsoft.com/office/officeart/2005/8/layout/hList2"/>
    <dgm:cxn modelId="{AF96FEE6-0C99-DF49-9D3A-1DC88EE4FE5C}" type="presParOf" srcId="{10196A68-A917-9B41-B79A-9D5D936C7A05}" destId="{84D536C9-9743-2747-98C2-A57AA576DC4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DB8EF3-6E35-E54D-A592-3BF4A4842D75}" type="doc">
      <dgm:prSet loTypeId="urn:microsoft.com/office/officeart/2005/8/layout/pyramid2" loCatId="" qsTypeId="urn:microsoft.com/office/officeart/2005/8/quickstyle/simple3" qsCatId="simple" csTypeId="urn:microsoft.com/office/officeart/2005/8/colors/colorful1" csCatId="colorful" phldr="1"/>
      <dgm:spPr/>
    </dgm:pt>
    <dgm:pt modelId="{9788A19A-08FB-4B4C-857E-CB064327E354}">
      <dgm:prSet phldrT="[Text]"/>
      <dgm:spPr/>
      <dgm:t>
        <a:bodyPr/>
        <a:lstStyle/>
        <a:p>
          <a:r>
            <a:rPr lang="en-US" dirty="0"/>
            <a:t>PhD</a:t>
          </a:r>
        </a:p>
      </dgm:t>
    </dgm:pt>
    <dgm:pt modelId="{EC6463DA-B668-1242-8103-813B237161BB}" type="parTrans" cxnId="{B03CE4E5-EFDD-8F48-BA14-4D7752C6D7F9}">
      <dgm:prSet/>
      <dgm:spPr/>
      <dgm:t>
        <a:bodyPr/>
        <a:lstStyle/>
        <a:p>
          <a:endParaRPr lang="en-US"/>
        </a:p>
      </dgm:t>
    </dgm:pt>
    <dgm:pt modelId="{06AEBB4F-B719-7D4E-95DB-BBD4BCBC5E51}" type="sibTrans" cxnId="{B03CE4E5-EFDD-8F48-BA14-4D7752C6D7F9}">
      <dgm:prSet/>
      <dgm:spPr/>
      <dgm:t>
        <a:bodyPr/>
        <a:lstStyle/>
        <a:p>
          <a:endParaRPr lang="en-US"/>
        </a:p>
      </dgm:t>
    </dgm:pt>
    <dgm:pt modelId="{53180C23-B7F1-7549-AEF7-93E02E9EBA17}">
      <dgm:prSet phldrT="[Text]"/>
      <dgm:spPr/>
      <dgm:t>
        <a:bodyPr/>
        <a:lstStyle/>
        <a:p>
          <a:r>
            <a:rPr lang="en-US" dirty="0"/>
            <a:t>Diplomas</a:t>
          </a:r>
        </a:p>
      </dgm:t>
    </dgm:pt>
    <dgm:pt modelId="{BAA6D0CC-4ADD-D240-8ABD-36D3DA551357}" type="parTrans" cxnId="{FFD0514A-D7DE-1248-A913-CE8E93F320BD}">
      <dgm:prSet/>
      <dgm:spPr/>
      <dgm:t>
        <a:bodyPr/>
        <a:lstStyle/>
        <a:p>
          <a:endParaRPr lang="en-US"/>
        </a:p>
      </dgm:t>
    </dgm:pt>
    <dgm:pt modelId="{39931689-AEA2-4D4D-92D5-EB97242B23B6}" type="sibTrans" cxnId="{FFD0514A-D7DE-1248-A913-CE8E93F320BD}">
      <dgm:prSet/>
      <dgm:spPr/>
      <dgm:t>
        <a:bodyPr/>
        <a:lstStyle/>
        <a:p>
          <a:endParaRPr lang="en-US"/>
        </a:p>
      </dgm:t>
    </dgm:pt>
    <dgm:pt modelId="{A57C4D14-B3C3-8642-9E62-08A7050F8F1F}">
      <dgm:prSet phldrT="[Text]"/>
      <dgm:spPr/>
      <dgm:t>
        <a:bodyPr/>
        <a:lstStyle/>
        <a:p>
          <a:r>
            <a:rPr lang="en-US" dirty="0"/>
            <a:t>Grassroots Certificates</a:t>
          </a:r>
        </a:p>
      </dgm:t>
    </dgm:pt>
    <dgm:pt modelId="{E9DF8652-032C-254E-8C64-C63BBA0D6FAD}" type="parTrans" cxnId="{E2208921-0165-E44B-934F-0882AD471AC5}">
      <dgm:prSet/>
      <dgm:spPr/>
      <dgm:t>
        <a:bodyPr/>
        <a:lstStyle/>
        <a:p>
          <a:endParaRPr lang="en-US"/>
        </a:p>
      </dgm:t>
    </dgm:pt>
    <dgm:pt modelId="{91073003-8F06-4D49-9D3D-9DF1C3A2F07C}" type="sibTrans" cxnId="{E2208921-0165-E44B-934F-0882AD471AC5}">
      <dgm:prSet/>
      <dgm:spPr/>
      <dgm:t>
        <a:bodyPr/>
        <a:lstStyle/>
        <a:p>
          <a:endParaRPr lang="en-US"/>
        </a:p>
      </dgm:t>
    </dgm:pt>
    <dgm:pt modelId="{D4E30C10-1119-C744-B49F-6F3AD532AEF1}">
      <dgm:prSet phldrT="[Text]"/>
      <dgm:spPr/>
      <dgm:t>
        <a:bodyPr/>
        <a:lstStyle/>
        <a:p>
          <a:r>
            <a:rPr lang="en-US"/>
            <a:t>Formal </a:t>
          </a:r>
          <a:r>
            <a:rPr lang="en-US" dirty="0"/>
            <a:t>MA</a:t>
          </a:r>
        </a:p>
      </dgm:t>
    </dgm:pt>
    <dgm:pt modelId="{95D566BD-DC0D-0747-B6E2-5F30A85928DC}" type="parTrans" cxnId="{59B1A4FC-E3E4-CA40-A8EA-1D8D29E6AECA}">
      <dgm:prSet/>
      <dgm:spPr/>
      <dgm:t>
        <a:bodyPr/>
        <a:lstStyle/>
        <a:p>
          <a:endParaRPr lang="en-US"/>
        </a:p>
      </dgm:t>
    </dgm:pt>
    <dgm:pt modelId="{E685D680-6F68-BF46-AE64-491E4112E192}" type="sibTrans" cxnId="{59B1A4FC-E3E4-CA40-A8EA-1D8D29E6AECA}">
      <dgm:prSet/>
      <dgm:spPr/>
      <dgm:t>
        <a:bodyPr/>
        <a:lstStyle/>
        <a:p>
          <a:endParaRPr lang="en-US"/>
        </a:p>
      </dgm:t>
    </dgm:pt>
    <dgm:pt modelId="{B3745697-FAE6-6743-A7A6-E4C6AFE1E043}" type="pres">
      <dgm:prSet presAssocID="{54DB8EF3-6E35-E54D-A592-3BF4A4842D75}" presName="compositeShape" presStyleCnt="0">
        <dgm:presLayoutVars>
          <dgm:dir/>
          <dgm:resizeHandles/>
        </dgm:presLayoutVars>
      </dgm:prSet>
      <dgm:spPr/>
    </dgm:pt>
    <dgm:pt modelId="{6DBF074E-44B8-C94A-AB59-2ECD65D51FBE}" type="pres">
      <dgm:prSet presAssocID="{54DB8EF3-6E35-E54D-A592-3BF4A4842D75}" presName="pyramid" presStyleLbl="node1" presStyleIdx="0" presStyleCnt="1" custLinFactNeighborX="-2380" custLinFactNeighborY="-29417"/>
      <dgm:spPr/>
    </dgm:pt>
    <dgm:pt modelId="{7D4F51B0-3EF3-0047-8961-A071180417FC}" type="pres">
      <dgm:prSet presAssocID="{54DB8EF3-6E35-E54D-A592-3BF4A4842D75}" presName="theList" presStyleCnt="0"/>
      <dgm:spPr/>
    </dgm:pt>
    <dgm:pt modelId="{780A1418-293E-B24C-A65B-54FB59CC5788}" type="pres">
      <dgm:prSet presAssocID="{9788A19A-08FB-4B4C-857E-CB064327E354}" presName="aNode" presStyleLbl="fgAcc1" presStyleIdx="0" presStyleCnt="4">
        <dgm:presLayoutVars>
          <dgm:bulletEnabled val="1"/>
        </dgm:presLayoutVars>
      </dgm:prSet>
      <dgm:spPr/>
    </dgm:pt>
    <dgm:pt modelId="{AA0BF441-DFDC-C74F-947D-25DDD7BF87EB}" type="pres">
      <dgm:prSet presAssocID="{9788A19A-08FB-4B4C-857E-CB064327E354}" presName="aSpace" presStyleCnt="0"/>
      <dgm:spPr/>
    </dgm:pt>
    <dgm:pt modelId="{2973265D-4B5D-7B47-AA36-A56EC07B4DE6}" type="pres">
      <dgm:prSet presAssocID="{D4E30C10-1119-C744-B49F-6F3AD532AEF1}" presName="aNode" presStyleLbl="fgAcc1" presStyleIdx="1" presStyleCnt="4">
        <dgm:presLayoutVars>
          <dgm:bulletEnabled val="1"/>
        </dgm:presLayoutVars>
      </dgm:prSet>
      <dgm:spPr/>
    </dgm:pt>
    <dgm:pt modelId="{B32D8ACE-8F35-1F48-9B28-7314AEA46AE0}" type="pres">
      <dgm:prSet presAssocID="{D4E30C10-1119-C744-B49F-6F3AD532AEF1}" presName="aSpace" presStyleCnt="0"/>
      <dgm:spPr/>
    </dgm:pt>
    <dgm:pt modelId="{EC8340E8-E33B-EF45-9A03-FDF9621CA06A}" type="pres">
      <dgm:prSet presAssocID="{53180C23-B7F1-7549-AEF7-93E02E9EBA17}" presName="aNode" presStyleLbl="fgAcc1" presStyleIdx="2" presStyleCnt="4">
        <dgm:presLayoutVars>
          <dgm:bulletEnabled val="1"/>
        </dgm:presLayoutVars>
      </dgm:prSet>
      <dgm:spPr/>
    </dgm:pt>
    <dgm:pt modelId="{D6A7778A-8E74-1C4F-94DE-50BD4521ECFE}" type="pres">
      <dgm:prSet presAssocID="{53180C23-B7F1-7549-AEF7-93E02E9EBA17}" presName="aSpace" presStyleCnt="0"/>
      <dgm:spPr/>
    </dgm:pt>
    <dgm:pt modelId="{BBE5BA38-6CB6-F440-BD53-1ABDE1645893}" type="pres">
      <dgm:prSet presAssocID="{A57C4D14-B3C3-8642-9E62-08A7050F8F1F}" presName="aNode" presStyleLbl="fgAcc1" presStyleIdx="3" presStyleCnt="4">
        <dgm:presLayoutVars>
          <dgm:bulletEnabled val="1"/>
        </dgm:presLayoutVars>
      </dgm:prSet>
      <dgm:spPr/>
    </dgm:pt>
    <dgm:pt modelId="{FCB06C08-E515-8145-BA84-2DF1093F05D5}" type="pres">
      <dgm:prSet presAssocID="{A57C4D14-B3C3-8642-9E62-08A7050F8F1F}" presName="aSpace" presStyleCnt="0"/>
      <dgm:spPr/>
    </dgm:pt>
  </dgm:ptLst>
  <dgm:cxnLst>
    <dgm:cxn modelId="{E2208921-0165-E44B-934F-0882AD471AC5}" srcId="{54DB8EF3-6E35-E54D-A592-3BF4A4842D75}" destId="{A57C4D14-B3C3-8642-9E62-08A7050F8F1F}" srcOrd="3" destOrd="0" parTransId="{E9DF8652-032C-254E-8C64-C63BBA0D6FAD}" sibTransId="{91073003-8F06-4D49-9D3D-9DF1C3A2F07C}"/>
    <dgm:cxn modelId="{FFD0514A-D7DE-1248-A913-CE8E93F320BD}" srcId="{54DB8EF3-6E35-E54D-A592-3BF4A4842D75}" destId="{53180C23-B7F1-7549-AEF7-93E02E9EBA17}" srcOrd="2" destOrd="0" parTransId="{BAA6D0CC-4ADD-D240-8ABD-36D3DA551357}" sibTransId="{39931689-AEA2-4D4D-92D5-EB97242B23B6}"/>
    <dgm:cxn modelId="{9F542D5F-DAF1-544C-94D0-0698A96B368F}" type="presOf" srcId="{9788A19A-08FB-4B4C-857E-CB064327E354}" destId="{780A1418-293E-B24C-A65B-54FB59CC5788}" srcOrd="0" destOrd="0" presId="urn:microsoft.com/office/officeart/2005/8/layout/pyramid2"/>
    <dgm:cxn modelId="{733C2598-98D0-A644-B01A-D0F9815CB21B}" type="presOf" srcId="{53180C23-B7F1-7549-AEF7-93E02E9EBA17}" destId="{EC8340E8-E33B-EF45-9A03-FDF9621CA06A}" srcOrd="0" destOrd="0" presId="urn:microsoft.com/office/officeart/2005/8/layout/pyramid2"/>
    <dgm:cxn modelId="{9B9F68CD-F64A-694A-A896-4BDEFE74AE06}" type="presOf" srcId="{54DB8EF3-6E35-E54D-A592-3BF4A4842D75}" destId="{B3745697-FAE6-6743-A7A6-E4C6AFE1E043}" srcOrd="0" destOrd="0" presId="urn:microsoft.com/office/officeart/2005/8/layout/pyramid2"/>
    <dgm:cxn modelId="{0DA39EE2-F305-4B44-86CB-68284E2D8525}" type="presOf" srcId="{D4E30C10-1119-C744-B49F-6F3AD532AEF1}" destId="{2973265D-4B5D-7B47-AA36-A56EC07B4DE6}" srcOrd="0" destOrd="0" presId="urn:microsoft.com/office/officeart/2005/8/layout/pyramid2"/>
    <dgm:cxn modelId="{B03CE4E5-EFDD-8F48-BA14-4D7752C6D7F9}" srcId="{54DB8EF3-6E35-E54D-A592-3BF4A4842D75}" destId="{9788A19A-08FB-4B4C-857E-CB064327E354}" srcOrd="0" destOrd="0" parTransId="{EC6463DA-B668-1242-8103-813B237161BB}" sibTransId="{06AEBB4F-B719-7D4E-95DB-BBD4BCBC5E51}"/>
    <dgm:cxn modelId="{EC83D3EC-F64E-1949-9C99-1B0AD511E546}" type="presOf" srcId="{A57C4D14-B3C3-8642-9E62-08A7050F8F1F}" destId="{BBE5BA38-6CB6-F440-BD53-1ABDE1645893}" srcOrd="0" destOrd="0" presId="urn:microsoft.com/office/officeart/2005/8/layout/pyramid2"/>
    <dgm:cxn modelId="{59B1A4FC-E3E4-CA40-A8EA-1D8D29E6AECA}" srcId="{54DB8EF3-6E35-E54D-A592-3BF4A4842D75}" destId="{D4E30C10-1119-C744-B49F-6F3AD532AEF1}" srcOrd="1" destOrd="0" parTransId="{95D566BD-DC0D-0747-B6E2-5F30A85928DC}" sibTransId="{E685D680-6F68-BF46-AE64-491E4112E192}"/>
    <dgm:cxn modelId="{19743022-BA55-F846-BACD-CCC65CB085A8}" type="presParOf" srcId="{B3745697-FAE6-6743-A7A6-E4C6AFE1E043}" destId="{6DBF074E-44B8-C94A-AB59-2ECD65D51FBE}" srcOrd="0" destOrd="0" presId="urn:microsoft.com/office/officeart/2005/8/layout/pyramid2"/>
    <dgm:cxn modelId="{3B0D0E34-3D58-8240-A8A1-E713D6C9B112}" type="presParOf" srcId="{B3745697-FAE6-6743-A7A6-E4C6AFE1E043}" destId="{7D4F51B0-3EF3-0047-8961-A071180417FC}" srcOrd="1" destOrd="0" presId="urn:microsoft.com/office/officeart/2005/8/layout/pyramid2"/>
    <dgm:cxn modelId="{A5BD3FB9-510B-7F40-ACD5-6BD69DEB6039}" type="presParOf" srcId="{7D4F51B0-3EF3-0047-8961-A071180417FC}" destId="{780A1418-293E-B24C-A65B-54FB59CC5788}" srcOrd="0" destOrd="0" presId="urn:microsoft.com/office/officeart/2005/8/layout/pyramid2"/>
    <dgm:cxn modelId="{9AA63E6A-DE14-CA4C-AEA6-11E3B9496B48}" type="presParOf" srcId="{7D4F51B0-3EF3-0047-8961-A071180417FC}" destId="{AA0BF441-DFDC-C74F-947D-25DDD7BF87EB}" srcOrd="1" destOrd="0" presId="urn:microsoft.com/office/officeart/2005/8/layout/pyramid2"/>
    <dgm:cxn modelId="{AB48DDDF-FF56-C14B-850D-49DFA0C19711}" type="presParOf" srcId="{7D4F51B0-3EF3-0047-8961-A071180417FC}" destId="{2973265D-4B5D-7B47-AA36-A56EC07B4DE6}" srcOrd="2" destOrd="0" presId="urn:microsoft.com/office/officeart/2005/8/layout/pyramid2"/>
    <dgm:cxn modelId="{4E8010F5-20F6-FB43-A230-2F8AEACE3D23}" type="presParOf" srcId="{7D4F51B0-3EF3-0047-8961-A071180417FC}" destId="{B32D8ACE-8F35-1F48-9B28-7314AEA46AE0}" srcOrd="3" destOrd="0" presId="urn:microsoft.com/office/officeart/2005/8/layout/pyramid2"/>
    <dgm:cxn modelId="{6055D42D-A6C7-ED49-B50F-927F9716CCD3}" type="presParOf" srcId="{7D4F51B0-3EF3-0047-8961-A071180417FC}" destId="{EC8340E8-E33B-EF45-9A03-FDF9621CA06A}" srcOrd="4" destOrd="0" presId="urn:microsoft.com/office/officeart/2005/8/layout/pyramid2"/>
    <dgm:cxn modelId="{613F32CA-830A-E440-BF72-8030249A9C8F}" type="presParOf" srcId="{7D4F51B0-3EF3-0047-8961-A071180417FC}" destId="{D6A7778A-8E74-1C4F-94DE-50BD4521ECFE}" srcOrd="5" destOrd="0" presId="urn:microsoft.com/office/officeart/2005/8/layout/pyramid2"/>
    <dgm:cxn modelId="{D9BE6B7C-6858-694D-B618-9A184C738D2F}" type="presParOf" srcId="{7D4F51B0-3EF3-0047-8961-A071180417FC}" destId="{BBE5BA38-6CB6-F440-BD53-1ABDE1645893}" srcOrd="6" destOrd="0" presId="urn:microsoft.com/office/officeart/2005/8/layout/pyramid2"/>
    <dgm:cxn modelId="{9D565A97-E4F0-C048-803A-174D93A76B2F}" type="presParOf" srcId="{7D4F51B0-3EF3-0047-8961-A071180417FC}" destId="{FCB06C08-E515-8145-BA84-2DF1093F05D5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747388"/>
          <a:ext cx="9144000" cy="1094118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402616" y="345193"/>
          <a:ext cx="2543353" cy="1898523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/>
          <a:srcRect/>
          <a:tile tx="0" ty="0" sx="40000" sy="40000" flip="none" algn="ct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76860" y="2588918"/>
          <a:ext cx="2794865" cy="31641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Constructivism</a:t>
          </a:r>
        </a:p>
        <a:p>
          <a:pPr marL="228600" lvl="0" indent="-22860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US" sz="2200" kern="1200" dirty="0">
              <a:solidFill>
                <a:schemeClr val="tx1"/>
              </a:solidFill>
            </a:rPr>
            <a:t>learners are actively involved in a process of knowledge construction vs. passively receiving information.</a:t>
          </a:r>
          <a:endParaRPr lang="en-US" sz="2200" b="1" kern="1200" dirty="0">
            <a:solidFill>
              <a:schemeClr val="tx1"/>
            </a:solidFill>
            <a:latin typeface="Corbel" pitchFamily="34" charset="0"/>
          </a:endParaRPr>
        </a:p>
      </dsp:txBody>
      <dsp:txXfrm rot="10800000">
        <a:off x="362812" y="2588918"/>
        <a:ext cx="2622961" cy="3078221"/>
      </dsp:txXfrm>
    </dsp:sp>
    <dsp:sp modelId="{D88C7409-AB93-4FE3-A61D-F51EE8A4B008}">
      <dsp:nvSpPr>
        <dsp:cNvPr id="0" name=""/>
        <dsp:cNvSpPr/>
      </dsp:nvSpPr>
      <dsp:spPr>
        <a:xfrm>
          <a:off x="3326061" y="345185"/>
          <a:ext cx="2543353" cy="1898523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/>
          <a:srcRect/>
          <a:tile tx="0" ty="0" sx="60000" sy="60000" flip="none" algn="ct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3189941" y="2588894"/>
          <a:ext cx="2543353" cy="316420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Derived from Pragmatism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Corbel" pitchFamily="34" charset="0"/>
            </a:rPr>
            <a:t> John Dewey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Corbel" pitchFamily="34" charset="0"/>
            </a:rPr>
            <a:t>Jean Piaget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  <a:latin typeface="Corbel" pitchFamily="34" charset="0"/>
            </a:rPr>
            <a:t>Deconstructivism</a:t>
          </a: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 (</a:t>
          </a:r>
          <a:r>
            <a:rPr lang="en-US" sz="2200" b="1" kern="1200" dirty="0" err="1">
              <a:solidFill>
                <a:schemeClr val="tx1"/>
              </a:solidFill>
              <a:latin typeface="Corbel" pitchFamily="34" charset="0"/>
            </a:rPr>
            <a:t>Illich</a:t>
          </a: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)</a:t>
          </a:r>
          <a:endParaRPr lang="en-US" sz="2200" kern="1200" dirty="0">
            <a:solidFill>
              <a:schemeClr val="tx1"/>
            </a:solidFill>
            <a:latin typeface="Corbel" pitchFamily="34" charset="0"/>
          </a:endParaRPr>
        </a:p>
      </dsp:txBody>
      <dsp:txXfrm rot="10800000">
        <a:off x="3268158" y="2588894"/>
        <a:ext cx="2386919" cy="3085988"/>
      </dsp:txXfrm>
    </dsp:sp>
    <dsp:sp modelId="{BF646D7A-C7D0-4489-A68F-61F32B7DB0C6}">
      <dsp:nvSpPr>
        <dsp:cNvPr id="0" name=""/>
        <dsp:cNvSpPr/>
      </dsp:nvSpPr>
      <dsp:spPr>
        <a:xfrm>
          <a:off x="6223768" y="345185"/>
          <a:ext cx="2543353" cy="1898523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3"/>
          <a:srcRect/>
          <a:tile tx="0" ty="0" sx="30000" sy="30000" flip="none" algn="ct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6123750" y="2588894"/>
          <a:ext cx="2743388" cy="316420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Freire: </a:t>
          </a:r>
          <a:r>
            <a:rPr lang="en-US" sz="2200" kern="1200" dirty="0">
              <a:solidFill>
                <a:schemeClr val="tx1"/>
              </a:solidFill>
              <a:latin typeface="Corbel" pitchFamily="34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Corbel" pitchFamily="34" charset="0"/>
            </a:rPr>
            <a:t>conscientization</a:t>
          </a:r>
          <a:r>
            <a:rPr lang="en-US" sz="2200" kern="1200" dirty="0">
              <a:solidFill>
                <a:schemeClr val="tx1"/>
              </a:solidFill>
              <a:latin typeface="Corbel" pitchFamily="34" charset="0"/>
            </a:rPr>
            <a:t>: education as a vehicle of the poor engaging oppression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Lev </a:t>
          </a:r>
          <a:r>
            <a:rPr lang="en-US" sz="2200" b="1" kern="1200" dirty="0" err="1">
              <a:solidFill>
                <a:schemeClr val="tx1"/>
              </a:solidFill>
              <a:latin typeface="Corbel" pitchFamily="34" charset="0"/>
            </a:rPr>
            <a:t>Vigotsky</a:t>
          </a: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 (social </a:t>
          </a:r>
          <a:r>
            <a:rPr lang="en-US" sz="2200" b="1" kern="1200" dirty="0" err="1">
              <a:solidFill>
                <a:schemeClr val="tx1"/>
              </a:solidFill>
              <a:latin typeface="Corbel" pitchFamily="34" charset="0"/>
            </a:rPr>
            <a:t>reconstructivism</a:t>
          </a:r>
          <a:r>
            <a:rPr lang="en-US" sz="2200" b="1" kern="1200" dirty="0">
              <a:solidFill>
                <a:schemeClr val="tx1"/>
              </a:solidFill>
              <a:latin typeface="Corbel" pitchFamily="34" charset="0"/>
            </a:rPr>
            <a:t>)</a:t>
          </a:r>
        </a:p>
      </dsp:txBody>
      <dsp:txXfrm rot="10800000">
        <a:off x="6208119" y="2588894"/>
        <a:ext cx="2574650" cy="3079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A2695-079F-D04C-BE9E-B039830F3E34}">
      <dsp:nvSpPr>
        <dsp:cNvPr id="0" name=""/>
        <dsp:cNvSpPr/>
      </dsp:nvSpPr>
      <dsp:spPr>
        <a:xfrm rot="16200000">
          <a:off x="-2048869" y="2922725"/>
          <a:ext cx="4486125" cy="293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09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MENTORING</a:t>
          </a:r>
        </a:p>
      </dsp:txBody>
      <dsp:txXfrm>
        <a:off x="-2048869" y="2922725"/>
        <a:ext cx="4486125" cy="293774"/>
      </dsp:txXfrm>
    </dsp:sp>
    <dsp:sp modelId="{D938C7A6-417B-904D-8DBE-F2423A0D69A8}">
      <dsp:nvSpPr>
        <dsp:cNvPr id="0" name=""/>
        <dsp:cNvSpPr/>
      </dsp:nvSpPr>
      <dsp:spPr>
        <a:xfrm>
          <a:off x="341080" y="826549"/>
          <a:ext cx="1463308" cy="448612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9093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spirituality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church growth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entrepren- eurial business skills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movement leadership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organizational leadership</a:t>
          </a:r>
        </a:p>
      </dsp:txBody>
      <dsp:txXfrm>
        <a:off x="341080" y="826549"/>
        <a:ext cx="1463308" cy="4486125"/>
      </dsp:txXfrm>
    </dsp:sp>
    <dsp:sp modelId="{DD565425-954E-FF4D-8F9A-6E1F5954A64D}">
      <dsp:nvSpPr>
        <dsp:cNvPr id="0" name=""/>
        <dsp:cNvSpPr/>
      </dsp:nvSpPr>
      <dsp:spPr>
        <a:xfrm>
          <a:off x="47306" y="438767"/>
          <a:ext cx="587548" cy="58754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08E222-F8A6-F643-BD00-D3E6FE0DDB61}">
      <dsp:nvSpPr>
        <dsp:cNvPr id="0" name=""/>
        <dsp:cNvSpPr/>
      </dsp:nvSpPr>
      <dsp:spPr>
        <a:xfrm rot="16200000">
          <a:off x="77098" y="2922725"/>
          <a:ext cx="4486125" cy="293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09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TEACHING</a:t>
          </a:r>
        </a:p>
      </dsp:txBody>
      <dsp:txXfrm>
        <a:off x="77098" y="2922725"/>
        <a:ext cx="4486125" cy="293774"/>
      </dsp:txXfrm>
    </dsp:sp>
    <dsp:sp modelId="{0C7DE4F0-ADA0-AA40-9FF6-B4E453099644}">
      <dsp:nvSpPr>
        <dsp:cNvPr id="0" name=""/>
        <dsp:cNvSpPr/>
      </dsp:nvSpPr>
      <dsp:spPr>
        <a:xfrm>
          <a:off x="2467048" y="826549"/>
          <a:ext cx="1463308" cy="448612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9093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By practical theologians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By practitoners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By social scientists</a:t>
          </a:r>
        </a:p>
      </dsp:txBody>
      <dsp:txXfrm>
        <a:off x="2467048" y="826549"/>
        <a:ext cx="1463308" cy="4486125"/>
      </dsp:txXfrm>
    </dsp:sp>
    <dsp:sp modelId="{D2CEF205-D5B2-554A-B8D4-CAB08D5C120C}">
      <dsp:nvSpPr>
        <dsp:cNvPr id="0" name=""/>
        <dsp:cNvSpPr/>
      </dsp:nvSpPr>
      <dsp:spPr>
        <a:xfrm>
          <a:off x="2173274" y="438767"/>
          <a:ext cx="587548" cy="58754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E50B1E-8462-804B-8300-D649260A7CFD}">
      <dsp:nvSpPr>
        <dsp:cNvPr id="0" name=""/>
        <dsp:cNvSpPr/>
      </dsp:nvSpPr>
      <dsp:spPr>
        <a:xfrm rot="16200000">
          <a:off x="2203066" y="2922725"/>
          <a:ext cx="4486125" cy="293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09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ACTION AMONG THE POOR</a:t>
          </a:r>
        </a:p>
      </dsp:txBody>
      <dsp:txXfrm>
        <a:off x="2203066" y="2922725"/>
        <a:ext cx="4486125" cy="293774"/>
      </dsp:txXfrm>
    </dsp:sp>
    <dsp:sp modelId="{8189C55F-784E-DA4A-BCA7-27D032060C26}">
      <dsp:nvSpPr>
        <dsp:cNvPr id="0" name=""/>
        <dsp:cNvSpPr/>
      </dsp:nvSpPr>
      <dsp:spPr>
        <a:xfrm>
          <a:off x="4593016" y="826549"/>
          <a:ext cx="1463308" cy="448612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9093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Supervised Internships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the community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the NGO's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the churches</a:t>
          </a:r>
        </a:p>
      </dsp:txBody>
      <dsp:txXfrm>
        <a:off x="4593016" y="826549"/>
        <a:ext cx="1463308" cy="4486125"/>
      </dsp:txXfrm>
    </dsp:sp>
    <dsp:sp modelId="{14502D23-7AD1-254F-9DC6-527545750B54}">
      <dsp:nvSpPr>
        <dsp:cNvPr id="0" name=""/>
        <dsp:cNvSpPr/>
      </dsp:nvSpPr>
      <dsp:spPr>
        <a:xfrm>
          <a:off x="4299242" y="438767"/>
          <a:ext cx="587548" cy="587548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D536C9-9743-2747-98C2-A57AA576DC45}">
      <dsp:nvSpPr>
        <dsp:cNvPr id="0" name=""/>
        <dsp:cNvSpPr/>
      </dsp:nvSpPr>
      <dsp:spPr>
        <a:xfrm rot="16200000">
          <a:off x="4329034" y="2922725"/>
          <a:ext cx="4486125" cy="293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093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STUDY AND RESEARCH</a:t>
          </a:r>
        </a:p>
      </dsp:txBody>
      <dsp:txXfrm>
        <a:off x="4329034" y="2922725"/>
        <a:ext cx="4486125" cy="293774"/>
      </dsp:txXfrm>
    </dsp:sp>
    <dsp:sp modelId="{E99D19AA-5776-304A-BF1E-C9F7F685FF7F}">
      <dsp:nvSpPr>
        <dsp:cNvPr id="0" name=""/>
        <dsp:cNvSpPr/>
      </dsp:nvSpPr>
      <dsp:spPr>
        <a:xfrm>
          <a:off x="6718984" y="826549"/>
          <a:ext cx="1463308" cy="448612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9093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Reflections on global and local literature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Research paper</a:t>
          </a:r>
        </a:p>
      </dsp:txBody>
      <dsp:txXfrm>
        <a:off x="6718984" y="826549"/>
        <a:ext cx="1463308" cy="4486125"/>
      </dsp:txXfrm>
    </dsp:sp>
    <dsp:sp modelId="{59F6FD31-327D-8D4B-9DC7-E9D1A9C2A828}">
      <dsp:nvSpPr>
        <dsp:cNvPr id="0" name=""/>
        <dsp:cNvSpPr/>
      </dsp:nvSpPr>
      <dsp:spPr>
        <a:xfrm>
          <a:off x="6425210" y="438767"/>
          <a:ext cx="587548" cy="587548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F074E-44B8-C94A-AB59-2ECD65D51FBE}">
      <dsp:nvSpPr>
        <dsp:cNvPr id="0" name=""/>
        <dsp:cNvSpPr/>
      </dsp:nvSpPr>
      <dsp:spPr>
        <a:xfrm>
          <a:off x="0" y="0"/>
          <a:ext cx="4252742" cy="4759035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0A1418-293E-B24C-A65B-54FB59CC5788}">
      <dsp:nvSpPr>
        <dsp:cNvPr id="0" name=""/>
        <dsp:cNvSpPr/>
      </dsp:nvSpPr>
      <dsp:spPr>
        <a:xfrm>
          <a:off x="2126371" y="476368"/>
          <a:ext cx="2764282" cy="8458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PhD</a:t>
          </a:r>
        </a:p>
      </dsp:txBody>
      <dsp:txXfrm>
        <a:off x="2167662" y="517659"/>
        <a:ext cx="2681700" cy="763262"/>
      </dsp:txXfrm>
    </dsp:sp>
    <dsp:sp modelId="{2973265D-4B5D-7B47-AA36-A56EC07B4DE6}">
      <dsp:nvSpPr>
        <dsp:cNvPr id="0" name=""/>
        <dsp:cNvSpPr/>
      </dsp:nvSpPr>
      <dsp:spPr>
        <a:xfrm>
          <a:off x="2126371" y="1427943"/>
          <a:ext cx="2764282" cy="8458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Formal </a:t>
          </a:r>
          <a:r>
            <a:rPr lang="en-US" sz="2100" kern="1200" dirty="0"/>
            <a:t>MA</a:t>
          </a:r>
        </a:p>
      </dsp:txBody>
      <dsp:txXfrm>
        <a:off x="2167662" y="1469234"/>
        <a:ext cx="2681700" cy="763262"/>
      </dsp:txXfrm>
    </dsp:sp>
    <dsp:sp modelId="{EC8340E8-E33B-EF45-9A03-FDF9621CA06A}">
      <dsp:nvSpPr>
        <dsp:cNvPr id="0" name=""/>
        <dsp:cNvSpPr/>
      </dsp:nvSpPr>
      <dsp:spPr>
        <a:xfrm>
          <a:off x="2126371" y="2379517"/>
          <a:ext cx="2764282" cy="8458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Diplomas</a:t>
          </a:r>
        </a:p>
      </dsp:txBody>
      <dsp:txXfrm>
        <a:off x="2167662" y="2420808"/>
        <a:ext cx="2681700" cy="763262"/>
      </dsp:txXfrm>
    </dsp:sp>
    <dsp:sp modelId="{BBE5BA38-6CB6-F440-BD53-1ABDE1645893}">
      <dsp:nvSpPr>
        <dsp:cNvPr id="0" name=""/>
        <dsp:cNvSpPr/>
      </dsp:nvSpPr>
      <dsp:spPr>
        <a:xfrm>
          <a:off x="2126371" y="3331092"/>
          <a:ext cx="2764282" cy="8458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Grassroots Certificates</a:t>
          </a:r>
        </a:p>
      </dsp:txBody>
      <dsp:txXfrm>
        <a:off x="2167662" y="3372383"/>
        <a:ext cx="2681700" cy="763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ACC53-00D5-534B-B84C-5B85A7517E6A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5F23B-EE58-9B45-9315-48700F8C1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8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1DFF7-08BC-004B-898F-A46F266C6FDD}" type="slidenum">
              <a:rPr lang="en-GB"/>
              <a:pPr/>
              <a:t>2</a:t>
            </a:fld>
            <a:endParaRPr lang="en-GB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273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1DFF7-08BC-004B-898F-A46F266C6FDD}" type="slidenum">
              <a:rPr lang="en-GB"/>
              <a:pPr/>
              <a:t>3</a:t>
            </a:fld>
            <a:endParaRPr lang="en-GB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993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86968-691C-224B-8C91-90AF3880D3FD}" type="slidenum">
              <a:rPr lang="en-GB"/>
              <a:pPr/>
              <a:t>4</a:t>
            </a:fld>
            <a:endParaRPr lang="en-GB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57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ABD52-A050-1E42-8090-FA9D6241A605}" type="slidenum">
              <a:rPr lang="en-GB"/>
              <a:pPr/>
              <a:t>5</a:t>
            </a:fld>
            <a:endParaRPr lang="en-GB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5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1400" b="1" dirty="0"/>
              <a:t>Animated </a:t>
            </a:r>
            <a:r>
              <a:rPr lang="en-US" sz="1400" b="1" baseline="0" dirty="0"/>
              <a:t>picture list with color text tabs</a:t>
            </a:r>
            <a:endParaRPr lang="en-US" sz="1400" b="1" dirty="0"/>
          </a:p>
          <a:p>
            <a:r>
              <a:rPr lang="en-US" sz="1400" dirty="0"/>
              <a:t>(Intermediate)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To reproduce the SmartArt effects on this page,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/>
              <a:t>On the </a:t>
            </a:r>
            <a:r>
              <a:rPr lang="en-US" sz="1200" b="1" dirty="0"/>
              <a:t>Home</a:t>
            </a:r>
            <a:r>
              <a:rPr lang="en-US" sz="1200" b="0" dirty="0"/>
              <a:t> tab, in the </a:t>
            </a:r>
            <a:r>
              <a:rPr lang="en-US" sz="1200" b="1" dirty="0"/>
              <a:t>Slides</a:t>
            </a:r>
            <a:r>
              <a:rPr lang="en-US" sz="1200" b="0" dirty="0"/>
              <a:t> group, click </a:t>
            </a:r>
            <a:r>
              <a:rPr lang="en-US" sz="1200" b="1" dirty="0"/>
              <a:t>Layout</a:t>
            </a:r>
            <a:r>
              <a:rPr lang="en-US" sz="1200" b="0" dirty="0"/>
              <a:t>, and then click</a:t>
            </a:r>
            <a:r>
              <a:rPr lang="en-US" sz="1200" b="0" baseline="0" dirty="0"/>
              <a:t>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/>
              <a:t>On the </a:t>
            </a:r>
            <a:r>
              <a:rPr lang="en-US" sz="1200" b="1" dirty="0"/>
              <a:t>Insert tab</a:t>
            </a:r>
            <a:r>
              <a:rPr lang="en-US" sz="1200" b="0" dirty="0"/>
              <a:t>, in the </a:t>
            </a:r>
            <a:r>
              <a:rPr lang="en-US" sz="1200" b="1" dirty="0"/>
              <a:t>Illustrations</a:t>
            </a:r>
            <a:r>
              <a:rPr lang="en-US" sz="1200" dirty="0"/>
              <a:t> group, click </a:t>
            </a:r>
            <a:r>
              <a:rPr lang="en-US" sz="1200" b="1" dirty="0"/>
              <a:t>SmartArt</a:t>
            </a:r>
            <a:r>
              <a:rPr lang="en-US" sz="1200" b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Choose a SmartArt Graphic </a:t>
            </a:r>
            <a:r>
              <a:rPr lang="en-US" sz="1200" b="0" baseline="0" dirty="0"/>
              <a:t>dialog box, in the left pane, click </a:t>
            </a:r>
            <a:r>
              <a:rPr lang="en-US" sz="1200" b="1" baseline="0" dirty="0"/>
              <a:t>List</a:t>
            </a:r>
            <a:r>
              <a:rPr lang="en-US" sz="1200" b="0" baseline="0" dirty="0"/>
              <a:t>. In the </a:t>
            </a:r>
            <a:r>
              <a:rPr lang="en-US" sz="1200" b="1" baseline="0" dirty="0"/>
              <a:t>List</a:t>
            </a:r>
            <a:r>
              <a:rPr lang="en-US" sz="1200" b="0" baseline="0" dirty="0"/>
              <a:t> pane, double-click </a:t>
            </a:r>
            <a:r>
              <a:rPr lang="en-US" sz="1200" b="1" baseline="0" dirty="0"/>
              <a:t>Horizontal Picture List </a:t>
            </a:r>
            <a:r>
              <a:rPr lang="en-US" sz="1200" baseline="0" dirty="0"/>
              <a:t>(fifth row, second option from the left) to insert the graphic into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Press and hold CTRL, and select the picture placeholder and text shape (top and bottom shape) in one of the objects. Under </a:t>
            </a:r>
            <a:r>
              <a:rPr lang="en-US" sz="1200" b="1" baseline="0" dirty="0"/>
              <a:t>SmartArt Tools</a:t>
            </a:r>
            <a:r>
              <a:rPr lang="en-US" sz="1200" b="0" baseline="0" dirty="0"/>
              <a:t>,</a:t>
            </a:r>
            <a:r>
              <a:rPr lang="en-US" sz="1200" b="1" baseline="0" dirty="0"/>
              <a:t> </a:t>
            </a:r>
            <a:r>
              <a:rPr lang="en-US" sz="1200" b="0" baseline="0" dirty="0"/>
              <a:t>on the </a:t>
            </a:r>
            <a:r>
              <a:rPr lang="en-US" sz="1200" b="1" baseline="0" dirty="0"/>
              <a:t>Design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Create Graphic </a:t>
            </a:r>
            <a:r>
              <a:rPr lang="en-US" sz="1200" b="0" baseline="0" dirty="0"/>
              <a:t>group, click </a:t>
            </a:r>
            <a:r>
              <a:rPr lang="en-US" sz="1200" b="1" baseline="0" dirty="0"/>
              <a:t>Add Shape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Add Shape After</a:t>
            </a:r>
            <a:r>
              <a:rPr lang="en-US" sz="1200" b="0" baseline="0" dirty="0"/>
              <a:t>. Repeat this process one more time for a total of five picture placeholders and text shapes.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Select the graphic. Under </a:t>
            </a:r>
            <a:r>
              <a:rPr lang="en-US" sz="1200" b="1" baseline="0" dirty="0"/>
              <a:t>SmartArt 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Format</a:t>
            </a:r>
            <a:r>
              <a:rPr lang="en-US" sz="1200" b="0" baseline="0" dirty="0"/>
              <a:t> tab, click </a:t>
            </a:r>
            <a:r>
              <a:rPr lang="en-US" sz="1200" b="1" baseline="0" dirty="0"/>
              <a:t>Size</a:t>
            </a:r>
            <a:r>
              <a:rPr lang="en-US" sz="1200" b="0" baseline="0" dirty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Height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4.44”</a:t>
            </a:r>
            <a:r>
              <a:rPr lang="en-US" sz="1200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Width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9.25”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Under </a:t>
            </a:r>
            <a:r>
              <a:rPr lang="en-US" sz="1200" b="1" baseline="0" dirty="0"/>
              <a:t>SmartArt 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Format</a:t>
            </a:r>
            <a:r>
              <a:rPr lang="en-US" sz="1200" b="0" baseline="0" dirty="0"/>
              <a:t> tab, click </a:t>
            </a:r>
            <a:r>
              <a:rPr lang="en-US" sz="1200" b="1" baseline="0" dirty="0"/>
              <a:t>Arrange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Align</a:t>
            </a:r>
            <a:r>
              <a:rPr lang="en-US" sz="1200" b="0" baseline="0" dirty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to Slide</a:t>
            </a:r>
            <a:r>
              <a:rPr lang="en-US" sz="1200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Middle</a:t>
            </a:r>
            <a:r>
              <a:rPr lang="en-US" sz="1200" b="0" baseline="0" dirty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Center</a:t>
            </a:r>
            <a:r>
              <a:rPr lang="en-US" sz="1200" b="0" baseline="0" dirty="0"/>
              <a:t>. </a:t>
            </a:r>
            <a:endParaRPr lang="en-US" sz="1200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n-US" sz="1200" dirty="0"/>
              <a:t>Select</a:t>
            </a:r>
            <a:r>
              <a:rPr lang="en-US" sz="1200" baseline="0" dirty="0"/>
              <a:t> the graphic, and then click one of the arrows on the left border. In the </a:t>
            </a:r>
            <a:r>
              <a:rPr lang="en-US" sz="1200" b="1" baseline="0" dirty="0"/>
              <a:t>Type your text here </a:t>
            </a:r>
            <a:r>
              <a:rPr lang="en-US" sz="1200" baseline="0" dirty="0"/>
              <a:t>dialog box, enter text.</a:t>
            </a:r>
          </a:p>
          <a:p>
            <a:pPr marL="228600" indent="-228600">
              <a:buFont typeface="+mj-lt"/>
              <a:buAutoNum type="arabicPeriod" startAt="7"/>
            </a:pPr>
            <a:r>
              <a:rPr lang="en-US" sz="1200" dirty="0"/>
              <a:t>Press and hold </a:t>
            </a:r>
            <a:r>
              <a:rPr lang="en-US" sz="1200" baseline="0" dirty="0"/>
              <a:t>CTRL, and then select all five text boxes in the graphic. On the </a:t>
            </a:r>
            <a:r>
              <a:rPr lang="en-US" sz="1200" b="1" baseline="0" dirty="0"/>
              <a:t>Home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Font</a:t>
            </a:r>
            <a:r>
              <a:rPr lang="en-US" sz="1200" baseline="0" dirty="0"/>
              <a:t> group, </a:t>
            </a:r>
            <a:r>
              <a:rPr lang="en-US" sz="1200" b="0" baseline="0" dirty="0"/>
              <a:t>select </a:t>
            </a:r>
            <a:r>
              <a:rPr lang="en-US" sz="1200" b="1" baseline="0" dirty="0"/>
              <a:t>Corbel </a:t>
            </a:r>
            <a:r>
              <a:rPr lang="en-US" sz="1200" baseline="0" dirty="0"/>
              <a:t>from the </a:t>
            </a:r>
            <a:r>
              <a:rPr lang="en-US" sz="1200" b="1" baseline="0" dirty="0"/>
              <a:t>Font </a:t>
            </a:r>
            <a:r>
              <a:rPr lang="en-US" sz="1200" b="0" baseline="0" dirty="0"/>
              <a:t>list,</a:t>
            </a:r>
            <a:r>
              <a:rPr lang="en-US" sz="1200" b="1" baseline="0" dirty="0"/>
              <a:t> </a:t>
            </a:r>
            <a:r>
              <a:rPr lang="en-US" sz="1200" b="0" baseline="0" dirty="0"/>
              <a:t>and then enter </a:t>
            </a:r>
            <a:r>
              <a:rPr lang="en-US" sz="1200" b="1" baseline="0" dirty="0"/>
              <a:t>22 </a:t>
            </a:r>
            <a:r>
              <a:rPr lang="en-US" sz="1200" b="0" baseline="0" dirty="0"/>
              <a:t>in the </a:t>
            </a:r>
            <a:r>
              <a:rPr lang="en-US" sz="1200" b="1" baseline="0" dirty="0"/>
              <a:t>Font Size </a:t>
            </a:r>
            <a:r>
              <a:rPr lang="en-US" sz="1200" b="0" baseline="0" dirty="0"/>
              <a:t>box</a:t>
            </a:r>
            <a:r>
              <a:rPr lang="en-US" sz="1200" baseline="0" dirty="0"/>
              <a:t>.</a:t>
            </a:r>
          </a:p>
          <a:p>
            <a:pPr marL="228600" indent="-228600">
              <a:buFont typeface="+mj-lt"/>
              <a:buAutoNum type="arabicPeriod" startAt="7"/>
            </a:pPr>
            <a:r>
              <a:rPr lang="en-US" sz="1200" dirty="0"/>
              <a:t>Select</a:t>
            </a:r>
            <a:r>
              <a:rPr lang="en-US" sz="1200" baseline="0" dirty="0"/>
              <a:t> the graphic. </a:t>
            </a:r>
            <a:r>
              <a:rPr lang="en-US" sz="1200" b="0" baseline="0" dirty="0"/>
              <a:t>Under</a:t>
            </a:r>
            <a:r>
              <a:rPr lang="en-US" sz="1200" b="1" baseline="0" dirty="0"/>
              <a:t> SmartArt</a:t>
            </a:r>
            <a:r>
              <a:rPr lang="en-US" sz="1200" baseline="0" dirty="0"/>
              <a:t> </a:t>
            </a:r>
            <a:r>
              <a:rPr lang="en-US" sz="1200" b="1" baseline="0" dirty="0"/>
              <a:t>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Design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SmartArt</a:t>
            </a:r>
            <a:r>
              <a:rPr lang="en-US" sz="1200" baseline="0" dirty="0"/>
              <a:t> </a:t>
            </a:r>
            <a:r>
              <a:rPr lang="en-US" sz="1200" b="1" baseline="0" dirty="0"/>
              <a:t>Styles</a:t>
            </a:r>
            <a:r>
              <a:rPr lang="en-US" sz="1200" baseline="0" dirty="0"/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/>
              <a:t>Click </a:t>
            </a:r>
            <a:r>
              <a:rPr lang="en-US" sz="1200" b="1" baseline="0" dirty="0"/>
              <a:t>Change</a:t>
            </a:r>
            <a:r>
              <a:rPr lang="en-US" sz="1200" baseline="0" dirty="0"/>
              <a:t> </a:t>
            </a:r>
            <a:r>
              <a:rPr lang="en-US" sz="1200" b="1" baseline="0" dirty="0"/>
              <a:t>Colors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Colorful</a:t>
            </a:r>
            <a:r>
              <a:rPr lang="en-US" sz="1200" b="0" baseline="0" dirty="0"/>
              <a:t> click </a:t>
            </a:r>
            <a:r>
              <a:rPr lang="en-US" sz="1200" b="1" baseline="0" dirty="0"/>
              <a:t>Colorful Range – Accent Colors 2 to 3 </a:t>
            </a:r>
            <a:r>
              <a:rPr lang="en-US" sz="1200" b="0" baseline="0" dirty="0"/>
              <a:t>(second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More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Best Match for Document</a:t>
            </a:r>
            <a:r>
              <a:rPr lang="en-US" sz="1200" b="0" baseline="0" dirty="0"/>
              <a:t> click </a:t>
            </a:r>
            <a:r>
              <a:rPr lang="en-US" sz="1200" b="1" baseline="0" dirty="0"/>
              <a:t>Moderate Effect </a:t>
            </a:r>
            <a:r>
              <a:rPr lang="en-US" sz="1200" b="0" baseline="0" dirty="0"/>
              <a:t>(fourth option from the left).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200" baseline="0" dirty="0"/>
              <a:t>Select the rounded rectangle at the top of the graphic. </a:t>
            </a:r>
            <a:r>
              <a:rPr lang="en-US" sz="1200" b="0" baseline="0" dirty="0"/>
              <a:t>Under</a:t>
            </a:r>
            <a:r>
              <a:rPr lang="en-US" sz="1200" b="1" baseline="0" dirty="0"/>
              <a:t> SmartArt</a:t>
            </a:r>
            <a:r>
              <a:rPr lang="en-US" sz="1200" baseline="0" dirty="0"/>
              <a:t> </a:t>
            </a:r>
            <a:r>
              <a:rPr lang="en-US" sz="1200" b="1" baseline="0" dirty="0"/>
              <a:t>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Format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Shape</a:t>
            </a:r>
            <a:r>
              <a:rPr lang="en-US" sz="1200" baseline="0" dirty="0"/>
              <a:t> </a:t>
            </a:r>
            <a:r>
              <a:rPr lang="en-US" sz="1200" b="1" baseline="0" dirty="0"/>
              <a:t>Styles</a:t>
            </a:r>
            <a:r>
              <a:rPr lang="en-US" sz="1200" baseline="0" dirty="0"/>
              <a:t> group, click the arrow next to </a:t>
            </a:r>
            <a:r>
              <a:rPr lang="en-US" sz="1200" b="1" baseline="0" dirty="0"/>
              <a:t>Shape</a:t>
            </a:r>
            <a:r>
              <a:rPr lang="en-US" sz="1200" baseline="0" dirty="0"/>
              <a:t>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Theme Colors </a:t>
            </a:r>
            <a:r>
              <a:rPr lang="en-US" sz="1200" b="0" baseline="0" dirty="0"/>
              <a:t>click</a:t>
            </a:r>
            <a:r>
              <a:rPr lang="en-US" sz="1200" baseline="0" dirty="0"/>
              <a:t> </a:t>
            </a:r>
            <a:r>
              <a:rPr lang="en-US" sz="1200" b="1" baseline="0" dirty="0"/>
              <a:t>White, Background 1, Darker 35% </a:t>
            </a:r>
            <a:r>
              <a:rPr lang="en-US" sz="1200" b="0" baseline="0" dirty="0"/>
              <a:t>(fifth row, first option from the left)</a:t>
            </a:r>
            <a:r>
              <a:rPr lang="en-US" sz="120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lang="en-US" sz="1200" baseline="0" dirty="0"/>
              <a:t>Click each of the five picture placeholders in the SmartArt graphic, select a picture, and then click </a:t>
            </a:r>
            <a:r>
              <a:rPr lang="en-US" sz="1200" b="1" baseline="0" dirty="0"/>
              <a:t>Insert</a:t>
            </a:r>
            <a:r>
              <a:rPr lang="en-US" sz="1200" baseline="0" dirty="0"/>
              <a:t>.</a:t>
            </a:r>
          </a:p>
          <a:p>
            <a:endParaRPr lang="en-US" sz="1200" baseline="0" dirty="0"/>
          </a:p>
          <a:p>
            <a:endParaRPr lang="en-US" sz="1200" baseline="0" dirty="0"/>
          </a:p>
          <a:p>
            <a:r>
              <a:rPr lang="en-US" sz="1200" baseline="0" dirty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Animations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Animation Pane</a:t>
            </a:r>
            <a:r>
              <a:rPr lang="en-US" sz="120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On the slide, select the graphic.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</a:t>
            </a:r>
            <a:r>
              <a:rPr lang="en-US" sz="1200" b="0" baseline="0" dirty="0"/>
              <a:t>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More</a:t>
            </a:r>
            <a:r>
              <a:rPr lang="en-US" sz="1200" baseline="0" dirty="0"/>
              <a:t> arrow at the Effects Gallery and under </a:t>
            </a:r>
            <a:r>
              <a:rPr lang="en-US" sz="1200" b="1" baseline="0" dirty="0"/>
              <a:t>Entrance</a:t>
            </a:r>
            <a:r>
              <a:rPr lang="en-US" sz="1200" baseline="0" dirty="0"/>
              <a:t>, click </a:t>
            </a:r>
            <a:r>
              <a:rPr lang="en-US" sz="1200" b="1" baseline="0" dirty="0"/>
              <a:t>Float In</a:t>
            </a:r>
            <a:r>
              <a:rPr lang="en-US" sz="120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Effect Options</a:t>
            </a:r>
            <a:r>
              <a:rPr lang="en-US" sz="1200" baseline="0" dirty="0"/>
              <a:t>, and under </a:t>
            </a:r>
            <a:r>
              <a:rPr lang="en-US" sz="1200" b="1" baseline="0" dirty="0"/>
              <a:t>Sequence</a:t>
            </a:r>
            <a:r>
              <a:rPr lang="en-US" sz="1200" baseline="0" dirty="0"/>
              <a:t>, click </a:t>
            </a:r>
            <a:r>
              <a:rPr lang="en-US" sz="1200" b="1" baseline="0" dirty="0"/>
              <a:t>One by One</a:t>
            </a:r>
            <a:r>
              <a:rPr lang="en-US" sz="120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01.00</a:t>
            </a:r>
            <a:r>
              <a:rPr lang="en-US" sz="120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Animation Pane</a:t>
            </a:r>
            <a:r>
              <a:rPr lang="en-US" sz="1200" baseline="0" dirty="0"/>
              <a:t>, click the double-arrow below the animation effect to expand the list of effects, then do the following to modify the list of effects: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first animation effect, and then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More</a:t>
            </a:r>
            <a:r>
              <a:rPr lang="en-US" sz="1200" baseline="0" dirty="0"/>
              <a:t> arrow at the Effects Gallery and then click </a:t>
            </a:r>
            <a:r>
              <a:rPr lang="en-US" sz="1200" b="1" baseline="0" dirty="0"/>
              <a:t>More Entrance Effects</a:t>
            </a:r>
            <a:r>
              <a:rPr lang="en-US" sz="1200" baseline="0" dirty="0"/>
              <a:t>. In the </a:t>
            </a:r>
            <a:r>
              <a:rPr lang="en-US" sz="1200" b="1" baseline="0" dirty="0"/>
              <a:t>Change Entrance Effects</a:t>
            </a:r>
            <a:r>
              <a:rPr lang="en-US" sz="1200" baseline="0" dirty="0"/>
              <a:t> dialog box, under </a:t>
            </a:r>
            <a:r>
              <a:rPr lang="en-US" sz="1200" b="1" baseline="0" dirty="0"/>
              <a:t>Moderate</a:t>
            </a:r>
            <a:r>
              <a:rPr lang="en-US" sz="1200" baseline="0" dirty="0"/>
              <a:t>, click </a:t>
            </a:r>
            <a:r>
              <a:rPr lang="en-US" sz="1200" b="1" baseline="0" dirty="0"/>
              <a:t>Basic Zoom</a:t>
            </a:r>
            <a:r>
              <a:rPr lang="en-US" sz="1200" baseline="0" dirty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Click </a:t>
            </a:r>
            <a:r>
              <a:rPr lang="en-US" sz="1200" b="1" baseline="0" dirty="0"/>
              <a:t>Effect Options</a:t>
            </a:r>
            <a:r>
              <a:rPr lang="en-US" sz="1200" b="0" baseline="0" dirty="0"/>
              <a:t>, and under </a:t>
            </a:r>
            <a:r>
              <a:rPr lang="en-US" sz="1200" b="1" baseline="0" dirty="0"/>
              <a:t>Zoom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Out Slightly</a:t>
            </a:r>
            <a:r>
              <a:rPr lang="en-US" sz="1200" b="0" baseline="0" dirty="0"/>
              <a:t>. </a:t>
            </a:r>
            <a:endParaRPr lang="en-US" sz="1200" baseline="0" dirty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Timing </a:t>
            </a:r>
            <a:r>
              <a:rPr lang="en-US" sz="1200" b="0" baseline="0" dirty="0"/>
              <a:t>group, 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Also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01.00</a:t>
            </a:r>
            <a:r>
              <a:rPr lang="en-US" sz="120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Press and hold CTRL, select the third, fifth, seventh, ninth, and 11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effects (effects for the text shapes), and then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More</a:t>
            </a:r>
            <a:r>
              <a:rPr lang="en-US" sz="1200" baseline="0" dirty="0"/>
              <a:t> arrow at the Effects Gallery and then click </a:t>
            </a:r>
            <a:r>
              <a:rPr lang="en-US" sz="1200" b="1" baseline="0" dirty="0"/>
              <a:t>More Entrance Effects</a:t>
            </a:r>
            <a:r>
              <a:rPr lang="en-US" sz="1200" baseline="0" dirty="0"/>
              <a:t>. In the </a:t>
            </a:r>
            <a:r>
              <a:rPr lang="en-US" sz="1200" b="1" baseline="0" dirty="0"/>
              <a:t>Change Entrance Effects</a:t>
            </a:r>
            <a:r>
              <a:rPr lang="en-US" sz="1200" baseline="0" dirty="0"/>
              <a:t> dialog box, </a:t>
            </a:r>
            <a:r>
              <a:rPr lang="en-US" sz="1200" b="0" baseline="0" dirty="0"/>
              <a:t>under </a:t>
            </a:r>
            <a:r>
              <a:rPr lang="en-US" sz="1200" b="1" baseline="0" dirty="0"/>
              <a:t>Basic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Peek In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OK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Effect Options</a:t>
            </a:r>
            <a:r>
              <a:rPr lang="en-US" sz="1200" baseline="0" dirty="0"/>
              <a:t>, and under</a:t>
            </a:r>
            <a:r>
              <a:rPr lang="en-US" sz="1200" b="0" baseline="0" dirty="0"/>
              <a:t> </a:t>
            </a:r>
            <a:r>
              <a:rPr lang="en-US" sz="1200" b="1" baseline="0" dirty="0"/>
              <a:t>Direction</a:t>
            </a:r>
            <a:r>
              <a:rPr lang="en-US" sz="1200" baseline="0" dirty="0"/>
              <a:t>, click </a:t>
            </a:r>
            <a:r>
              <a:rPr lang="en-US" sz="1200" b="1" baseline="0" dirty="0"/>
              <a:t>From Top</a:t>
            </a:r>
            <a:r>
              <a:rPr lang="en-US" sz="1200" b="0" baseline="0" dirty="0"/>
              <a:t>.</a:t>
            </a:r>
            <a:r>
              <a:rPr lang="en-US" sz="1200" b="1" baseline="0" dirty="0"/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01.00</a:t>
            </a:r>
            <a:r>
              <a:rPr lang="en-US" sz="120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Press and hold CTRL, select the second, fourth, sixth, eighth, and 10</a:t>
            </a:r>
            <a:r>
              <a:rPr lang="en-US" sz="1200" baseline="30000" dirty="0"/>
              <a:t>th</a:t>
            </a:r>
            <a:r>
              <a:rPr lang="en-US" sz="1200" baseline="0" dirty="0"/>
              <a:t>  animation effects (effects for the pictures). In the </a:t>
            </a:r>
            <a:r>
              <a:rPr lang="en-US" sz="1200" b="1" baseline="0" dirty="0"/>
              <a:t>Timing </a:t>
            </a:r>
            <a:r>
              <a:rPr lang="en-US" sz="1200" baseline="0" dirty="0"/>
              <a:t>group, </a:t>
            </a:r>
            <a:r>
              <a:rPr lang="en-US" sz="1200" b="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="0" baseline="0" dirty="0"/>
              <a:t> list, select</a:t>
            </a:r>
            <a:r>
              <a:rPr lang="en-US" sz="1200" baseline="0" dirty="0"/>
              <a:t> </a:t>
            </a:r>
            <a:r>
              <a:rPr lang="en-US" sz="1200" b="1" baseline="0" dirty="0"/>
              <a:t>After Previous</a:t>
            </a:r>
            <a:r>
              <a:rPr lang="en-US" sz="1200" baseline="0" dirty="0"/>
              <a:t>.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on the slider, then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dirty="0"/>
              <a:t>click </a:t>
            </a:r>
            <a:r>
              <a:rPr lang="en-US" sz="1200" b="1" dirty="0"/>
              <a:t>More Colors</a:t>
            </a:r>
            <a:r>
              <a:rPr lang="en-US" sz="1200" dirty="0"/>
              <a:t>, and then in the </a:t>
            </a:r>
            <a:r>
              <a:rPr lang="en-US" sz="1200" b="1" dirty="0"/>
              <a:t>Colors</a:t>
            </a:r>
            <a:r>
              <a:rPr lang="en-US" sz="1200" dirty="0"/>
              <a:t> dialog box, on the </a:t>
            </a:r>
            <a:r>
              <a:rPr lang="en-US" sz="1200" b="1" dirty="0"/>
              <a:t>Custom</a:t>
            </a:r>
            <a:r>
              <a:rPr lang="en-US" sz="1200" dirty="0"/>
              <a:t> tab, enter values for Red: </a:t>
            </a:r>
            <a:r>
              <a:rPr lang="en-US" sz="1200" b="1" dirty="0"/>
              <a:t>130</a:t>
            </a:r>
            <a:r>
              <a:rPr lang="en-US" sz="1200" dirty="0"/>
              <a:t>, Green: </a:t>
            </a:r>
            <a:r>
              <a:rPr lang="en-US" sz="1200" b="1" dirty="0"/>
              <a:t>126</a:t>
            </a:r>
            <a:r>
              <a:rPr lang="en-US" sz="1200" dirty="0"/>
              <a:t>, and Blue: </a:t>
            </a:r>
            <a:r>
              <a:rPr lang="en-US" sz="1200" b="1" dirty="0"/>
              <a:t>102</a:t>
            </a:r>
            <a:r>
              <a:rPr lang="en-US" sz="120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on the slider,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71%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01637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0"/>
            <a:ext cx="7924800" cy="44196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77BB27-6235-B14B-9538-B680A64942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756FC-7336-B840-978F-32530527444E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33A43-2918-6743-BAAA-6467AF2C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hr.org.tw/civicrm/contribute/transact?reset=1&amp;id=16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hr.org.tw/civicrm/contribute/transact?reset=1&amp;id=16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hr.org.tw/civicrm/contribute/transact?reset=1&amp;id=16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mancipation" TargetMode="External"/><Relationship Id="rId7" Type="http://schemas.openxmlformats.org/officeDocument/2006/relationships/hyperlink" Target="https://en.wikipedia.org/wiki/Conscientiza%C3%A7%C3%A3o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ortuguese_language" TargetMode="External"/><Relationship Id="rId5" Type="http://schemas.openxmlformats.org/officeDocument/2006/relationships/hyperlink" Target="https://en.wikipedia.org/wiki/Critical_consciousness" TargetMode="External"/><Relationship Id="rId4" Type="http://schemas.openxmlformats.org/officeDocument/2006/relationships/hyperlink" Target="https://en.wikipedia.org/wiki/Oppress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5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6.bin"/><Relationship Id="rId18" Type="http://schemas.openxmlformats.org/officeDocument/2006/relationships/oleObject" Target="../embeddings/oleObject21.bin"/><Relationship Id="rId26" Type="http://schemas.openxmlformats.org/officeDocument/2006/relationships/oleObject" Target="../embeddings/oleObject29.bin"/><Relationship Id="rId39" Type="http://schemas.openxmlformats.org/officeDocument/2006/relationships/oleObject" Target="../embeddings/oleObject42.bin"/><Relationship Id="rId21" Type="http://schemas.openxmlformats.org/officeDocument/2006/relationships/oleObject" Target="../embeddings/oleObject24.bin"/><Relationship Id="rId34" Type="http://schemas.openxmlformats.org/officeDocument/2006/relationships/oleObject" Target="../embeddings/oleObject37.bin"/><Relationship Id="rId42" Type="http://schemas.openxmlformats.org/officeDocument/2006/relationships/oleObject" Target="../embeddings/oleObject45.bin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9.bin"/><Relationship Id="rId20" Type="http://schemas.openxmlformats.org/officeDocument/2006/relationships/oleObject" Target="../embeddings/oleObject23.bin"/><Relationship Id="rId29" Type="http://schemas.openxmlformats.org/officeDocument/2006/relationships/oleObject" Target="../embeddings/oleObject32.bin"/><Relationship Id="rId41" Type="http://schemas.openxmlformats.org/officeDocument/2006/relationships/oleObject" Target="../embeddings/oleObject44.bin"/><Relationship Id="rId1" Type="http://schemas.openxmlformats.org/officeDocument/2006/relationships/tags" Target="../tags/tag2.x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4.bin"/><Relationship Id="rId24" Type="http://schemas.openxmlformats.org/officeDocument/2006/relationships/oleObject" Target="../embeddings/oleObject27.bin"/><Relationship Id="rId32" Type="http://schemas.openxmlformats.org/officeDocument/2006/relationships/oleObject" Target="../embeddings/oleObject35.bin"/><Relationship Id="rId37" Type="http://schemas.openxmlformats.org/officeDocument/2006/relationships/oleObject" Target="../embeddings/oleObject40.bin"/><Relationship Id="rId40" Type="http://schemas.openxmlformats.org/officeDocument/2006/relationships/oleObject" Target="../embeddings/oleObject43.bin"/><Relationship Id="rId5" Type="http://schemas.openxmlformats.org/officeDocument/2006/relationships/image" Target="../media/image5.wmf"/><Relationship Id="rId15" Type="http://schemas.openxmlformats.org/officeDocument/2006/relationships/oleObject" Target="../embeddings/oleObject18.bin"/><Relationship Id="rId23" Type="http://schemas.openxmlformats.org/officeDocument/2006/relationships/oleObject" Target="../embeddings/oleObject26.bin"/><Relationship Id="rId28" Type="http://schemas.openxmlformats.org/officeDocument/2006/relationships/oleObject" Target="../embeddings/oleObject31.bin"/><Relationship Id="rId36" Type="http://schemas.openxmlformats.org/officeDocument/2006/relationships/oleObject" Target="../embeddings/oleObject39.bin"/><Relationship Id="rId10" Type="http://schemas.openxmlformats.org/officeDocument/2006/relationships/oleObject" Target="../embeddings/oleObject13.bin"/><Relationship Id="rId19" Type="http://schemas.openxmlformats.org/officeDocument/2006/relationships/oleObject" Target="../embeddings/oleObject22.bin"/><Relationship Id="rId31" Type="http://schemas.openxmlformats.org/officeDocument/2006/relationships/oleObject" Target="../embeddings/oleObject34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5.bin"/><Relationship Id="rId27" Type="http://schemas.openxmlformats.org/officeDocument/2006/relationships/oleObject" Target="../embeddings/oleObject30.bin"/><Relationship Id="rId30" Type="http://schemas.openxmlformats.org/officeDocument/2006/relationships/oleObject" Target="../embeddings/oleObject33.bin"/><Relationship Id="rId35" Type="http://schemas.openxmlformats.org/officeDocument/2006/relationships/oleObject" Target="../embeddings/oleObject38.bin"/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12" Type="http://schemas.openxmlformats.org/officeDocument/2006/relationships/oleObject" Target="../embeddings/oleObject15.bin"/><Relationship Id="rId17" Type="http://schemas.openxmlformats.org/officeDocument/2006/relationships/oleObject" Target="../embeddings/oleObject20.bin"/><Relationship Id="rId25" Type="http://schemas.openxmlformats.org/officeDocument/2006/relationships/oleObject" Target="../embeddings/oleObject28.bin"/><Relationship Id="rId33" Type="http://schemas.openxmlformats.org/officeDocument/2006/relationships/oleObject" Target="../embeddings/oleObject36.bin"/><Relationship Id="rId38" Type="http://schemas.openxmlformats.org/officeDocument/2006/relationships/oleObject" Target="../embeddings/oleObject4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s://poorwiseman.vhx.tv/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401FB-3954-596E-D9FC-2A64B5B75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7A67C-120A-8F91-3329-CA6E0BE00B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-1311966" y="-909712"/>
            <a:ext cx="10774017" cy="7918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81EB0-F4F5-B511-EEF9-242F67821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1886" y="3556243"/>
            <a:ext cx="8469228" cy="2879678"/>
          </a:xfrm>
          <a:solidFill>
            <a:schemeClr val="accent3">
              <a:lumMod val="40000"/>
              <a:lumOff val="60000"/>
              <a:alpha val="56000"/>
            </a:schemeClr>
          </a:solidFill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</a:t>
            </a:r>
            <a:r>
              <a:rPr lang="en-US" sz="2200" dirty="0"/>
              <a:t>nauguration of the </a:t>
            </a:r>
            <a:br>
              <a:rPr lang="en-US" dirty="0"/>
            </a:br>
            <a:r>
              <a:rPr lang="en-US" dirty="0"/>
              <a:t>PhD in Development Studies</a:t>
            </a:r>
            <a:br>
              <a:rPr lang="en-US" dirty="0"/>
            </a:br>
            <a:r>
              <a:rPr lang="en-US" sz="2700" dirty="0"/>
              <a:t>God of Action, God of History</a:t>
            </a:r>
            <a:br>
              <a:rPr lang="en-US" sz="2700" dirty="0"/>
            </a:br>
            <a:r>
              <a:rPr lang="en-US" sz="2700" dirty="0"/>
              <a:t>Developing Humanity from Garden to City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5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Global Collaboration</a:t>
            </a:r>
          </a:p>
        </p:txBody>
      </p:sp>
      <p:pic>
        <p:nvPicPr>
          <p:cNvPr id="276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9957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39624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485E1-9FD8-DD40-897B-9D3B7118B553}"/>
              </a:ext>
            </a:extLst>
          </p:cNvPr>
          <p:cNvSpPr txBox="1"/>
          <p:nvPr/>
        </p:nvSpPr>
        <p:spPr>
          <a:xfrm>
            <a:off x="5268036" y="4394578"/>
            <a:ext cx="33425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Uganda Christian University, 2017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William Carey International University,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0742B-2139-7E43-BE1D-5DE4A113EBFE}"/>
              </a:ext>
            </a:extLst>
          </p:cNvPr>
          <p:cNvSpPr txBox="1"/>
          <p:nvPr/>
        </p:nvSpPr>
        <p:spPr>
          <a:xfrm>
            <a:off x="533401" y="5141843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Cameroon, 2022, </a:t>
            </a:r>
          </a:p>
          <a:p>
            <a:endParaRPr lang="en-US" sz="2800" dirty="0"/>
          </a:p>
          <a:p>
            <a:r>
              <a:rPr lang="en-US" sz="2800" dirty="0"/>
              <a:t>	Rio de Janeiro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236A5-88DA-6042-A4A5-A7003ED142E8}"/>
              </a:ext>
            </a:extLst>
          </p:cNvPr>
          <p:cNvSpPr txBox="1"/>
          <p:nvPr/>
        </p:nvSpPr>
        <p:spPr>
          <a:xfrm>
            <a:off x="7260609" y="83251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F15E8-133E-43D9-C183-9122DEE14F72}"/>
              </a:ext>
            </a:extLst>
          </p:cNvPr>
          <p:cNvSpPr txBox="1"/>
          <p:nvPr/>
        </p:nvSpPr>
        <p:spPr>
          <a:xfrm>
            <a:off x="1124607" y="4204138"/>
            <a:ext cx="888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Manila,</a:t>
            </a:r>
          </a:p>
          <a:p>
            <a:endParaRPr lang="en-US" dirty="0"/>
          </a:p>
          <a:p>
            <a:r>
              <a:rPr lang="en-US" dirty="0"/>
              <a:t>Nairobi</a:t>
            </a:r>
          </a:p>
        </p:txBody>
      </p:sp>
    </p:spTree>
    <p:extLst>
      <p:ext uri="{BB962C8B-B14F-4D97-AF65-F5344CB8AC3E}">
        <p14:creationId xmlns:p14="http://schemas.microsoft.com/office/powerpoint/2010/main" val="11861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6A8810-6D2F-6F47-8D74-24226D788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0220" y="235548"/>
            <a:ext cx="4960620" cy="6399972"/>
          </a:xfrm>
        </p:spPr>
      </p:pic>
    </p:spTree>
    <p:extLst>
      <p:ext uri="{BB962C8B-B14F-4D97-AF65-F5344CB8AC3E}">
        <p14:creationId xmlns:p14="http://schemas.microsoft.com/office/powerpoint/2010/main" val="176995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red robe and a coffin with people around him&#10;&#10;Description automatically generated">
            <a:extLst>
              <a:ext uri="{FF2B5EF4-FFF2-40B4-BE49-F238E27FC236}">
                <a16:creationId xmlns:a16="http://schemas.microsoft.com/office/drawing/2014/main" id="{3932C874-C5FA-3A52-A2F4-AD1275382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16" y="3150448"/>
            <a:ext cx="5827943" cy="3642465"/>
          </a:xfrm>
        </p:spPr>
      </p:pic>
      <p:pic>
        <p:nvPicPr>
          <p:cNvPr id="7" name="Picture 6" descr="A person wearing a crown of leaves&#10;&#10;Description automatically generated">
            <a:extLst>
              <a:ext uri="{FF2B5EF4-FFF2-40B4-BE49-F238E27FC236}">
                <a16:creationId xmlns:a16="http://schemas.microsoft.com/office/drawing/2014/main" id="{782F6F2E-5190-FB1E-F508-28902E41A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279" y="65086"/>
            <a:ext cx="5476784" cy="33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6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6DDE8-E60A-9C45-9D31-F3BCF245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09071" cy="53081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b="0" i="0" u="none" strike="noStrike" dirty="0">
                <a:solidFill>
                  <a:srgbClr val="202020"/>
                </a:solidFill>
                <a:effectLst/>
                <a:latin typeface="PopuLato"/>
              </a:rPr>
              <a:t>1. What do you plan to be in 5 or 10 years?</a:t>
            </a:r>
            <a:endParaRPr lang="en-US" sz="43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3A51F98-3AE3-2D44-A062-932DD46D1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" b="5815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FAB0CA-A1E7-5565-B894-9ACABF16858D}"/>
              </a:ext>
            </a:extLst>
          </p:cNvPr>
          <p:cNvSpPr txBox="1"/>
          <p:nvPr/>
        </p:nvSpPr>
        <p:spPr>
          <a:xfrm>
            <a:off x="767255" y="515007"/>
            <a:ext cx="25647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2.  PhD  Value </a:t>
            </a:r>
          </a:p>
          <a:p>
            <a:r>
              <a:rPr lang="en-US" sz="3200" dirty="0"/>
              <a:t>Self-Analysis</a:t>
            </a:r>
          </a:p>
        </p:txBody>
      </p:sp>
    </p:spTree>
    <p:extLst>
      <p:ext uri="{BB962C8B-B14F-4D97-AF65-F5344CB8AC3E}">
        <p14:creationId xmlns:p14="http://schemas.microsoft.com/office/powerpoint/2010/main" val="4026283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98"/>
          <p:cNvSpPr>
            <a:spLocks noGrp="1"/>
          </p:cNvSpPr>
          <p:nvPr>
            <p:ph type="ctrTitle"/>
          </p:nvPr>
        </p:nvSpPr>
        <p:spPr>
          <a:xfrm>
            <a:off x="507962" y="2309335"/>
            <a:ext cx="8128076" cy="4133505"/>
          </a:xfrm>
        </p:spPr>
        <p:txBody>
          <a:bodyPr>
            <a:noAutofit/>
          </a:bodyPr>
          <a:lstStyle/>
          <a:p>
            <a:r>
              <a:rPr lang="en-US" sz="3600" b="0" i="0" u="none" strike="noStrike" dirty="0">
                <a:solidFill>
                  <a:srgbClr val="202020"/>
                </a:solidFill>
                <a:effectLst/>
                <a:latin typeface="PopuLato"/>
              </a:rPr>
              <a:t>2. What areas of theory and in what field do you wish to develop your PhD in order to be in that place? </a:t>
            </a:r>
            <a:br>
              <a:rPr lang="en-US" sz="36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br>
              <a:rPr lang="en-US" sz="36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3600" b="0" i="0" u="none" strike="noStrike" dirty="0">
                <a:solidFill>
                  <a:srgbClr val="202020"/>
                </a:solidFill>
                <a:effectLst/>
                <a:latin typeface="PopuLato"/>
              </a:rPr>
              <a:t>In what academic domain/field and what roles will your PhD bring you authority to do what you need to do? </a:t>
            </a:r>
            <a:br>
              <a:rPr lang="en-US" sz="36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br>
              <a:rPr lang="en-US" sz="36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br>
              <a:rPr lang="en-US" sz="3600" dirty="0"/>
            </a:br>
            <a:br>
              <a:rPr lang="en-US" sz="3600" dirty="0"/>
            </a:b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398377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55DDB6-4C43-8F40-B479-0872C4F4B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024" y="2422635"/>
            <a:ext cx="5415950" cy="40619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2078F7-A111-914C-A838-EEC0262E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0" y="457200"/>
            <a:ext cx="8597462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4400" b="0" i="0" u="none" strike="noStrike" dirty="0">
                <a:solidFill>
                  <a:srgbClr val="202020"/>
                </a:solidFill>
                <a:effectLst/>
                <a:latin typeface="PopuLato"/>
              </a:rPr>
              <a:t>3. What place in society and academia will people think of you, when they read papers published from your doctorate?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98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9D28F3-E3B7-4FF1-F02A-2C6350EA4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610B4B-DB29-0B9D-07DA-7CA9AF8D9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38DA9-4CF9-A4A2-52D2-3DAFB0DCF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7" y="2826831"/>
            <a:ext cx="3276451" cy="20289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4. What's the cost-benefit ratio between your PhD and other goals? Is it worth it?</a:t>
            </a:r>
            <a:endParaRPr lang="en-US" sz="28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5EC4DC92-62D3-DB27-5B74-B0A27023C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D6EE9-2F90-F7F7-BBA3-4A74355E9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93" r="23693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3283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D6781F-179B-9217-D59F-1BE534C0F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8C6FA2F-EB10-BE6F-BB7C-77D92B5F5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FC267-0940-6BB7-7084-329876D5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85" y="3429000"/>
            <a:ext cx="3276451" cy="20289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5. Prioritize: Do you wish your PhD to: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*Bring societal or religious change? *Connect high level ideas?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*Create new philosophies?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*Give you a ticket to a high paid position?</a:t>
            </a:r>
            <a:endParaRPr lang="en-US" sz="28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AAE68896-D53B-9837-7F6A-92BCD52E4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0EE25A-467F-3572-3D7D-E2D8C2D08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386" r="12386"/>
          <a:stretch/>
        </p:blipFill>
        <p:spPr>
          <a:xfrm>
            <a:off x="3983776" y="283789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52769-1133-DBC3-A4A8-A5542C6C8A08}"/>
              </a:ext>
            </a:extLst>
          </p:cNvPr>
          <p:cNvSpPr txBox="1"/>
          <p:nvPr/>
        </p:nvSpPr>
        <p:spPr>
          <a:xfrm>
            <a:off x="3983776" y="7141779"/>
            <a:ext cx="51590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tahr.org.tw/civicrm/contribute/transact?reset=1&amp;id=1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49218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9EC53-30E1-1277-286E-69EA09793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F9DBF0-AAFC-1D8B-5A38-075F8A74A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14D03-F6CF-B3EF-9696-F8D6E95B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1" y="3429000"/>
            <a:ext cx="3311115" cy="24727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If you chose action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*then likely you need to study using Action-reflection approaches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If you chose connecting ideas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* then likely you may wish to choose traditional approaches where an objective outsider analyzes data collected from within a context. 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* Ultimately that could be in the style of Phenomenology </a:t>
            </a:r>
            <a:endParaRPr lang="en-US" sz="28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87F1320-C675-7249-8C0E-91ADD670F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AE9FB-3396-C48E-0018-C17AB1FDAC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386" r="12386"/>
          <a:stretch/>
        </p:blipFill>
        <p:spPr>
          <a:xfrm>
            <a:off x="3983776" y="283789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7DB623-51BB-EF1C-A843-5A6223EFDADC}"/>
              </a:ext>
            </a:extLst>
          </p:cNvPr>
          <p:cNvSpPr txBox="1"/>
          <p:nvPr/>
        </p:nvSpPr>
        <p:spPr>
          <a:xfrm>
            <a:off x="3983776" y="7141779"/>
            <a:ext cx="51590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tahr.org.tw/civicrm/contribute/transact?reset=1&amp;id=1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11296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AF8A80-EA17-DBD1-FD51-BEA3906A9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FD0AB2-A2F8-2799-EF46-A1A394FF3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55B97-C450-E284-EF9E-5991E22B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1" y="3429000"/>
            <a:ext cx="3311115" cy="24727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If you chose a secure job: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*then you may be disappointed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If you chose creating new philosophies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* Geniuses create new paradigms often very young, sometimes in a serial manner</a:t>
            </a:r>
            <a:b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</a:b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 * Don’t denigrate your high </a:t>
            </a:r>
            <a:r>
              <a:rPr lang="en-US" sz="2800" b="0" i="0" u="none" strike="noStrike" dirty="0" err="1">
                <a:solidFill>
                  <a:srgbClr val="202020"/>
                </a:solidFill>
                <a:effectLst/>
                <a:latin typeface="PopuLato"/>
              </a:rPr>
              <a:t>caling</a:t>
            </a:r>
            <a:r>
              <a:rPr lang="en-US" sz="2800" b="0" i="0" u="none" strike="noStrike" dirty="0">
                <a:solidFill>
                  <a:srgbClr val="202020"/>
                </a:solidFill>
                <a:effectLst/>
                <a:latin typeface="PopuLato"/>
              </a:rPr>
              <a:t> and giftedness</a:t>
            </a:r>
            <a:endParaRPr lang="en-US" sz="28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E007B7F-5831-B6C6-7EA7-5D9F72021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3D48FF-D43C-572D-9D9F-FEDBE283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386" r="12386"/>
          <a:stretch/>
        </p:blipFill>
        <p:spPr>
          <a:xfrm>
            <a:off x="3983776" y="283789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99000"/>
                  <a:lumOff val="1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A2EE6-2BF3-4D31-2945-1DBC069CB144}"/>
              </a:ext>
            </a:extLst>
          </p:cNvPr>
          <p:cNvSpPr txBox="1"/>
          <p:nvPr/>
        </p:nvSpPr>
        <p:spPr>
          <a:xfrm>
            <a:off x="3983776" y="7141779"/>
            <a:ext cx="51590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tahr.org.tw/civicrm/contribute/transact?reset=1&amp;id=1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31717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geohenryedi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0113" y="1552522"/>
            <a:ext cx="4684919" cy="3244630"/>
          </a:xfrm>
          <a:noFill/>
          <a:ln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24921" y="527445"/>
            <a:ext cx="4225406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numCol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NZ" sz="3600" dirty="0">
                <a:latin typeface="Times New Roman" pitchFamily="-108" charset="0"/>
              </a:rPr>
              <a:t>1. Personal Story: Beginnings in Manila slums</a:t>
            </a:r>
          </a:p>
          <a:p>
            <a:pPr eaLnBrk="0" hangingPunct="0"/>
            <a:endParaRPr lang="en-NZ" sz="3200" dirty="0">
              <a:latin typeface="Times New Roman" pitchFamily="-108" charset="0"/>
            </a:endParaRPr>
          </a:p>
          <a:p>
            <a:pPr eaLnBrk="0" hangingPunct="0"/>
            <a:r>
              <a:rPr lang="en-NZ" sz="3200" dirty="0">
                <a:latin typeface="Times New Roman" pitchFamily="-108" charset="0"/>
              </a:rPr>
              <a:t>…to preach good news</a:t>
            </a:r>
          </a:p>
          <a:p>
            <a:pPr eaLnBrk="0" hangingPunct="0"/>
            <a:r>
              <a:rPr lang="en-NZ" sz="3200" dirty="0">
                <a:latin typeface="Times New Roman" pitchFamily="-108" charset="0"/>
              </a:rPr>
              <a:t>to the poor!</a:t>
            </a:r>
          </a:p>
          <a:p>
            <a:pPr eaLnBrk="0" hangingPunct="0"/>
            <a:endParaRPr lang="en-NZ" sz="3200" dirty="0">
              <a:latin typeface="Times New Roman" pitchFamily="-108" charset="0"/>
            </a:endParaRPr>
          </a:p>
          <a:p>
            <a:pPr eaLnBrk="0" hangingPunct="0"/>
            <a:r>
              <a:rPr lang="en-NZ" sz="2800" dirty="0">
                <a:latin typeface="Times New Roman" pitchFamily="-108" charset="0"/>
              </a:rPr>
              <a:t>“Create a masters degree for Slum Movement Leaders”</a:t>
            </a:r>
          </a:p>
          <a:p>
            <a:pPr eaLnBrk="0" hangingPunct="0"/>
            <a:endParaRPr lang="en-NZ" sz="2800" dirty="0">
              <a:latin typeface="Times New Roman" pitchFamily="-108" charset="0"/>
            </a:endParaRPr>
          </a:p>
          <a:p>
            <a:pPr algn="r" eaLnBrk="0" hangingPunct="0"/>
            <a:endParaRPr lang="en-NZ" sz="3600" dirty="0">
              <a:latin typeface="Times New Roman" pitchFamily="-108" charset="0"/>
            </a:endParaRPr>
          </a:p>
          <a:p>
            <a:pPr eaLnBrk="0" hangingPunct="0"/>
            <a:endParaRPr lang="en-NZ" sz="2000" dirty="0">
              <a:latin typeface="Times New Roman" pitchFamily="-108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776154" y="4797152"/>
            <a:ext cx="29820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NZ" sz="2800" i="1" dirty="0">
                <a:latin typeface="Times New Roman" pitchFamily="-108" charset="0"/>
              </a:rPr>
              <a:t>Some of the first believers </a:t>
            </a:r>
            <a:br>
              <a:rPr lang="en-NZ" sz="2800" i="1" dirty="0">
                <a:latin typeface="Times New Roman" pitchFamily="-108" charset="0"/>
              </a:rPr>
            </a:br>
            <a:r>
              <a:rPr lang="en-NZ" sz="2800" i="1" dirty="0">
                <a:latin typeface="Times New Roman" pitchFamily="-108" charset="0"/>
              </a:rPr>
              <a:t>in Tatalon, Manila</a:t>
            </a:r>
            <a:endParaRPr lang="en-GB" sz="2800" i="1" dirty="0">
              <a:latin typeface="Times New Roman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682372"/>
      </p:ext>
    </p:extLst>
  </p:cSld>
  <p:clrMapOvr>
    <a:masterClrMapping/>
  </p:clrMapOvr>
  <p:transition advTm="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0" grpId="1"/>
      <p:bldP spid="245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Documents and Settings\Owner\Application Data\Microsoft\Media Catalog\fre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04309"/>
            <a:ext cx="2782292" cy="341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3419" y="211154"/>
            <a:ext cx="52246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Influence of Paulo Freire on Latin theological </a:t>
            </a:r>
          </a:p>
          <a:p>
            <a:r>
              <a:rPr lang="en-US" sz="3600" dirty="0"/>
              <a:t>process (Padilla, Escobar…)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Learner-centric education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Action-reflection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/>
              <a:t>   </a:t>
            </a:r>
            <a:r>
              <a:rPr lang="en-GB" sz="3600" i="1" dirty="0" err="1"/>
              <a:t>Conscientização</a:t>
            </a:r>
            <a:endParaRPr lang="en-US" sz="3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6E2D6-65C8-B447-B635-5E3854FE2FD2}"/>
              </a:ext>
            </a:extLst>
          </p:cNvPr>
          <p:cNvSpPr txBox="1"/>
          <p:nvPr/>
        </p:nvSpPr>
        <p:spPr>
          <a:xfrm>
            <a:off x="346364" y="540326"/>
            <a:ext cx="2649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3. Educational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234B0-F6A7-5142-9953-1404393F780B}"/>
              </a:ext>
            </a:extLst>
          </p:cNvPr>
          <p:cNvSpPr txBox="1"/>
          <p:nvPr/>
        </p:nvSpPr>
        <p:spPr>
          <a:xfrm>
            <a:off x="346365" y="2109985"/>
            <a:ext cx="2757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Story-telling Education</a:t>
            </a:r>
          </a:p>
        </p:txBody>
      </p:sp>
      <p:pic>
        <p:nvPicPr>
          <p:cNvPr id="4098" name="Picture 2" descr="Image result for Samuel Escobar">
            <a:extLst>
              <a:ext uri="{FF2B5EF4-FFF2-40B4-BE49-F238E27FC236}">
                <a16:creationId xmlns:a16="http://schemas.microsoft.com/office/drawing/2014/main" id="{187C23B8-25CF-E04F-926D-56DFB420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7982" y="2047008"/>
            <a:ext cx="191109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30B7D-3958-AB39-5BF1-5C5499D39776}"/>
              </a:ext>
            </a:extLst>
          </p:cNvPr>
          <p:cNvSpPr txBox="1"/>
          <p:nvPr/>
        </p:nvSpPr>
        <p:spPr>
          <a:xfrm>
            <a:off x="7227982" y="4981903"/>
            <a:ext cx="1611219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Rene Padilla, implemented in Latin theology</a:t>
            </a:r>
          </a:p>
        </p:txBody>
      </p:sp>
    </p:spTree>
    <p:extLst>
      <p:ext uri="{BB962C8B-B14F-4D97-AF65-F5344CB8AC3E}">
        <p14:creationId xmlns:p14="http://schemas.microsoft.com/office/powerpoint/2010/main" val="1713522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</a:t>
            </a:r>
          </a:p>
        </p:txBody>
      </p:sp>
      <p:pic>
        <p:nvPicPr>
          <p:cNvPr id="5" name="Content Placeholder 4" descr="paulo-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7" r="-2087"/>
          <a:stretch>
            <a:fillRect/>
          </a:stretch>
        </p:blipFill>
        <p:spPr>
          <a:xfrm>
            <a:off x="4572000" y="273050"/>
            <a:ext cx="4114800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US" dirty="0"/>
              <a:t>-b. 1921 in </a:t>
            </a:r>
            <a:r>
              <a:rPr lang="en-US" dirty="0" err="1"/>
              <a:t>Pernabucco</a:t>
            </a:r>
            <a:r>
              <a:rPr lang="en-US" dirty="0"/>
              <a:t>, Brazil</a:t>
            </a:r>
          </a:p>
          <a:p>
            <a:pPr algn="l"/>
            <a:r>
              <a:rPr lang="en-US" dirty="0"/>
              <a:t>-middle-class family </a:t>
            </a:r>
            <a:r>
              <a:rPr lang="en-US" dirty="0">
                <a:sym typeface="Wingdings"/>
              </a:rPr>
              <a:t> poor family</a:t>
            </a:r>
          </a:p>
          <a:p>
            <a:pPr algn="l"/>
            <a:r>
              <a:rPr lang="en-US" dirty="0">
                <a:sym typeface="Wingdings"/>
              </a:rPr>
              <a:t>-law school</a:t>
            </a:r>
          </a:p>
          <a:p>
            <a:pPr algn="l"/>
            <a:r>
              <a:rPr lang="en-US" dirty="0"/>
              <a:t>-teacher</a:t>
            </a:r>
            <a:r>
              <a:rPr lang="en-US" dirty="0">
                <a:sym typeface="Wingdings"/>
              </a:rPr>
              <a:t> social services</a:t>
            </a:r>
          </a:p>
          <a:p>
            <a:pPr algn="l"/>
            <a:r>
              <a:rPr lang="en-US" dirty="0">
                <a:sym typeface="Wingdings"/>
              </a:rPr>
              <a:t>-300 farmers literate after 45 days</a:t>
            </a:r>
          </a:p>
          <a:p>
            <a:pPr algn="l"/>
            <a:r>
              <a:rPr lang="en-US" dirty="0">
                <a:sym typeface="Wingdings"/>
              </a:rPr>
              <a:t>-exiled to Bolivia 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Multiplied ideas globally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2 million are in groups utilizing his pedagogy</a:t>
            </a:r>
          </a:p>
          <a:p>
            <a:pPr algn="l"/>
            <a:r>
              <a:rPr lang="en-US" dirty="0"/>
              <a:t>d. 1997 in Sao Paulo</a:t>
            </a:r>
          </a:p>
        </p:txBody>
      </p:sp>
    </p:spTree>
    <p:extLst>
      <p:ext uri="{BB962C8B-B14F-4D97-AF65-F5344CB8AC3E}">
        <p14:creationId xmlns:p14="http://schemas.microsoft.com/office/powerpoint/2010/main" val="3054958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Friere’s</a:t>
            </a:r>
            <a:r>
              <a:rPr lang="en-US" dirty="0"/>
              <a:t>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Pedagogy of the </a:t>
            </a:r>
            <a:br>
              <a:rPr lang="en-US" dirty="0"/>
            </a:br>
            <a:r>
              <a:rPr lang="en-US" dirty="0"/>
              <a:t>Oppressed </a:t>
            </a:r>
          </a:p>
          <a:p>
            <a:pPr marL="0" indent="0">
              <a:buNone/>
            </a:pPr>
            <a:r>
              <a:rPr lang="en-US" dirty="0"/>
              <a:t>(1968)</a:t>
            </a:r>
          </a:p>
          <a:p>
            <a:endParaRPr lang="en-US" dirty="0"/>
          </a:p>
        </p:txBody>
      </p:sp>
      <p:pic>
        <p:nvPicPr>
          <p:cNvPr id="4" name="Picture 3" descr="pedagogia.jpg"/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97" y="800245"/>
            <a:ext cx="4196554" cy="58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59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0" y="876300"/>
          <a:ext cx="9144000" cy="575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13938"/>
            <a:ext cx="8964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Freire is within the Educational Field of Constructivism i.e. Learning involves active engagement with social change</a:t>
            </a:r>
          </a:p>
        </p:txBody>
      </p:sp>
    </p:spTree>
    <p:extLst>
      <p:ext uri="{BB962C8B-B14F-4D97-AF65-F5344CB8AC3E}">
        <p14:creationId xmlns:p14="http://schemas.microsoft.com/office/powerpoint/2010/main" val="224346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Graphic spid="11" grpId="1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4. How Do You Learn Leadership?</a:t>
            </a:r>
          </a:p>
        </p:txBody>
      </p:sp>
      <p:graphicFrame>
        <p:nvGraphicFramePr>
          <p:cNvPr id="4" name="D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679569"/>
              </p:ext>
            </p:extLst>
          </p:nvPr>
        </p:nvGraphicFramePr>
        <p:xfrm>
          <a:off x="457200" y="834887"/>
          <a:ext cx="8229599" cy="5751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77584" y="6078499"/>
            <a:ext cx="30061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An action – based degree</a:t>
            </a:r>
          </a:p>
          <a:p>
            <a:r>
              <a:rPr lang="en-US" sz="1350" dirty="0"/>
              <a:t>For those with demonstrated leadership</a:t>
            </a:r>
          </a:p>
        </p:txBody>
      </p:sp>
    </p:spTree>
    <p:extLst>
      <p:ext uri="{BB962C8B-B14F-4D97-AF65-F5344CB8AC3E}">
        <p14:creationId xmlns:p14="http://schemas.microsoft.com/office/powerpoint/2010/main" val="2865818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8" y="2950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5. Model of PAR-TC: Transformational Conversations</a:t>
            </a:r>
            <a:br>
              <a:rPr lang="en-US" sz="3100" dirty="0"/>
            </a:br>
            <a:r>
              <a:rPr lang="en-US" dirty="0"/>
              <a:t>School Latrines in Kibera Slum, Nairobi</a:t>
            </a:r>
          </a:p>
        </p:txBody>
      </p:sp>
      <p:pic>
        <p:nvPicPr>
          <p:cNvPr id="6" name="image03.png"/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68" b="-7968"/>
          <a:stretch>
            <a:fillRect/>
          </a:stretch>
        </p:blipFill>
        <p:spPr>
          <a:xfrm>
            <a:off x="277317" y="1037230"/>
            <a:ext cx="8866683" cy="5240739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193028" y="5759551"/>
            <a:ext cx="5544659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Teen girls can’t go to school – no education</a:t>
            </a:r>
          </a:p>
          <a:p>
            <a:r>
              <a:rPr lang="en-US" sz="2400" dirty="0"/>
              <a:t>Latrines dysfunctional, dangerous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028" y="3971498"/>
            <a:ext cx="205645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2 years incarnationally in community</a:t>
            </a:r>
          </a:p>
        </p:txBody>
      </p:sp>
    </p:spTree>
    <p:extLst>
      <p:ext uri="{BB962C8B-B14F-4D97-AF65-F5344CB8AC3E}">
        <p14:creationId xmlns:p14="http://schemas.microsoft.com/office/powerpoint/2010/main" val="2316822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8" y="2950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Transformational Conversational Thesis </a:t>
            </a:r>
            <a:br>
              <a:rPr lang="en-US" sz="3100" dirty="0"/>
            </a:br>
            <a:r>
              <a:rPr lang="en-US" dirty="0"/>
              <a:t>School Latrines in Kibera Slum, Nairobi</a:t>
            </a:r>
          </a:p>
        </p:txBody>
      </p:sp>
      <p:pic>
        <p:nvPicPr>
          <p:cNvPr id="6" name="image03.png"/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68" b="-7968"/>
          <a:stretch>
            <a:fillRect/>
          </a:stretch>
        </p:blipFill>
        <p:spPr>
          <a:xfrm>
            <a:off x="1228986" y="1438046"/>
            <a:ext cx="7600244" cy="3461499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420679" y="4792867"/>
            <a:ext cx="547444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Teen girls cant go to school – no education</a:t>
            </a:r>
          </a:p>
          <a:p>
            <a:r>
              <a:rPr lang="en-US" sz="2400" dirty="0"/>
              <a:t>Latrines dysfunctional, dangerous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20" y="2864643"/>
            <a:ext cx="2291931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2 years incarnationally in community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949" y="1664314"/>
            <a:ext cx="1568272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Corruption precludes land rights</a:t>
            </a:r>
          </a:p>
        </p:txBody>
      </p:sp>
    </p:spTree>
    <p:extLst>
      <p:ext uri="{BB962C8B-B14F-4D97-AF65-F5344CB8AC3E}">
        <p14:creationId xmlns:p14="http://schemas.microsoft.com/office/powerpoint/2010/main" val="1817112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8" y="2950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Transformational Conversational Thesis </a:t>
            </a:r>
            <a:br>
              <a:rPr lang="en-US" sz="3100" dirty="0"/>
            </a:br>
            <a:r>
              <a:rPr lang="en-US" dirty="0"/>
              <a:t>School Latrines in Kibera Slum, Nairobi</a:t>
            </a:r>
          </a:p>
        </p:txBody>
      </p:sp>
      <p:pic>
        <p:nvPicPr>
          <p:cNvPr id="6" name="image03.png"/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68" b="-7968"/>
          <a:stretch>
            <a:fillRect/>
          </a:stretch>
        </p:blipFill>
        <p:spPr>
          <a:xfrm>
            <a:off x="457200" y="1833789"/>
            <a:ext cx="7600244" cy="3282244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420679" y="4792867"/>
            <a:ext cx="418794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Teen girls cant go to school – no education</a:t>
            </a:r>
          </a:p>
          <a:p>
            <a:r>
              <a:rPr lang="en-US" dirty="0"/>
              <a:t>Latrines dysfunctional, dangerous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1693513"/>
            <a:ext cx="1874045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Dignity of women</a:t>
            </a:r>
          </a:p>
          <a:p>
            <a:r>
              <a:rPr lang="en-US" sz="2400" dirty="0"/>
              <a:t>Value of Education</a:t>
            </a:r>
          </a:p>
          <a:p>
            <a:r>
              <a:rPr lang="en-US" sz="2400" dirty="0"/>
              <a:t>Voice for the Voiceless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3143" y="5241132"/>
            <a:ext cx="229193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 years incarnationally in community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949" y="1664314"/>
            <a:ext cx="144523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Corruption precludes land rights</a:t>
            </a:r>
          </a:p>
        </p:txBody>
      </p:sp>
    </p:spTree>
    <p:extLst>
      <p:ext uri="{BB962C8B-B14F-4D97-AF65-F5344CB8AC3E}">
        <p14:creationId xmlns:p14="http://schemas.microsoft.com/office/powerpoint/2010/main" val="850809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8" y="2950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Transformational Conversational Thesis </a:t>
            </a:r>
            <a:br>
              <a:rPr lang="en-US" sz="3100" dirty="0"/>
            </a:br>
            <a:r>
              <a:rPr lang="en-US" dirty="0"/>
              <a:t>School Latrines in Kibera Slum, Nairobi</a:t>
            </a:r>
          </a:p>
        </p:txBody>
      </p:sp>
      <p:pic>
        <p:nvPicPr>
          <p:cNvPr id="6" name="image03.png"/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68" b="-7968"/>
          <a:stretch>
            <a:fillRect/>
          </a:stretch>
        </p:blipFill>
        <p:spPr>
          <a:xfrm>
            <a:off x="457200" y="1833789"/>
            <a:ext cx="7600244" cy="3282244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420679" y="4792867"/>
            <a:ext cx="460267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Teen girls cant go to school – no education</a:t>
            </a:r>
          </a:p>
          <a:p>
            <a:r>
              <a:rPr lang="en-US" sz="2000" dirty="0"/>
              <a:t>Latrines dysfunctional, dangerous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5300" y="4792867"/>
            <a:ext cx="2059655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$1.2 Million to build latrines for 200 schools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2930" y="1438047"/>
            <a:ext cx="2527743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Dignity of women</a:t>
            </a:r>
          </a:p>
          <a:p>
            <a:r>
              <a:rPr lang="en-US" sz="2000" dirty="0"/>
              <a:t>Value of Education</a:t>
            </a:r>
          </a:p>
          <a:p>
            <a:r>
              <a:rPr lang="en-US" sz="2000" dirty="0"/>
              <a:t>Voice for the Voiceless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943" y="5439561"/>
            <a:ext cx="2291931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2 years incarnationally in community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7654" y="3596710"/>
            <a:ext cx="1917301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NGO as voice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949" y="1664314"/>
            <a:ext cx="144523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Corruption precludes land rights</a:t>
            </a:r>
          </a:p>
        </p:txBody>
      </p:sp>
    </p:spTree>
    <p:extLst>
      <p:ext uri="{BB962C8B-B14F-4D97-AF65-F5344CB8AC3E}">
        <p14:creationId xmlns:p14="http://schemas.microsoft.com/office/powerpoint/2010/main" val="1617514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3228"/>
            <a:ext cx="8276479" cy="1501722"/>
          </a:xfrm>
        </p:spPr>
        <p:txBody>
          <a:bodyPr>
            <a:normAutofit/>
          </a:bodyPr>
          <a:lstStyle/>
          <a:p>
            <a:r>
              <a:rPr lang="en-US" dirty="0"/>
              <a:t>Unpacking Critical Pedagogy: </a:t>
            </a:r>
            <a:r>
              <a:rPr lang="en-US" i="1" dirty="0"/>
              <a:t>Conscientização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23180"/>
            <a:ext cx="3505199" cy="1234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9812" y="3515308"/>
            <a:ext cx="5444188" cy="3416320"/>
          </a:xfrm>
          <a:prstGeom prst="rect">
            <a:avLst/>
          </a:prstGeom>
          <a:gradFill flip="none" rotWithShape="1">
            <a:gsLst>
              <a:gs pos="47000">
                <a:schemeClr val="bg1"/>
              </a:gs>
              <a:gs pos="100000">
                <a:srgbClr val="000000"/>
              </a:gs>
              <a:gs pos="73000">
                <a:schemeClr val="accent6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Perhaps the most significant of Freire’s contributions, these ideas feed into </a:t>
            </a:r>
            <a:r>
              <a:rPr lang="en-US" i="1" dirty="0"/>
              <a:t>Transformational Conversations</a:t>
            </a:r>
            <a:r>
              <a:rPr lang="en-US" dirty="0"/>
              <a:t>.  Awakening collective consciousness through social analysis is a theoretical component. </a:t>
            </a:r>
          </a:p>
          <a:p>
            <a:pPr algn="ctr"/>
            <a:r>
              <a:rPr lang="en-US" dirty="0"/>
              <a:t>The </a:t>
            </a:r>
            <a:r>
              <a:rPr lang="en-US" i="1" dirty="0"/>
              <a:t>Spiritual Formation </a:t>
            </a:r>
            <a:r>
              <a:rPr lang="en-US" dirty="0"/>
              <a:t>within </a:t>
            </a:r>
            <a:r>
              <a:rPr lang="en-US" i="1" dirty="0"/>
              <a:t>Transformational Conversations</a:t>
            </a:r>
            <a:r>
              <a:rPr lang="en-US" dirty="0"/>
              <a:t> requires educators who go deeper into facilitating (1)examination of the pain and trauma, (2) self –perceptions and (3) responses (4) of those oppressed.</a:t>
            </a:r>
          </a:p>
          <a:p>
            <a:pPr algn="ctr"/>
            <a:r>
              <a:rPr lang="en-US" dirty="0"/>
              <a:t>This parallels the concept of </a:t>
            </a:r>
            <a:r>
              <a:rPr lang="en-US" i="1" dirty="0" err="1"/>
              <a:t>conscientização</a:t>
            </a:r>
            <a:r>
              <a:rPr lang="en-US" i="1" dirty="0"/>
              <a:t> </a:t>
            </a:r>
            <a:r>
              <a:rPr lang="en-US" dirty="0"/>
              <a:t>but is not overtly political, though sometimes it is.  Should it be?</a:t>
            </a:r>
          </a:p>
          <a:p>
            <a:endParaRPr lang="en-US" dirty="0"/>
          </a:p>
        </p:txBody>
      </p:sp>
      <p:sp>
        <p:nvSpPr>
          <p:cNvPr id="6" name="Text Box 1"/>
          <p:cNvSpPr txBox="1">
            <a:spLocks noGrp="1" noChangeArrowheads="1"/>
          </p:cNvSpPr>
          <p:nvPr>
            <p:ph idx="1"/>
          </p:nvPr>
        </p:nvSpPr>
        <p:spPr bwMode="auto">
          <a:xfrm>
            <a:off x="447675" y="1809749"/>
            <a:ext cx="8201025" cy="170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rm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buNone/>
            </a:pPr>
            <a:r>
              <a:rPr lang="en-US" dirty="0"/>
              <a:t>The goal of critical pedagogy </a:t>
            </a:r>
          </a:p>
          <a:p>
            <a:r>
              <a:rPr lang="en-US" dirty="0"/>
              <a:t>is </a:t>
            </a:r>
            <a:r>
              <a:rPr lang="en-US" dirty="0">
                <a:hlinkClick r:id="rId3" tooltip="Emancipation"/>
              </a:rPr>
              <a:t>emancipation</a:t>
            </a:r>
            <a:r>
              <a:rPr lang="en-US" dirty="0"/>
              <a:t> from </a:t>
            </a:r>
            <a:r>
              <a:rPr lang="en-US" dirty="0">
                <a:hlinkClick r:id="rId4" tooltip="Oppression"/>
              </a:rPr>
              <a:t>oppression</a:t>
            </a:r>
            <a:r>
              <a:rPr lang="en-US" dirty="0"/>
              <a:t> </a:t>
            </a:r>
          </a:p>
          <a:p>
            <a:r>
              <a:rPr lang="en-US" dirty="0"/>
              <a:t>through an awakening of the </a:t>
            </a:r>
            <a:r>
              <a:rPr lang="en-US" dirty="0">
                <a:hlinkClick r:id="rId5" tooltip="Critical consciousness"/>
              </a:rPr>
              <a:t>critical consciousness</a:t>
            </a:r>
            <a:r>
              <a:rPr lang="en-US" dirty="0"/>
              <a:t>, </a:t>
            </a:r>
          </a:p>
          <a:p>
            <a:r>
              <a:rPr lang="en-US" dirty="0"/>
              <a:t>based on the </a:t>
            </a:r>
            <a:r>
              <a:rPr lang="en-US" dirty="0">
                <a:hlinkClick r:id="rId6" tooltip="Portuguese language"/>
              </a:rPr>
              <a:t>Portuguese</a:t>
            </a:r>
            <a:r>
              <a:rPr lang="en-US" dirty="0"/>
              <a:t> term </a:t>
            </a:r>
            <a:r>
              <a:rPr lang="en-US" i="1" dirty="0">
                <a:hlinkClick r:id="rId7" tooltip="Conscientização"/>
              </a:rPr>
              <a:t>conscientização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092E5-E904-3940-8C8C-3CBDEBE099B6}"/>
              </a:ext>
            </a:extLst>
          </p:cNvPr>
          <p:cNvSpPr txBox="1"/>
          <p:nvPr/>
        </p:nvSpPr>
        <p:spPr>
          <a:xfrm>
            <a:off x="523875" y="3969079"/>
            <a:ext cx="2947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Are the faculty trained in </a:t>
            </a:r>
          </a:p>
          <a:p>
            <a:r>
              <a:rPr lang="en-US" i="1" dirty="0"/>
              <a:t>identifying the traumas of </a:t>
            </a:r>
          </a:p>
          <a:p>
            <a:r>
              <a:rPr lang="en-US" i="1" dirty="0"/>
              <a:t>oppression and</a:t>
            </a:r>
          </a:p>
          <a:p>
            <a:r>
              <a:rPr lang="en-US" i="1" dirty="0"/>
              <a:t>in spiritual formation</a:t>
            </a:r>
          </a:p>
          <a:p>
            <a:r>
              <a:rPr lang="en-US" i="1" dirty="0"/>
              <a:t>processes that engage these?</a:t>
            </a:r>
          </a:p>
        </p:txBody>
      </p:sp>
    </p:spTree>
    <p:extLst>
      <p:ext uri="{BB962C8B-B14F-4D97-AF65-F5344CB8AC3E}">
        <p14:creationId xmlns:p14="http://schemas.microsoft.com/office/powerpoint/2010/main" val="2646145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57200"/>
            <a:ext cx="5235517" cy="1801906"/>
          </a:xfrm>
        </p:spPr>
        <p:txBody>
          <a:bodyPr>
            <a:normAutofit/>
          </a:bodyPr>
          <a:lstStyle/>
          <a:p>
            <a:r>
              <a:rPr lang="en-NZ" sz="3200" dirty="0"/>
              <a:t>Incarnation + Proclamation </a:t>
            </a:r>
            <a:br>
              <a:rPr lang="en-NZ" sz="3200" dirty="0"/>
            </a:br>
            <a:r>
              <a:rPr lang="en-NZ" sz="3200" dirty="0"/>
              <a:t>+ Holistic Discipleship =&gt; Transformation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89" y="2259107"/>
            <a:ext cx="6485424" cy="4751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8035" y="4973782"/>
            <a:ext cx="21079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 Homes: Brazilian Favela</a:t>
            </a:r>
          </a:p>
          <a:p>
            <a:endParaRPr lang="en-US" sz="2400" dirty="0"/>
          </a:p>
          <a:p>
            <a:r>
              <a:rPr lang="en-US" sz="2400" dirty="0"/>
              <a:t>Home: Manila Squatter area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8260C-689F-F040-9F2E-885111F75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053" y="457200"/>
            <a:ext cx="31496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61444"/>
      </p:ext>
    </p:extLst>
  </p:cSld>
  <p:clrMapOvr>
    <a:masterClrMapping/>
  </p:clrMapOvr>
  <p:transition advTm="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71E81-D521-27C4-1603-91159A0A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6. What kind of research is in your mind?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C48C6-1DD5-CD4B-F602-01DB66680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Descriptive – defining and describing social phenomena</a:t>
            </a:r>
          </a:p>
          <a:p>
            <a:r>
              <a:rPr lang="en-US" dirty="0"/>
              <a:t>Exploratory- What is going on here? (Open ended, Qualitative)</a:t>
            </a:r>
          </a:p>
          <a:p>
            <a:r>
              <a:rPr lang="en-US" dirty="0"/>
              <a:t>Explanatory- causes and effects of social phenomena</a:t>
            </a:r>
          </a:p>
          <a:p>
            <a:r>
              <a:rPr lang="en-US" dirty="0"/>
              <a:t>Evaluation – of programs, policies</a:t>
            </a:r>
          </a:p>
        </p:txBody>
      </p:sp>
    </p:spTree>
    <p:extLst>
      <p:ext uri="{BB962C8B-B14F-4D97-AF65-F5344CB8AC3E}">
        <p14:creationId xmlns:p14="http://schemas.microsoft.com/office/powerpoint/2010/main" val="3120833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59F3-697E-1845-98BF-3EACE3AB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1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6. Vertically Integrated Educational Framework – PhD’s determine the domains of vision, values and cultural pathways- either in education, public policy or leadership roles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270D7D-477C-E649-BCED-9B7CC57D8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897499"/>
              </p:ext>
            </p:extLst>
          </p:nvPr>
        </p:nvGraphicFramePr>
        <p:xfrm>
          <a:off x="3796146" y="1600201"/>
          <a:ext cx="4890654" cy="4759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rved Right Arrow 4">
            <a:extLst>
              <a:ext uri="{FF2B5EF4-FFF2-40B4-BE49-F238E27FC236}">
                <a16:creationId xmlns:a16="http://schemas.microsoft.com/office/drawing/2014/main" id="{01650249-FD86-F945-8133-9C8633060D82}"/>
              </a:ext>
            </a:extLst>
          </p:cNvPr>
          <p:cNvSpPr/>
          <p:nvPr/>
        </p:nvSpPr>
        <p:spPr>
          <a:xfrm flipV="1">
            <a:off x="5264727" y="3463636"/>
            <a:ext cx="443346" cy="108065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Right Arrow 5">
            <a:extLst>
              <a:ext uri="{FF2B5EF4-FFF2-40B4-BE49-F238E27FC236}">
                <a16:creationId xmlns:a16="http://schemas.microsoft.com/office/drawing/2014/main" id="{5F37A6A0-77CC-E040-9331-E95DB80E10A8}"/>
              </a:ext>
            </a:extLst>
          </p:cNvPr>
          <p:cNvSpPr/>
          <p:nvPr/>
        </p:nvSpPr>
        <p:spPr>
          <a:xfrm flipV="1">
            <a:off x="5264727" y="4576617"/>
            <a:ext cx="443346" cy="108065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68BF58DF-0289-E14B-B7FD-D5B2D493D123}"/>
              </a:ext>
            </a:extLst>
          </p:cNvPr>
          <p:cNvSpPr/>
          <p:nvPr/>
        </p:nvSpPr>
        <p:spPr>
          <a:xfrm flipV="1">
            <a:off x="5292436" y="2366818"/>
            <a:ext cx="443346" cy="108065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530875-CF71-E64B-BF47-A18303042ACB}"/>
              </a:ext>
            </a:extLst>
          </p:cNvPr>
          <p:cNvSpPr/>
          <p:nvPr/>
        </p:nvSpPr>
        <p:spPr>
          <a:xfrm>
            <a:off x="3796146" y="3661064"/>
            <a:ext cx="401782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A8970E-6EAB-D54D-9ADF-8741C7E2A613}"/>
              </a:ext>
            </a:extLst>
          </p:cNvPr>
          <p:cNvSpPr/>
          <p:nvPr/>
        </p:nvSpPr>
        <p:spPr>
          <a:xfrm>
            <a:off x="1911927" y="4680455"/>
            <a:ext cx="512619" cy="2955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04AB101-AE73-D445-9999-B599C0DA4C9F}"/>
              </a:ext>
            </a:extLst>
          </p:cNvPr>
          <p:cNvSpPr/>
          <p:nvPr/>
        </p:nvSpPr>
        <p:spPr>
          <a:xfrm>
            <a:off x="1191491" y="4405744"/>
            <a:ext cx="415636" cy="34174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DDBB033F-DC3C-9843-97CB-9D47DEA42CC0}"/>
              </a:ext>
            </a:extLst>
          </p:cNvPr>
          <p:cNvSpPr/>
          <p:nvPr/>
        </p:nvSpPr>
        <p:spPr>
          <a:xfrm>
            <a:off x="817419" y="5514109"/>
            <a:ext cx="415636" cy="34174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8BEA91D-6EEA-F942-92C7-2464C2EB4CA9}"/>
              </a:ext>
            </a:extLst>
          </p:cNvPr>
          <p:cNvSpPr/>
          <p:nvPr/>
        </p:nvSpPr>
        <p:spPr>
          <a:xfrm>
            <a:off x="1191491" y="5038436"/>
            <a:ext cx="415636" cy="34174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32DC9519-F74F-1A4C-A8BD-BE47B8E7264C}"/>
              </a:ext>
            </a:extLst>
          </p:cNvPr>
          <p:cNvSpPr/>
          <p:nvPr/>
        </p:nvSpPr>
        <p:spPr>
          <a:xfrm>
            <a:off x="1690254" y="3813464"/>
            <a:ext cx="415636" cy="34174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E6BE40-FB3D-C841-A8CC-8DFE1A1D632C}"/>
              </a:ext>
            </a:extLst>
          </p:cNvPr>
          <p:cNvSpPr/>
          <p:nvPr/>
        </p:nvSpPr>
        <p:spPr>
          <a:xfrm>
            <a:off x="2874817" y="4299526"/>
            <a:ext cx="512619" cy="2955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264CF8-1CB0-274F-A172-C59D1C58C412}"/>
              </a:ext>
            </a:extLst>
          </p:cNvPr>
          <p:cNvSpPr/>
          <p:nvPr/>
        </p:nvSpPr>
        <p:spPr>
          <a:xfrm>
            <a:off x="2189017" y="5218690"/>
            <a:ext cx="512619" cy="2955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DC8422D-C1B0-604E-9B23-0F8BA458C93C}"/>
              </a:ext>
            </a:extLst>
          </p:cNvPr>
          <p:cNvSpPr/>
          <p:nvPr/>
        </p:nvSpPr>
        <p:spPr>
          <a:xfrm>
            <a:off x="1593271" y="5855855"/>
            <a:ext cx="512619" cy="2955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3337E5-2B0F-C64A-B687-972C6CDFC409}"/>
              </a:ext>
            </a:extLst>
          </p:cNvPr>
          <p:cNvSpPr/>
          <p:nvPr/>
        </p:nvSpPr>
        <p:spPr>
          <a:xfrm>
            <a:off x="2272145" y="2715419"/>
            <a:ext cx="401782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282FF7-4DF8-1B48-B773-1514B5048E17}"/>
              </a:ext>
            </a:extLst>
          </p:cNvPr>
          <p:cNvSpPr/>
          <p:nvPr/>
        </p:nvSpPr>
        <p:spPr>
          <a:xfrm>
            <a:off x="2500745" y="3442855"/>
            <a:ext cx="401782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B0612D-484A-6E44-8943-821CD85F75AE}"/>
              </a:ext>
            </a:extLst>
          </p:cNvPr>
          <p:cNvSpPr/>
          <p:nvPr/>
        </p:nvSpPr>
        <p:spPr>
          <a:xfrm>
            <a:off x="3373583" y="5209309"/>
            <a:ext cx="401782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4D560C-08F2-3E4C-96C4-BAEE03483026}"/>
              </a:ext>
            </a:extLst>
          </p:cNvPr>
          <p:cNvCxnSpPr/>
          <p:nvPr/>
        </p:nvCxnSpPr>
        <p:spPr>
          <a:xfrm flipV="1">
            <a:off x="2902527" y="2687709"/>
            <a:ext cx="2057400" cy="18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F2143F-55B0-3840-A7DE-ACFF1C521054}"/>
              </a:ext>
            </a:extLst>
          </p:cNvPr>
          <p:cNvCxnSpPr>
            <a:cxnSpLocks/>
          </p:cNvCxnSpPr>
          <p:nvPr/>
        </p:nvCxnSpPr>
        <p:spPr>
          <a:xfrm>
            <a:off x="2296388" y="4032898"/>
            <a:ext cx="3820395" cy="1223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7400CB-722D-3147-B666-C07823DDA57B}"/>
              </a:ext>
            </a:extLst>
          </p:cNvPr>
          <p:cNvCxnSpPr/>
          <p:nvPr/>
        </p:nvCxnSpPr>
        <p:spPr>
          <a:xfrm flipV="1">
            <a:off x="3016829" y="3311181"/>
            <a:ext cx="2057400" cy="18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ACD8FE-1E37-D743-B641-4A104593FAFA}"/>
              </a:ext>
            </a:extLst>
          </p:cNvPr>
          <p:cNvCxnSpPr/>
          <p:nvPr/>
        </p:nvCxnSpPr>
        <p:spPr>
          <a:xfrm flipV="1">
            <a:off x="4294909" y="3643691"/>
            <a:ext cx="2057400" cy="18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406F078-A095-9142-BD3D-58FD3A56A2A6}"/>
              </a:ext>
            </a:extLst>
          </p:cNvPr>
          <p:cNvCxnSpPr/>
          <p:nvPr/>
        </p:nvCxnSpPr>
        <p:spPr>
          <a:xfrm flipV="1">
            <a:off x="3456710" y="4267163"/>
            <a:ext cx="2057400" cy="18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1225B60-A768-0446-902C-5F9D4691E3C6}"/>
              </a:ext>
            </a:extLst>
          </p:cNvPr>
          <p:cNvCxnSpPr/>
          <p:nvPr/>
        </p:nvCxnSpPr>
        <p:spPr>
          <a:xfrm flipV="1">
            <a:off x="3913911" y="5128635"/>
            <a:ext cx="2057400" cy="18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6E12841-390C-6F49-8B67-BBEAF6531AF9}"/>
              </a:ext>
            </a:extLst>
          </p:cNvPr>
          <p:cNvCxnSpPr>
            <a:cxnSpLocks/>
          </p:cNvCxnSpPr>
          <p:nvPr/>
        </p:nvCxnSpPr>
        <p:spPr>
          <a:xfrm>
            <a:off x="2587336" y="4890367"/>
            <a:ext cx="3148446" cy="34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C38BC9-A333-A945-9FE7-DE6BF866543C}"/>
              </a:ext>
            </a:extLst>
          </p:cNvPr>
          <p:cNvCxnSpPr>
            <a:cxnSpLocks/>
          </p:cNvCxnSpPr>
          <p:nvPr/>
        </p:nvCxnSpPr>
        <p:spPr>
          <a:xfrm flipV="1">
            <a:off x="2892137" y="4306851"/>
            <a:ext cx="3155372" cy="834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B905B9-936E-6042-8BFA-8465F2EE2506}"/>
              </a:ext>
            </a:extLst>
          </p:cNvPr>
          <p:cNvCxnSpPr>
            <a:cxnSpLocks/>
          </p:cNvCxnSpPr>
          <p:nvPr/>
        </p:nvCxnSpPr>
        <p:spPr>
          <a:xfrm flipV="1">
            <a:off x="2251366" y="5684982"/>
            <a:ext cx="3484416" cy="2723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A60B54F-DB90-EB41-B96D-180C16FC75D0}"/>
              </a:ext>
            </a:extLst>
          </p:cNvPr>
          <p:cNvCxnSpPr>
            <a:cxnSpLocks/>
          </p:cNvCxnSpPr>
          <p:nvPr/>
        </p:nvCxnSpPr>
        <p:spPr>
          <a:xfrm>
            <a:off x="2739737" y="5460386"/>
            <a:ext cx="2996045" cy="30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65EB69D-8D89-114B-AB2E-C351183FA050}"/>
              </a:ext>
            </a:extLst>
          </p:cNvPr>
          <p:cNvSpPr txBox="1"/>
          <p:nvPr/>
        </p:nvSpPr>
        <p:spPr>
          <a:xfrm>
            <a:off x="692727" y="2092036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Unbundled Modules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F34B11-ED91-084E-8399-3DE014EC8FBD}"/>
              </a:ext>
            </a:extLst>
          </p:cNvPr>
          <p:cNvSpPr txBox="1"/>
          <p:nvPr/>
        </p:nvSpPr>
        <p:spPr>
          <a:xfrm>
            <a:off x="4760078" y="1891731"/>
            <a:ext cx="1554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Pathways</a:t>
            </a:r>
          </a:p>
        </p:txBody>
      </p:sp>
    </p:spTree>
    <p:extLst>
      <p:ext uri="{BB962C8B-B14F-4D97-AF65-F5344CB8AC3E}">
        <p14:creationId xmlns:p14="http://schemas.microsoft.com/office/powerpoint/2010/main" val="2316669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9244" cy="6126163"/>
          </a:xfrm>
        </p:spPr>
      </p:pic>
      <p:sp>
        <p:nvSpPr>
          <p:cNvPr id="6" name="TextBox 5"/>
          <p:cNvSpPr txBox="1"/>
          <p:nvPr/>
        </p:nvSpPr>
        <p:spPr>
          <a:xfrm>
            <a:off x="6844553" y="6126163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Photo: Adobe Stock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90BCA-F2C6-AA06-6758-ADD5705C98C6}"/>
              </a:ext>
            </a:extLst>
          </p:cNvPr>
          <p:cNvSpPr txBox="1"/>
          <p:nvPr/>
        </p:nvSpPr>
        <p:spPr>
          <a:xfrm>
            <a:off x="451019" y="6233885"/>
            <a:ext cx="828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PhD is a narrow pathway through the maze of complexities seeking wisdom solutions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469063" y="3616325"/>
          <a:ext cx="1223962" cy="188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374400" imgH="590400" progId="FLW3Drawing">
                  <p:embed/>
                </p:oleObj>
              </mc:Choice>
              <mc:Fallback>
                <p:oleObj name="Drawing" r:id="rId4" imgW="374400" imgH="590400" progId="FLW3Drawing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063" y="3616325"/>
                        <a:ext cx="1223962" cy="188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0" y="-6350"/>
          <a:ext cx="9144000" cy="686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6" imgW="2667600" imgH="1890000" progId="FLW3Presentation">
                  <p:embed/>
                </p:oleObj>
              </mc:Choice>
              <mc:Fallback>
                <p:oleObj name="Presentation" r:id="rId6" imgW="2667600" imgH="1890000" progId="FLW3Presentation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6350"/>
                        <a:ext cx="9144000" cy="686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6588125" y="335756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8" imgW="374400" imgH="590400" progId="FLW3Drawing">
                  <p:embed/>
                </p:oleObj>
              </mc:Choice>
              <mc:Fallback>
                <p:oleObj name="Drawing" r:id="rId8" imgW="374400" imgH="590400" progId="FLW3Drawing">
                  <p:embed/>
                  <p:pic>
                    <p:nvPicPr>
                      <p:cNvPr id="20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335756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7596188" y="465296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9" imgW="374400" imgH="590400" progId="FLW3Drawing">
                  <p:embed/>
                </p:oleObj>
              </mc:Choice>
              <mc:Fallback>
                <p:oleObj name="Drawing" r:id="rId9" imgW="374400" imgH="590400" progId="FLW3Drawing">
                  <p:embed/>
                  <p:pic>
                    <p:nvPicPr>
                      <p:cNvPr id="205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465296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6300788" y="30686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0" imgW="374400" imgH="590400" progId="FLW3Drawing">
                  <p:embed/>
                </p:oleObj>
              </mc:Choice>
              <mc:Fallback>
                <p:oleObj name="Drawing" r:id="rId10" imgW="374400" imgH="590400" progId="FLW3Drawing">
                  <p:embed/>
                  <p:pic>
                    <p:nvPicPr>
                      <p:cNvPr id="20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0686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3" name="Object 15"/>
          <p:cNvGraphicFramePr>
            <a:graphicFrameLocks noChangeAspect="1"/>
          </p:cNvGraphicFramePr>
          <p:nvPr/>
        </p:nvGraphicFramePr>
        <p:xfrm>
          <a:off x="3419475" y="393382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1" imgW="374400" imgH="590400" progId="FLW3Drawing">
                  <p:embed/>
                </p:oleObj>
              </mc:Choice>
              <mc:Fallback>
                <p:oleObj name="Drawing" r:id="rId11" imgW="374400" imgH="590400" progId="FLW3Drawing">
                  <p:embed/>
                  <p:pic>
                    <p:nvPicPr>
                      <p:cNvPr id="2063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93382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6927850" y="3448050"/>
            <a:ext cx="15684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Manila, 74-85</a:t>
            </a:r>
            <a:endParaRPr lang="en-GB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5076825" y="5373688"/>
            <a:ext cx="37655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New Zealand Servants base, 81-85</a:t>
            </a:r>
            <a:endParaRPr lang="en-GB"/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4500563" y="3429000"/>
            <a:ext cx="16573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Kolkata, 83-94</a:t>
            </a:r>
            <a:endParaRPr lang="en-GB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1331913" y="3716338"/>
            <a:ext cx="10096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i="1">
                <a:solidFill>
                  <a:srgbClr val="FF0000"/>
                </a:solidFill>
              </a:rPr>
              <a:t>Spanish</a:t>
            </a:r>
            <a:endParaRPr lang="en-GB" i="1">
              <a:solidFill>
                <a:srgbClr val="FF0000"/>
              </a:solidFill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79388" y="2924175"/>
            <a:ext cx="40322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Servant-Partners, 85-87, 89, 92,00-02</a:t>
            </a:r>
            <a:endParaRPr lang="en-GB"/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6659563" y="2924175"/>
            <a:ext cx="1454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Bangkok, 84</a:t>
            </a:r>
            <a:endParaRPr lang="en-GB"/>
          </a:p>
        </p:txBody>
      </p:sp>
      <p:sp>
        <p:nvSpPr>
          <p:cNvPr id="2080" name="Text Box 32"/>
          <p:cNvSpPr txBox="1">
            <a:spLocks noChangeArrowheads="1"/>
          </p:cNvSpPr>
          <p:nvPr/>
        </p:nvSpPr>
        <p:spPr bwMode="auto">
          <a:xfrm>
            <a:off x="179388" y="163513"/>
            <a:ext cx="89646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NZ" sz="2000"/>
              <a:t>My own early years </a:t>
            </a:r>
            <a:r>
              <a:rPr lang="en-NZ" sz="2400"/>
              <a:t>f</a:t>
            </a:r>
            <a:r>
              <a:rPr lang="en-NZ" sz="2000"/>
              <a:t>ollowing the Holy Spirit, 1974-94</a:t>
            </a:r>
            <a:r>
              <a:rPr lang="en-NZ"/>
              <a:t> </a:t>
            </a:r>
            <a:endParaRPr lang="en-NZ" sz="2000"/>
          </a:p>
          <a:p>
            <a:r>
              <a:rPr lang="en-NZ" sz="2000"/>
              <a:t>Intercession / Prophetic Catalyzing of Incarnational Works, Writing and Mobilizing</a:t>
            </a:r>
            <a:endParaRPr lang="en-GB" sz="2000"/>
          </a:p>
        </p:txBody>
      </p:sp>
      <p:graphicFrame>
        <p:nvGraphicFramePr>
          <p:cNvPr id="2082" name="Object 34"/>
          <p:cNvGraphicFramePr>
            <a:graphicFrameLocks noChangeAspect="1"/>
          </p:cNvGraphicFramePr>
          <p:nvPr/>
        </p:nvGraphicFramePr>
        <p:xfrm>
          <a:off x="1979613" y="24923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2" imgW="374400" imgH="590400" progId="FLW3Drawing">
                  <p:embed/>
                </p:oleObj>
              </mc:Choice>
              <mc:Fallback>
                <p:oleObj name="Drawing" r:id="rId12" imgW="374400" imgH="590400" progId="FLW3Drawing">
                  <p:embed/>
                  <p:pic>
                    <p:nvPicPr>
                      <p:cNvPr id="2082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4923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3" name="Line 35"/>
          <p:cNvSpPr>
            <a:spLocks noChangeShapeType="1"/>
          </p:cNvSpPr>
          <p:nvPr/>
        </p:nvSpPr>
        <p:spPr bwMode="auto">
          <a:xfrm>
            <a:off x="6948488" y="3933825"/>
            <a:ext cx="719137" cy="863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84" name="Line 36"/>
          <p:cNvSpPr>
            <a:spLocks noChangeShapeType="1"/>
          </p:cNvSpPr>
          <p:nvPr/>
        </p:nvSpPr>
        <p:spPr bwMode="auto">
          <a:xfrm flipV="1">
            <a:off x="3708400" y="3357563"/>
            <a:ext cx="2519363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85" name="Line 37"/>
          <p:cNvSpPr>
            <a:spLocks noChangeShapeType="1"/>
          </p:cNvSpPr>
          <p:nvPr/>
        </p:nvSpPr>
        <p:spPr bwMode="auto">
          <a:xfrm>
            <a:off x="2268538" y="2852738"/>
            <a:ext cx="1223962" cy="1296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86" name="Line 38"/>
          <p:cNvSpPr>
            <a:spLocks noChangeShapeType="1"/>
          </p:cNvSpPr>
          <p:nvPr/>
        </p:nvSpPr>
        <p:spPr bwMode="auto">
          <a:xfrm>
            <a:off x="6732588" y="3933825"/>
            <a:ext cx="86360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88" name="Text Box 40"/>
          <p:cNvSpPr txBox="1">
            <a:spLocks noChangeArrowheads="1"/>
          </p:cNvSpPr>
          <p:nvPr/>
        </p:nvSpPr>
        <p:spPr bwMode="auto">
          <a:xfrm>
            <a:off x="663575" y="5897563"/>
            <a:ext cx="6000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i="1"/>
              <a:t>Build like a master builder on Christ who is the foundation</a:t>
            </a:r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 flipH="1" flipV="1">
            <a:off x="2195513" y="2852738"/>
            <a:ext cx="5545137" cy="2160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90" name="Picture 42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95738" y="2060575"/>
            <a:ext cx="457200" cy="622300"/>
          </a:xfrm>
          <a:prstGeom prst="rect">
            <a:avLst/>
          </a:prstGeom>
          <a:noFill/>
        </p:spPr>
      </p:pic>
      <p:pic>
        <p:nvPicPr>
          <p:cNvPr id="2093" name="Picture 45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16238" y="3860800"/>
            <a:ext cx="457200" cy="622300"/>
          </a:xfrm>
          <a:prstGeom prst="rect">
            <a:avLst/>
          </a:prstGeom>
          <a:noFill/>
        </p:spPr>
      </p:pic>
      <p:pic>
        <p:nvPicPr>
          <p:cNvPr id="2094" name="Picture 46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04025" y="2349500"/>
            <a:ext cx="457200" cy="622300"/>
          </a:xfrm>
          <a:prstGeom prst="rect">
            <a:avLst/>
          </a:prstGeom>
          <a:noFill/>
        </p:spPr>
      </p:pic>
      <p:pic>
        <p:nvPicPr>
          <p:cNvPr id="2095" name="Picture 47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39975" y="3500438"/>
            <a:ext cx="457200" cy="622300"/>
          </a:xfrm>
          <a:prstGeom prst="rect">
            <a:avLst/>
          </a:prstGeom>
          <a:noFill/>
        </p:spPr>
      </p:pic>
      <p:pic>
        <p:nvPicPr>
          <p:cNvPr id="2096" name="Picture 48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04025" y="4365625"/>
            <a:ext cx="457200" cy="622300"/>
          </a:xfrm>
          <a:prstGeom prst="rect">
            <a:avLst/>
          </a:prstGeom>
          <a:noFill/>
        </p:spPr>
      </p:pic>
      <p:sp>
        <p:nvSpPr>
          <p:cNvPr id="2097" name="Text Box 49"/>
          <p:cNvSpPr txBox="1">
            <a:spLocks noChangeArrowheads="1"/>
          </p:cNvSpPr>
          <p:nvPr/>
        </p:nvSpPr>
        <p:spPr bwMode="auto">
          <a:xfrm>
            <a:off x="4643438" y="2708275"/>
            <a:ext cx="1123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i="1">
                <a:solidFill>
                  <a:srgbClr val="FF0000"/>
                </a:solidFill>
              </a:rPr>
              <a:t>Tamil, 06</a:t>
            </a:r>
            <a:endParaRPr lang="en-GB" i="1">
              <a:solidFill>
                <a:srgbClr val="FF0000"/>
              </a:solidFill>
            </a:endParaRPr>
          </a:p>
        </p:txBody>
      </p:sp>
      <p:sp>
        <p:nvSpPr>
          <p:cNvPr id="2098" name="Text Box 50"/>
          <p:cNvSpPr txBox="1">
            <a:spLocks noChangeArrowheads="1"/>
          </p:cNvSpPr>
          <p:nvPr/>
        </p:nvSpPr>
        <p:spPr bwMode="auto">
          <a:xfrm>
            <a:off x="7092950" y="2420938"/>
            <a:ext cx="920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i="1">
                <a:solidFill>
                  <a:srgbClr val="FF0000"/>
                </a:solidFill>
              </a:rPr>
              <a:t>Korean</a:t>
            </a:r>
            <a:endParaRPr lang="en-GB" i="1">
              <a:solidFill>
                <a:srgbClr val="FF0000"/>
              </a:solidFill>
            </a:endParaRPr>
          </a:p>
        </p:txBody>
      </p:sp>
      <p:sp>
        <p:nvSpPr>
          <p:cNvPr id="2099" name="Text Box 51"/>
          <p:cNvSpPr txBox="1">
            <a:spLocks noChangeArrowheads="1"/>
          </p:cNvSpPr>
          <p:nvPr/>
        </p:nvSpPr>
        <p:spPr bwMode="auto">
          <a:xfrm>
            <a:off x="1835150" y="4292600"/>
            <a:ext cx="13525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i="1">
                <a:solidFill>
                  <a:srgbClr val="FF0000"/>
                </a:solidFill>
              </a:rPr>
              <a:t>Portuguese</a:t>
            </a:r>
            <a:endParaRPr lang="en-GB" i="1">
              <a:solidFill>
                <a:srgbClr val="FF0000"/>
              </a:solidFill>
            </a:endParaRPr>
          </a:p>
        </p:txBody>
      </p:sp>
      <p:pic>
        <p:nvPicPr>
          <p:cNvPr id="2100" name="Picture 52" descr="Compan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11863" y="2349500"/>
            <a:ext cx="457200" cy="622300"/>
          </a:xfrm>
          <a:prstGeom prst="rect">
            <a:avLst/>
          </a:prstGeom>
          <a:noFill/>
        </p:spPr>
      </p:pic>
      <p:sp>
        <p:nvSpPr>
          <p:cNvPr id="2101" name="Text Box 53"/>
          <p:cNvSpPr txBox="1">
            <a:spLocks noChangeArrowheads="1"/>
          </p:cNvSpPr>
          <p:nvPr/>
        </p:nvSpPr>
        <p:spPr bwMode="auto">
          <a:xfrm>
            <a:off x="3348038" y="4652963"/>
            <a:ext cx="2724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Kairos, Sao Paulo, 87-89</a:t>
            </a:r>
            <a:endParaRPr lang="en-GB"/>
          </a:p>
        </p:txBody>
      </p:sp>
      <p:graphicFrame>
        <p:nvGraphicFramePr>
          <p:cNvPr id="2102" name="Object 54"/>
          <p:cNvGraphicFramePr>
            <a:graphicFrameLocks noChangeAspect="1"/>
          </p:cNvGraphicFramePr>
          <p:nvPr/>
        </p:nvGraphicFramePr>
        <p:xfrm>
          <a:off x="6084888" y="28527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4" imgW="374400" imgH="590400" progId="FLW3Drawing">
                  <p:embed/>
                </p:oleObj>
              </mc:Choice>
              <mc:Fallback>
                <p:oleObj name="Drawing" r:id="rId14" imgW="374400" imgH="590400" progId="FLW3Drawing">
                  <p:embed/>
                  <p:pic>
                    <p:nvPicPr>
                      <p:cNvPr id="2102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8527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49776651"/>
      </p:ext>
    </p:extLst>
  </p:cSld>
  <p:clrMapOvr>
    <a:masterClrMapping/>
  </p:clrMapOvr>
  <p:transition advTm="2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0"/>
                            </p:stCondLst>
                            <p:childTnLst>
                              <p:par>
                                <p:cTn id="2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00"/>
                            </p:stCondLst>
                            <p:childTnLst>
                              <p:par>
                                <p:cTn id="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400"/>
                            </p:stCondLst>
                            <p:childTnLst>
                              <p:par>
                                <p:cTn id="3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2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400"/>
                            </p:stCondLst>
                            <p:childTnLst>
                              <p:par>
                                <p:cTn id="4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22 0.07699 L -0.07743 -0.174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400"/>
                            </p:stCondLst>
                            <p:childTnLst>
                              <p:par>
                                <p:cTn id="4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20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400"/>
                            </p:stCondLst>
                            <p:childTnLst>
                              <p:par>
                                <p:cTn id="6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4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400"/>
                            </p:stCondLst>
                            <p:childTnLst>
                              <p:par>
                                <p:cTn id="7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10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70" decel="100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decel="100000"/>
                                        <p:tgtEl>
                                          <p:spTgt spid="20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77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4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9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900"/>
                            </p:stCondLst>
                            <p:childTnLst>
                              <p:par>
                                <p:cTn id="10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9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20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900"/>
                            </p:stCondLst>
                            <p:childTnLst>
                              <p:par>
                                <p:cTn id="1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900"/>
                            </p:stCondLst>
                            <p:childTnLst>
                              <p:par>
                                <p:cTn id="1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2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900"/>
                            </p:stCondLst>
                            <p:childTnLst>
                              <p:par>
                                <p:cTn id="11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8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10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4" dur="10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7" dur="10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0" dur="1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3" dur="10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6" dur="10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  <p:bldP spid="2067" grpId="1" animBg="1"/>
      <p:bldP spid="2068" grpId="0" animBg="1"/>
      <p:bldP spid="2068" grpId="1" animBg="1"/>
      <p:bldP spid="2070" grpId="0" animBg="1"/>
      <p:bldP spid="2070" grpId="1" animBg="1"/>
      <p:bldP spid="2072" grpId="0" animBg="1"/>
      <p:bldP spid="2072" grpId="1" animBg="1"/>
      <p:bldP spid="2074" grpId="0" animBg="1"/>
      <p:bldP spid="2074" grpId="1" animBg="1"/>
      <p:bldP spid="2078" grpId="0" animBg="1"/>
      <p:bldP spid="2078" grpId="1" animBg="1"/>
      <p:bldP spid="2088" grpId="0" animBg="1"/>
      <p:bldP spid="2097" grpId="0" animBg="1"/>
      <p:bldP spid="2097" grpId="1" animBg="1"/>
      <p:bldP spid="2098" grpId="0" animBg="1"/>
      <p:bldP spid="2098" grpId="1" animBg="1"/>
      <p:bldP spid="2099" grpId="0" animBg="1"/>
      <p:bldP spid="2099" grpId="1" animBg="1"/>
      <p:bldP spid="21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469063" y="3616325"/>
          <a:ext cx="1223962" cy="188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374400" imgH="590400" progId="FLW3Drawing">
                  <p:embed/>
                </p:oleObj>
              </mc:Choice>
              <mc:Fallback>
                <p:oleObj name="Drawing" r:id="rId4" imgW="374400" imgH="590400" progId="FLW3Drawing">
                  <p:embed/>
                  <p:pic>
                    <p:nvPicPr>
                      <p:cNvPr id="5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063" y="3616325"/>
                        <a:ext cx="1223962" cy="188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6" imgW="3063600" imgH="2170800" progId="FLW3Presentation">
                  <p:embed/>
                </p:oleObj>
              </mc:Choice>
              <mc:Fallback>
                <p:oleObj name="Presentation" r:id="rId6" imgW="3063600" imgH="2170800" progId="FLW3Presentation">
                  <p:embed/>
                  <p:pic>
                    <p:nvPicPr>
                      <p:cNvPr id="51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50825" y="5897563"/>
            <a:ext cx="856932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NZ" i="1"/>
              <a:t>Indigenous movements in the slums are multiplying far more rapidly in some cities.  </a:t>
            </a:r>
            <a:r>
              <a:rPr lang="en-NZ" i="1">
                <a:solidFill>
                  <a:srgbClr val="FF0000"/>
                </a:solidFill>
              </a:rPr>
              <a:t>In others there are still few churches, no movement.</a:t>
            </a:r>
            <a:endParaRPr lang="en-GB" i="1">
              <a:solidFill>
                <a:srgbClr val="FF0000"/>
              </a:solidFill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164388" y="3789363"/>
            <a:ext cx="15843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NZ" dirty="0"/>
              <a:t>Manila, 2500</a:t>
            </a:r>
            <a:endParaRPr lang="en-GB" dirty="0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708400" y="4005263"/>
            <a:ext cx="1543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Nairobi, 2000</a:t>
            </a:r>
            <a:endParaRPr lang="en-GB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900113" y="3284538"/>
            <a:ext cx="1543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Mexico, 1500</a:t>
            </a:r>
            <a:endParaRPr lang="en-GB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987675" y="3284538"/>
            <a:ext cx="1797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>
                <a:solidFill>
                  <a:srgbClr val="FF0000"/>
                </a:solidFill>
              </a:rPr>
              <a:t>Addis Ababa, 6 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084888" y="2492375"/>
            <a:ext cx="133882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Kolkata, 80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6948488" y="2852738"/>
            <a:ext cx="190308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Phnom </a:t>
            </a:r>
            <a:r>
              <a:rPr lang="en-NZ" dirty="0" err="1">
                <a:solidFill>
                  <a:srgbClr val="FF0000"/>
                </a:solidFill>
              </a:rPr>
              <a:t>Phen</a:t>
            </a:r>
            <a:r>
              <a:rPr lang="en-NZ" dirty="0">
                <a:solidFill>
                  <a:srgbClr val="FF0000"/>
                </a:solidFill>
              </a:rPr>
              <a:t>, 36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211638" y="2565400"/>
            <a:ext cx="1504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dirty="0"/>
              <a:t>Mumbai, 400</a:t>
            </a:r>
            <a:endParaRPr lang="en-GB" dirty="0"/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132138" y="4868863"/>
            <a:ext cx="2063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/>
              <a:t>Sao Paulo, 10,000</a:t>
            </a:r>
            <a:endParaRPr lang="en-GB"/>
          </a:p>
        </p:txBody>
      </p:sp>
      <p:graphicFrame>
        <p:nvGraphicFramePr>
          <p:cNvPr id="5137" name="Object 17"/>
          <p:cNvGraphicFramePr>
            <a:graphicFrameLocks noChangeAspect="1"/>
          </p:cNvGraphicFramePr>
          <p:nvPr/>
        </p:nvGraphicFramePr>
        <p:xfrm>
          <a:off x="6011863" y="29972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8" imgW="374400" imgH="590400" progId="FLW3Drawing">
                  <p:embed/>
                </p:oleObj>
              </mc:Choice>
              <mc:Fallback>
                <p:oleObj name="Drawing" r:id="rId8" imgW="374400" imgH="590400" progId="FLW3Drawing">
                  <p:embed/>
                  <p:pic>
                    <p:nvPicPr>
                      <p:cNvPr id="513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9972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8" name="Object 18"/>
          <p:cNvGraphicFramePr>
            <a:graphicFrameLocks noChangeAspect="1"/>
          </p:cNvGraphicFramePr>
          <p:nvPr/>
        </p:nvGraphicFramePr>
        <p:xfrm>
          <a:off x="5651500" y="29972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9" imgW="374400" imgH="590400" progId="FLW3Drawing">
                  <p:embed/>
                </p:oleObj>
              </mc:Choice>
              <mc:Fallback>
                <p:oleObj name="Drawing" r:id="rId9" imgW="374400" imgH="590400" progId="FLW3Drawing">
                  <p:embed/>
                  <p:pic>
                    <p:nvPicPr>
                      <p:cNvPr id="513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29972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9" name="Object 19"/>
          <p:cNvGraphicFramePr>
            <a:graphicFrameLocks noChangeAspect="1"/>
          </p:cNvGraphicFramePr>
          <p:nvPr/>
        </p:nvGraphicFramePr>
        <p:xfrm>
          <a:off x="6732588" y="34290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0" imgW="374400" imgH="590400" progId="FLW3Drawing">
                  <p:embed/>
                </p:oleObj>
              </mc:Choice>
              <mc:Fallback>
                <p:oleObj name="Drawing" r:id="rId10" imgW="374400" imgH="590400" progId="FLW3Drawing">
                  <p:embed/>
                  <p:pic>
                    <p:nvPicPr>
                      <p:cNvPr id="513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34290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0" name="Object 20"/>
          <p:cNvGraphicFramePr>
            <a:graphicFrameLocks noChangeAspect="1"/>
          </p:cNvGraphicFramePr>
          <p:nvPr/>
        </p:nvGraphicFramePr>
        <p:xfrm>
          <a:off x="5003800" y="30686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1" imgW="374400" imgH="590400" progId="FLW3Drawing">
                  <p:embed/>
                </p:oleObj>
              </mc:Choice>
              <mc:Fallback>
                <p:oleObj name="Drawing" r:id="rId11" imgW="374400" imgH="590400" progId="FLW3Drawing">
                  <p:embed/>
                  <p:pic>
                    <p:nvPicPr>
                      <p:cNvPr id="514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0686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1" name="Object 21"/>
          <p:cNvGraphicFramePr>
            <a:graphicFrameLocks noChangeAspect="1"/>
          </p:cNvGraphicFramePr>
          <p:nvPr/>
        </p:nvGraphicFramePr>
        <p:xfrm>
          <a:off x="4932363" y="32845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2" imgW="374400" imgH="590400" progId="FLW3Drawing">
                  <p:embed/>
                </p:oleObj>
              </mc:Choice>
              <mc:Fallback>
                <p:oleObj name="Drawing" r:id="rId12" imgW="374400" imgH="590400" progId="FLW3Drawing">
                  <p:embed/>
                  <p:pic>
                    <p:nvPicPr>
                      <p:cNvPr id="514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32845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2" name="Object 22"/>
          <p:cNvGraphicFramePr>
            <a:graphicFrameLocks noChangeAspect="1"/>
          </p:cNvGraphicFramePr>
          <p:nvPr/>
        </p:nvGraphicFramePr>
        <p:xfrm>
          <a:off x="3276600" y="4221163"/>
          <a:ext cx="3651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3" imgW="374400" imgH="590400" progId="FLW3Drawing">
                  <p:embed/>
                </p:oleObj>
              </mc:Choice>
              <mc:Fallback>
                <p:oleObj name="Drawing" r:id="rId13" imgW="374400" imgH="590400" progId="FLW3Drawing">
                  <p:embed/>
                  <p:pic>
                    <p:nvPicPr>
                      <p:cNvPr id="514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221163"/>
                        <a:ext cx="3651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3" name="Object 23"/>
          <p:cNvGraphicFramePr>
            <a:graphicFrameLocks noChangeAspect="1"/>
          </p:cNvGraphicFramePr>
          <p:nvPr/>
        </p:nvGraphicFramePr>
        <p:xfrm>
          <a:off x="2339975" y="2997200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4" imgW="374400" imgH="590400" progId="FLW3Drawing">
                  <p:embed/>
                </p:oleObj>
              </mc:Choice>
              <mc:Fallback>
                <p:oleObj name="Drawing" r:id="rId14" imgW="374400" imgH="590400" progId="FLW3Drawing">
                  <p:embed/>
                  <p:pic>
                    <p:nvPicPr>
                      <p:cNvPr id="5143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997200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6948488" y="3213100"/>
            <a:ext cx="1327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>
                <a:solidFill>
                  <a:srgbClr val="FF0000"/>
                </a:solidFill>
              </a:rPr>
              <a:t>Bangkok, 3</a:t>
            </a:r>
            <a:endParaRPr lang="en-GB">
              <a:solidFill>
                <a:srgbClr val="FF0000"/>
              </a:solidFill>
            </a:endParaRPr>
          </a:p>
        </p:txBody>
      </p:sp>
      <p:graphicFrame>
        <p:nvGraphicFramePr>
          <p:cNvPr id="5147" name="Object 27"/>
          <p:cNvGraphicFramePr>
            <a:graphicFrameLocks noChangeAspect="1"/>
          </p:cNvGraphicFramePr>
          <p:nvPr/>
        </p:nvGraphicFramePr>
        <p:xfrm>
          <a:off x="2700338" y="4076700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5" imgW="374400" imgH="590400" progId="FLW3Drawing">
                  <p:embed/>
                </p:oleObj>
              </mc:Choice>
              <mc:Fallback>
                <p:oleObj name="Drawing" r:id="rId15" imgW="374400" imgH="590400" progId="FLW3Drawing">
                  <p:embed/>
                  <p:pic>
                    <p:nvPicPr>
                      <p:cNvPr id="514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076700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8" name="Object 28"/>
          <p:cNvGraphicFramePr>
            <a:graphicFrameLocks noChangeAspect="1"/>
          </p:cNvGraphicFramePr>
          <p:nvPr/>
        </p:nvGraphicFramePr>
        <p:xfrm>
          <a:off x="2771775" y="4508500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6" imgW="374400" imgH="590400" progId="FLW3Drawing">
                  <p:embed/>
                </p:oleObj>
              </mc:Choice>
              <mc:Fallback>
                <p:oleObj name="Drawing" r:id="rId16" imgW="374400" imgH="590400" progId="FLW3Drawing">
                  <p:embed/>
                  <p:pic>
                    <p:nvPicPr>
                      <p:cNvPr id="5148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4508500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9" name="Object 29"/>
          <p:cNvGraphicFramePr>
            <a:graphicFrameLocks noChangeAspect="1"/>
          </p:cNvGraphicFramePr>
          <p:nvPr/>
        </p:nvGraphicFramePr>
        <p:xfrm>
          <a:off x="2916238" y="3933825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7" imgW="374400" imgH="590400" progId="FLW3Drawing">
                  <p:embed/>
                </p:oleObj>
              </mc:Choice>
              <mc:Fallback>
                <p:oleObj name="Drawing" r:id="rId17" imgW="374400" imgH="590400" progId="FLW3Drawing">
                  <p:embed/>
                  <p:pic>
                    <p:nvPicPr>
                      <p:cNvPr id="514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933825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0" name="Object 30"/>
          <p:cNvGraphicFramePr>
            <a:graphicFrameLocks noChangeAspect="1"/>
          </p:cNvGraphicFramePr>
          <p:nvPr/>
        </p:nvGraphicFramePr>
        <p:xfrm>
          <a:off x="3419475" y="3860800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8" imgW="374400" imgH="590400" progId="FLW3Drawing">
                  <p:embed/>
                </p:oleObj>
              </mc:Choice>
              <mc:Fallback>
                <p:oleObj name="Drawing" r:id="rId18" imgW="374400" imgH="590400" progId="FLW3Drawing">
                  <p:embed/>
                  <p:pic>
                    <p:nvPicPr>
                      <p:cNvPr id="515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860800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1" name="Object 31"/>
          <p:cNvGraphicFramePr>
            <a:graphicFrameLocks noChangeAspect="1"/>
          </p:cNvGraphicFramePr>
          <p:nvPr/>
        </p:nvGraphicFramePr>
        <p:xfrm>
          <a:off x="4067175" y="34290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9" imgW="374400" imgH="590400" progId="FLW3Drawing">
                  <p:embed/>
                </p:oleObj>
              </mc:Choice>
              <mc:Fallback>
                <p:oleObj name="Drawing" r:id="rId19" imgW="374400" imgH="590400" progId="FLW3Drawing">
                  <p:embed/>
                  <p:pic>
                    <p:nvPicPr>
                      <p:cNvPr id="515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4290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2" name="Object 32"/>
          <p:cNvGraphicFramePr>
            <a:graphicFrameLocks noChangeAspect="1"/>
          </p:cNvGraphicFramePr>
          <p:nvPr/>
        </p:nvGraphicFramePr>
        <p:xfrm>
          <a:off x="4643438" y="357346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0" imgW="374400" imgH="590400" progId="FLW3Drawing">
                  <p:embed/>
                </p:oleObj>
              </mc:Choice>
              <mc:Fallback>
                <p:oleObj name="Drawing" r:id="rId20" imgW="374400" imgH="590400" progId="FLW3Drawing">
                  <p:embed/>
                  <p:pic>
                    <p:nvPicPr>
                      <p:cNvPr id="5152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57346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3" name="Object 33"/>
          <p:cNvGraphicFramePr>
            <a:graphicFrameLocks noChangeAspect="1"/>
          </p:cNvGraphicFramePr>
          <p:nvPr/>
        </p:nvGraphicFramePr>
        <p:xfrm>
          <a:off x="4716463" y="42926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1" imgW="374400" imgH="590400" progId="FLW3Drawing">
                  <p:embed/>
                </p:oleObj>
              </mc:Choice>
              <mc:Fallback>
                <p:oleObj name="Drawing" r:id="rId21" imgW="374400" imgH="590400" progId="FLW3Drawing">
                  <p:embed/>
                  <p:pic>
                    <p:nvPicPr>
                      <p:cNvPr id="5153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42926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4" name="Object 34"/>
          <p:cNvGraphicFramePr>
            <a:graphicFrameLocks noChangeAspect="1"/>
          </p:cNvGraphicFramePr>
          <p:nvPr/>
        </p:nvGraphicFramePr>
        <p:xfrm>
          <a:off x="5219700" y="32845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2" imgW="374400" imgH="590400" progId="FLW3Drawing">
                  <p:embed/>
                </p:oleObj>
              </mc:Choice>
              <mc:Fallback>
                <p:oleObj name="Drawing" r:id="rId22" imgW="374400" imgH="590400" progId="FLW3Drawing">
                  <p:embed/>
                  <p:pic>
                    <p:nvPicPr>
                      <p:cNvPr id="5154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2845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5" name="Object 35"/>
          <p:cNvGraphicFramePr>
            <a:graphicFrameLocks noChangeAspect="1"/>
          </p:cNvGraphicFramePr>
          <p:nvPr/>
        </p:nvGraphicFramePr>
        <p:xfrm>
          <a:off x="4067175" y="27813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3" imgW="374400" imgH="590400" progId="FLW3Drawing">
                  <p:embed/>
                </p:oleObj>
              </mc:Choice>
              <mc:Fallback>
                <p:oleObj name="Drawing" r:id="rId23" imgW="374400" imgH="590400" progId="FLW3Drawing">
                  <p:embed/>
                  <p:pic>
                    <p:nvPicPr>
                      <p:cNvPr id="5155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7813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6" name="Object 36"/>
          <p:cNvGraphicFramePr>
            <a:graphicFrameLocks noChangeAspect="1"/>
          </p:cNvGraphicFramePr>
          <p:nvPr/>
        </p:nvGraphicFramePr>
        <p:xfrm>
          <a:off x="4716463" y="28527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4" imgW="374400" imgH="590400" progId="FLW3Drawing">
                  <p:embed/>
                </p:oleObj>
              </mc:Choice>
              <mc:Fallback>
                <p:oleObj name="Drawing" r:id="rId24" imgW="374400" imgH="590400" progId="FLW3Drawing">
                  <p:embed/>
                  <p:pic>
                    <p:nvPicPr>
                      <p:cNvPr id="5156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8527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7" name="Object 37"/>
          <p:cNvGraphicFramePr>
            <a:graphicFrameLocks noChangeAspect="1"/>
          </p:cNvGraphicFramePr>
          <p:nvPr/>
        </p:nvGraphicFramePr>
        <p:xfrm>
          <a:off x="4356100" y="27813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5" imgW="374400" imgH="590400" progId="FLW3Drawing">
                  <p:embed/>
                </p:oleObj>
              </mc:Choice>
              <mc:Fallback>
                <p:oleObj name="Drawing" r:id="rId25" imgW="374400" imgH="590400" progId="FLW3Drawing">
                  <p:embed/>
                  <p:pic>
                    <p:nvPicPr>
                      <p:cNvPr id="515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27813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8" name="Object 38"/>
          <p:cNvGraphicFramePr>
            <a:graphicFrameLocks noChangeAspect="1"/>
          </p:cNvGraphicFramePr>
          <p:nvPr/>
        </p:nvGraphicFramePr>
        <p:xfrm>
          <a:off x="5795963" y="27082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6" imgW="374400" imgH="590400" progId="FLW3Drawing">
                  <p:embed/>
                </p:oleObj>
              </mc:Choice>
              <mc:Fallback>
                <p:oleObj name="Drawing" r:id="rId26" imgW="374400" imgH="590400" progId="FLW3Drawing">
                  <p:embed/>
                  <p:pic>
                    <p:nvPicPr>
                      <p:cNvPr id="5158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7082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9" name="Object 39"/>
          <p:cNvGraphicFramePr>
            <a:graphicFrameLocks noChangeAspect="1"/>
          </p:cNvGraphicFramePr>
          <p:nvPr/>
        </p:nvGraphicFramePr>
        <p:xfrm>
          <a:off x="6011863" y="29972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7" imgW="374400" imgH="590400" progId="FLW3Drawing">
                  <p:embed/>
                </p:oleObj>
              </mc:Choice>
              <mc:Fallback>
                <p:oleObj name="Drawing" r:id="rId27" imgW="374400" imgH="590400" progId="FLW3Drawing">
                  <p:embed/>
                  <p:pic>
                    <p:nvPicPr>
                      <p:cNvPr id="5159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9972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0" name="Object 40"/>
          <p:cNvGraphicFramePr>
            <a:graphicFrameLocks noChangeAspect="1"/>
          </p:cNvGraphicFramePr>
          <p:nvPr/>
        </p:nvGraphicFramePr>
        <p:xfrm>
          <a:off x="7524750" y="170021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8" imgW="374400" imgH="590400" progId="FLW3Drawing">
                  <p:embed/>
                </p:oleObj>
              </mc:Choice>
              <mc:Fallback>
                <p:oleObj name="Drawing" r:id="rId28" imgW="374400" imgH="590400" progId="FLW3Drawing">
                  <p:embed/>
                  <p:pic>
                    <p:nvPicPr>
                      <p:cNvPr id="516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170021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1" name="Object 41"/>
          <p:cNvGraphicFramePr>
            <a:graphicFrameLocks noChangeAspect="1"/>
          </p:cNvGraphicFramePr>
          <p:nvPr/>
        </p:nvGraphicFramePr>
        <p:xfrm>
          <a:off x="6156325" y="314166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9" imgW="374400" imgH="590400" progId="FLW3Drawing">
                  <p:embed/>
                </p:oleObj>
              </mc:Choice>
              <mc:Fallback>
                <p:oleObj name="Drawing" r:id="rId29" imgW="374400" imgH="590400" progId="FLW3Drawing">
                  <p:embed/>
                  <p:pic>
                    <p:nvPicPr>
                      <p:cNvPr id="5161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314166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2" name="Object 42"/>
          <p:cNvGraphicFramePr>
            <a:graphicFrameLocks noChangeAspect="1"/>
          </p:cNvGraphicFramePr>
          <p:nvPr/>
        </p:nvGraphicFramePr>
        <p:xfrm>
          <a:off x="2627313" y="357346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0" imgW="374400" imgH="590400" progId="FLW3Drawing">
                  <p:embed/>
                </p:oleObj>
              </mc:Choice>
              <mc:Fallback>
                <p:oleObj name="Drawing" r:id="rId30" imgW="374400" imgH="590400" progId="FLW3Drawing">
                  <p:embed/>
                  <p:pic>
                    <p:nvPicPr>
                      <p:cNvPr id="516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357346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3" name="Object 43"/>
          <p:cNvGraphicFramePr>
            <a:graphicFrameLocks noChangeAspect="1"/>
          </p:cNvGraphicFramePr>
          <p:nvPr/>
        </p:nvGraphicFramePr>
        <p:xfrm>
          <a:off x="7235825" y="18446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1" imgW="374400" imgH="590400" progId="FLW3Drawing">
                  <p:embed/>
                </p:oleObj>
              </mc:Choice>
              <mc:Fallback>
                <p:oleObj name="Drawing" r:id="rId31" imgW="374400" imgH="590400" progId="FLW3Drawing">
                  <p:embed/>
                  <p:pic>
                    <p:nvPicPr>
                      <p:cNvPr id="5163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18446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4" name="Object 44"/>
          <p:cNvGraphicFramePr>
            <a:graphicFrameLocks noChangeAspect="1"/>
          </p:cNvGraphicFramePr>
          <p:nvPr/>
        </p:nvGraphicFramePr>
        <p:xfrm>
          <a:off x="6011863" y="29241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2" imgW="374400" imgH="590400" progId="FLW3Drawing">
                  <p:embed/>
                </p:oleObj>
              </mc:Choice>
              <mc:Fallback>
                <p:oleObj name="Drawing" r:id="rId32" imgW="374400" imgH="590400" progId="FLW3Drawing">
                  <p:embed/>
                  <p:pic>
                    <p:nvPicPr>
                      <p:cNvPr id="516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9241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5" name="Object 45"/>
          <p:cNvGraphicFramePr>
            <a:graphicFrameLocks noChangeAspect="1"/>
          </p:cNvGraphicFramePr>
          <p:nvPr/>
        </p:nvGraphicFramePr>
        <p:xfrm>
          <a:off x="5580063" y="27082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3" imgW="374400" imgH="590400" progId="FLW3Drawing">
                  <p:embed/>
                </p:oleObj>
              </mc:Choice>
              <mc:Fallback>
                <p:oleObj name="Drawing" r:id="rId33" imgW="374400" imgH="590400" progId="FLW3Drawing">
                  <p:embed/>
                  <p:pic>
                    <p:nvPicPr>
                      <p:cNvPr id="5165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7082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6" name="Object 46"/>
          <p:cNvGraphicFramePr>
            <a:graphicFrameLocks noChangeAspect="1"/>
          </p:cNvGraphicFramePr>
          <p:nvPr/>
        </p:nvGraphicFramePr>
        <p:xfrm>
          <a:off x="5435600" y="28527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4" imgW="374400" imgH="590400" progId="FLW3Drawing">
                  <p:embed/>
                </p:oleObj>
              </mc:Choice>
              <mc:Fallback>
                <p:oleObj name="Drawing" r:id="rId34" imgW="374400" imgH="590400" progId="FLW3Drawing">
                  <p:embed/>
                  <p:pic>
                    <p:nvPicPr>
                      <p:cNvPr id="5166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8527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67" name="Object 47"/>
          <p:cNvGraphicFramePr>
            <a:graphicFrameLocks noChangeAspect="1"/>
          </p:cNvGraphicFramePr>
          <p:nvPr/>
        </p:nvGraphicFramePr>
        <p:xfrm>
          <a:off x="5867400" y="32131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5" imgW="374400" imgH="590400" progId="FLW3Drawing">
                  <p:embed/>
                </p:oleObj>
              </mc:Choice>
              <mc:Fallback>
                <p:oleObj name="Drawing" r:id="rId35" imgW="374400" imgH="590400" progId="FLW3Drawing">
                  <p:embed/>
                  <p:pic>
                    <p:nvPicPr>
                      <p:cNvPr id="5167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2131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68" name="Text Box 48"/>
          <p:cNvSpPr txBox="1">
            <a:spLocks noChangeArrowheads="1"/>
          </p:cNvSpPr>
          <p:nvPr/>
        </p:nvSpPr>
        <p:spPr bwMode="auto">
          <a:xfrm>
            <a:off x="5364163" y="3789363"/>
            <a:ext cx="1670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dirty="0"/>
              <a:t>Chennai, 2500</a:t>
            </a:r>
            <a:endParaRPr lang="en-GB" dirty="0"/>
          </a:p>
        </p:txBody>
      </p:sp>
      <p:graphicFrame>
        <p:nvGraphicFramePr>
          <p:cNvPr id="5169" name="Object 49"/>
          <p:cNvGraphicFramePr>
            <a:graphicFrameLocks noChangeAspect="1"/>
          </p:cNvGraphicFramePr>
          <p:nvPr/>
        </p:nvGraphicFramePr>
        <p:xfrm>
          <a:off x="2843213" y="4941888"/>
          <a:ext cx="3651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6" imgW="374400" imgH="590400" progId="FLW3Drawing">
                  <p:embed/>
                </p:oleObj>
              </mc:Choice>
              <mc:Fallback>
                <p:oleObj name="Drawing" r:id="rId36" imgW="374400" imgH="590400" progId="FLW3Drawing">
                  <p:embed/>
                  <p:pic>
                    <p:nvPicPr>
                      <p:cNvPr id="5169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4941888"/>
                        <a:ext cx="3651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0" name="Object 50"/>
          <p:cNvGraphicFramePr>
            <a:graphicFrameLocks noChangeAspect="1"/>
          </p:cNvGraphicFramePr>
          <p:nvPr/>
        </p:nvGraphicFramePr>
        <p:xfrm>
          <a:off x="3132138" y="4149725"/>
          <a:ext cx="3651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7" imgW="374400" imgH="590400" progId="FLW3Drawing">
                  <p:embed/>
                </p:oleObj>
              </mc:Choice>
              <mc:Fallback>
                <p:oleObj name="Drawing" r:id="rId37" imgW="374400" imgH="590400" progId="FLW3Drawing">
                  <p:embed/>
                  <p:pic>
                    <p:nvPicPr>
                      <p:cNvPr id="517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149725"/>
                        <a:ext cx="3651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1" name="Object 51"/>
          <p:cNvGraphicFramePr>
            <a:graphicFrameLocks noChangeAspect="1"/>
          </p:cNvGraphicFramePr>
          <p:nvPr/>
        </p:nvGraphicFramePr>
        <p:xfrm>
          <a:off x="6588125" y="2924175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8" imgW="374400" imgH="590400" progId="FLW3Drawing">
                  <p:embed/>
                </p:oleObj>
              </mc:Choice>
              <mc:Fallback>
                <p:oleObj name="Drawing" r:id="rId38" imgW="374400" imgH="590400" progId="FLW3Drawing">
                  <p:embed/>
                  <p:pic>
                    <p:nvPicPr>
                      <p:cNvPr id="5171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924175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2" name="Object 52"/>
          <p:cNvGraphicFramePr>
            <a:graphicFrameLocks noChangeAspect="1"/>
          </p:cNvGraphicFramePr>
          <p:nvPr/>
        </p:nvGraphicFramePr>
        <p:xfrm>
          <a:off x="6372225" y="2997200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9" imgW="374400" imgH="590400" progId="FLW3Drawing">
                  <p:embed/>
                </p:oleObj>
              </mc:Choice>
              <mc:Fallback>
                <p:oleObj name="Drawing" r:id="rId39" imgW="374400" imgH="590400" progId="FLW3Drawing">
                  <p:embed/>
                  <p:pic>
                    <p:nvPicPr>
                      <p:cNvPr id="5172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2997200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3" name="Object 53"/>
          <p:cNvGraphicFramePr>
            <a:graphicFrameLocks noChangeAspect="1"/>
          </p:cNvGraphicFramePr>
          <p:nvPr/>
        </p:nvGraphicFramePr>
        <p:xfrm>
          <a:off x="6227763" y="191611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0" imgW="374400" imgH="590400" progId="FLW3Drawing">
                  <p:embed/>
                </p:oleObj>
              </mc:Choice>
              <mc:Fallback>
                <p:oleObj name="Drawing" r:id="rId40" imgW="374400" imgH="590400" progId="FLW3Drawing">
                  <p:embed/>
                  <p:pic>
                    <p:nvPicPr>
                      <p:cNvPr id="5173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91611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4" name="Object 54"/>
          <p:cNvGraphicFramePr>
            <a:graphicFrameLocks noChangeAspect="1"/>
          </p:cNvGraphicFramePr>
          <p:nvPr/>
        </p:nvGraphicFramePr>
        <p:xfrm>
          <a:off x="6659563" y="1916113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1" imgW="374400" imgH="590400" progId="FLW3Drawing">
                  <p:embed/>
                </p:oleObj>
              </mc:Choice>
              <mc:Fallback>
                <p:oleObj name="Drawing" r:id="rId41" imgW="374400" imgH="590400" progId="FLW3Drawing">
                  <p:embed/>
                  <p:pic>
                    <p:nvPicPr>
                      <p:cNvPr id="5174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1916113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5" name="Object 55"/>
          <p:cNvGraphicFramePr>
            <a:graphicFrameLocks noChangeAspect="1"/>
          </p:cNvGraphicFramePr>
          <p:nvPr/>
        </p:nvGraphicFramePr>
        <p:xfrm>
          <a:off x="7019925" y="1989138"/>
          <a:ext cx="374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2" imgW="374400" imgH="590400" progId="FLW3Drawing">
                  <p:embed/>
                </p:oleObj>
              </mc:Choice>
              <mc:Fallback>
                <p:oleObj name="Drawing" r:id="rId42" imgW="374400" imgH="590400" progId="FLW3Drawing">
                  <p:embed/>
                  <p:pic>
                    <p:nvPicPr>
                      <p:cNvPr id="5175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1989138"/>
                        <a:ext cx="3746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76" name="Text Box 56"/>
          <p:cNvSpPr txBox="1">
            <a:spLocks noChangeArrowheads="1"/>
          </p:cNvSpPr>
          <p:nvPr/>
        </p:nvSpPr>
        <p:spPr bwMode="auto">
          <a:xfrm>
            <a:off x="519113" y="207963"/>
            <a:ext cx="61864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NZ" sz="2400"/>
              <a:t>Indigenous Movements in the Slums</a:t>
            </a:r>
          </a:p>
          <a:p>
            <a:r>
              <a:rPr lang="en-NZ" sz="2400"/>
              <a:t>What is God doing? They are now exploding</a:t>
            </a:r>
            <a:endParaRPr lang="en-GB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488495"/>
      </p:ext>
    </p:extLst>
  </p:cSld>
  <p:clrMapOvr>
    <a:masterClrMapping/>
  </p:clrMapOvr>
  <p:transition advTm="1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3000"/>
                                        <p:tgtEl>
                                          <p:spTgt spid="5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3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3000"/>
                                        <p:tgtEl>
                                          <p:spTgt spid="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3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30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30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30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30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3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10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1000"/>
                                        <p:tgtEl>
                                          <p:spTgt spid="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1000"/>
                                        <p:tgtEl>
                                          <p:spTgt spid="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10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10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1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1" dur="10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4" dur="1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1000"/>
                                        <p:tgtEl>
                                          <p:spTgt spid="5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10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3000"/>
                                        <p:tgtEl>
                                          <p:spTgt spid="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  <p:bldP spid="5129" grpId="0" animBg="1"/>
      <p:bldP spid="5130" grpId="0" animBg="1"/>
      <p:bldP spid="5131" grpId="0" animBg="1"/>
      <p:bldP spid="5132" grpId="0" animBg="1"/>
      <p:bldP spid="5134" grpId="0" animBg="1"/>
      <p:bldP spid="5135" grpId="0" animBg="1"/>
      <p:bldP spid="5136" grpId="0" animBg="1"/>
      <p:bldP spid="5146" grpId="0" animBg="1"/>
      <p:bldP spid="51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SPiritofChristCOver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5303"/>
            <a:ext cx="3055938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844675"/>
            <a:ext cx="28987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1939925"/>
            <a:ext cx="320675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8"/>
          <p:cNvSpPr txBox="1">
            <a:spLocks noChangeArrowheads="1"/>
          </p:cNvSpPr>
          <p:nvPr/>
        </p:nvSpPr>
        <p:spPr bwMode="auto">
          <a:xfrm>
            <a:off x="899592" y="5195889"/>
            <a:ext cx="3657857" cy="11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>
                <a:hlinkClick r:id="rId5"/>
              </a:rPr>
              <a:t>Movie: www.poorwiseman.vhx.tv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12011" y="1124625"/>
            <a:ext cx="7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0778D-98A2-6C61-320F-452A26AE100E}"/>
              </a:ext>
            </a:extLst>
          </p:cNvPr>
          <p:cNvSpPr txBox="1"/>
          <p:nvPr/>
        </p:nvSpPr>
        <p:spPr>
          <a:xfrm>
            <a:off x="1072056" y="262909"/>
            <a:ext cx="321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leadership, no movement without deep level reflection</a:t>
            </a:r>
          </a:p>
        </p:txBody>
      </p:sp>
      <p:pic>
        <p:nvPicPr>
          <p:cNvPr id="5" name="Picture 4" descr="A cover of a video game&#10;&#10;Description automatically generated">
            <a:extLst>
              <a:ext uri="{FF2B5EF4-FFF2-40B4-BE49-F238E27FC236}">
                <a16:creationId xmlns:a16="http://schemas.microsoft.com/office/drawing/2014/main" id="{90BC2C31-F4C4-B6FA-4DC5-A9C7EC634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225" y="0"/>
            <a:ext cx="1576552" cy="2102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200FC-2F8F-316C-0126-EE70748C7467}"/>
              </a:ext>
            </a:extLst>
          </p:cNvPr>
          <p:cNvSpPr txBox="1"/>
          <p:nvPr/>
        </p:nvSpPr>
        <p:spPr>
          <a:xfrm>
            <a:off x="6495394" y="220716"/>
            <a:ext cx="2532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Holy Spirit is a wind guided by a mind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Christ is the integrator of structures and ideas.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B30DB-F1D9-E0CF-7D46-EA0AFBCC8C1A}"/>
              </a:ext>
            </a:extLst>
          </p:cNvPr>
          <p:cNvSpPr txBox="1"/>
          <p:nvPr/>
        </p:nvSpPr>
        <p:spPr>
          <a:xfrm>
            <a:off x="472966" y="6339348"/>
            <a:ext cx="492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and dissemination precedes mobilization</a:t>
            </a:r>
          </a:p>
        </p:txBody>
      </p:sp>
    </p:spTree>
    <p:extLst>
      <p:ext uri="{BB962C8B-B14F-4D97-AF65-F5344CB8AC3E}">
        <p14:creationId xmlns:p14="http://schemas.microsoft.com/office/powerpoint/2010/main" val="3106484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3DCE49-878C-7543-AB22-37D0F56E28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-1311966" y="-909712"/>
            <a:ext cx="10774017" cy="7918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1886" y="3556243"/>
            <a:ext cx="8469228" cy="2879678"/>
          </a:xfrm>
          <a:solidFill>
            <a:schemeClr val="accent3">
              <a:lumMod val="40000"/>
              <a:lumOff val="60000"/>
              <a:alpha val="56000"/>
            </a:schemeClr>
          </a:solidFill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2200" dirty="0"/>
              <a:t>Creating the Domain of </a:t>
            </a:r>
            <a:br>
              <a:rPr lang="en-US" dirty="0"/>
            </a:br>
            <a:r>
              <a:rPr lang="en-US" dirty="0"/>
              <a:t>Urban Poor Missiology</a:t>
            </a:r>
            <a:br>
              <a:rPr lang="en-US" dirty="0"/>
            </a:br>
            <a:r>
              <a:rPr lang="en-US" sz="2700" dirty="0"/>
              <a:t>God of Action, God of History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6459" y="6250675"/>
            <a:ext cx="4323618" cy="607325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b="1" dirty="0"/>
              <a:t>www.urbanleaders.org/ma</a:t>
            </a:r>
          </a:p>
        </p:txBody>
      </p:sp>
    </p:spTree>
    <p:extLst>
      <p:ext uri="{BB962C8B-B14F-4D97-AF65-F5344CB8AC3E}">
        <p14:creationId xmlns:p14="http://schemas.microsoft.com/office/powerpoint/2010/main" val="75973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6700" y="1257100"/>
            <a:ext cx="5067300" cy="330125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altLang="en-US" dirty="0"/>
              <a:t>Slum Workers’ Story-telling Consultations in 22 cities in the 1990’s </a:t>
            </a:r>
          </a:p>
          <a:p>
            <a:pPr eaLnBrk="1" hangingPunct="1">
              <a:defRPr/>
            </a:pPr>
            <a:r>
              <a:rPr lang="en-US" altLang="en-US" dirty="0"/>
              <a:t>They identified 433 outcomes for effective apostleship, pastor-teacher, evangelist, deacon/ness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3700" y="179882"/>
            <a:ext cx="834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Genesis of Urban Poor Missiology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748" y="4413980"/>
            <a:ext cx="3737548" cy="2803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496512-1FF0-7649-90F9-0FDCCBC64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892"/>
            <a:ext cx="4076700" cy="278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CA7D0-AB46-1E41-9377-62044EFD8BA5}"/>
              </a:ext>
            </a:extLst>
          </p:cNvPr>
          <p:cNvSpPr txBox="1"/>
          <p:nvPr/>
        </p:nvSpPr>
        <p:spPr>
          <a:xfrm>
            <a:off x="300251" y="4885898"/>
            <a:ext cx="377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These fall into 23 Fields of Knowledge</a:t>
            </a:r>
          </a:p>
        </p:txBody>
      </p:sp>
    </p:spTree>
    <p:extLst>
      <p:ext uri="{BB962C8B-B14F-4D97-AF65-F5344CB8AC3E}">
        <p14:creationId xmlns:p14="http://schemas.microsoft.com/office/powerpoint/2010/main" val="1997011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B682-EBDD-0E44-A042-F02719960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i="1" dirty="0"/>
              <a:t>Encarnação</a:t>
            </a:r>
            <a:r>
              <a:rPr lang="en-US" dirty="0"/>
              <a:t>  Alliance of Urban Poor Leaders Training Commission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739BA-A346-984D-8C3E-F121F8F2F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3855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2002 in Brazil</a:t>
            </a:r>
          </a:p>
          <a:p>
            <a:r>
              <a:rPr lang="en-US" dirty="0"/>
              <a:t>2004 in Bangkok</a:t>
            </a:r>
          </a:p>
          <a:p>
            <a:r>
              <a:rPr lang="en-US" dirty="0"/>
              <a:t>2005,6,7,9,11,13,15, 18, 24 gatherings at partner schools</a:t>
            </a:r>
          </a:p>
          <a:p>
            <a:r>
              <a:rPr lang="en-US" dirty="0"/>
              <a:t>A beautiful coalition of 60 activist professors, deans, directors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2DFCD-984B-F64E-9C7F-B44A10C07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055" y="1969800"/>
            <a:ext cx="5943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965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|0|0|0|0|0|0|0|0|0|0|0|0|0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.1|0|0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13218</TotalTime>
  <Words>2347</Words>
  <Application>Microsoft Macintosh PowerPoint</Application>
  <PresentationFormat>On-screen Show (4:3)</PresentationFormat>
  <Paragraphs>245</Paragraphs>
  <Slides>32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ＭＳ Ｐゴシック</vt:lpstr>
      <vt:lpstr>Arial</vt:lpstr>
      <vt:lpstr>Calibri</vt:lpstr>
      <vt:lpstr>Corbel</vt:lpstr>
      <vt:lpstr>PopuLato</vt:lpstr>
      <vt:lpstr>Times New Roman</vt:lpstr>
      <vt:lpstr>Wingdings</vt:lpstr>
      <vt:lpstr>Office Theme</vt:lpstr>
      <vt:lpstr>Drawing</vt:lpstr>
      <vt:lpstr>Presentation</vt:lpstr>
      <vt:lpstr> Inauguration of the  PhD in Development Studies God of Action, God of History Developing Humanity from Garden to City </vt:lpstr>
      <vt:lpstr>PowerPoint Presentation</vt:lpstr>
      <vt:lpstr>Incarnation + Proclamation  + Holistic Discipleship =&gt; Transformation</vt:lpstr>
      <vt:lpstr>PowerPoint Presentation</vt:lpstr>
      <vt:lpstr>PowerPoint Presentation</vt:lpstr>
      <vt:lpstr>PowerPoint Presentation</vt:lpstr>
      <vt:lpstr> Creating the Domain of  Urban Poor Missiology God of Action, God of History </vt:lpstr>
      <vt:lpstr>PowerPoint Presentation</vt:lpstr>
      <vt:lpstr>Encarnação  Alliance of Urban Poor Leaders Training Commission</vt:lpstr>
      <vt:lpstr>Global Collaboration</vt:lpstr>
      <vt:lpstr>PowerPoint Presentation</vt:lpstr>
      <vt:lpstr>PowerPoint Presentation</vt:lpstr>
      <vt:lpstr>1. What do you plan to be in 5 or 10 years?</vt:lpstr>
      <vt:lpstr>2. What areas of theory and in what field do you wish to develop your PhD in order to be in that place?   In what academic domain/field and what roles will your PhD bring you authority to do what you need to do?     </vt:lpstr>
      <vt:lpstr>3. What place in society and academia will people think of you, when they read papers published from your doctorate? </vt:lpstr>
      <vt:lpstr>4. What's the cost-benefit ratio between your PhD and other goals? Is it worth it?</vt:lpstr>
      <vt:lpstr>5. Prioritize: Do you wish your PhD to:  *Bring societal or religious change? *Connect high level ideas? *Create new philosophies? *Give you a ticket to a high paid position?</vt:lpstr>
      <vt:lpstr>If you chose action *then likely you need to study using Action-reflection approaches  If you chose connecting ideas * then likely you may wish to choose traditional approaches where an objective outsider analyzes data collected from within a context.  * Ultimately that could be in the style of Phenomenology </vt:lpstr>
      <vt:lpstr>If you chose a secure job:  *then you may be disappointed  If you chose creating new philosophies * Geniuses create new paradigms often very young, sometimes in a serial manner  * Don’t denigrate your high caling and giftedness</vt:lpstr>
      <vt:lpstr>PowerPoint Presentation</vt:lpstr>
      <vt:lpstr>BIO</vt:lpstr>
      <vt:lpstr>Friere’s vision</vt:lpstr>
      <vt:lpstr>PowerPoint Presentation</vt:lpstr>
      <vt:lpstr>4. How Do You Learn Leadership?</vt:lpstr>
      <vt:lpstr>5. Model of PAR-TC: Transformational Conversations School Latrines in Kibera Slum, Nairobi</vt:lpstr>
      <vt:lpstr>Transformational Conversational Thesis  School Latrines in Kibera Slum, Nairobi</vt:lpstr>
      <vt:lpstr>Transformational Conversational Thesis  School Latrines in Kibera Slum, Nairobi</vt:lpstr>
      <vt:lpstr>Transformational Conversational Thesis  School Latrines in Kibera Slum, Nairobi</vt:lpstr>
      <vt:lpstr>Unpacking Critical Pedagogy: Conscientização</vt:lpstr>
      <vt:lpstr>6. What kind of research is in your mind?</vt:lpstr>
      <vt:lpstr>6. Vertically Integrated Educational Framework – PhD’s determine the domains of vision, values and cultural pathways- either in education, public policy or leadership roles</vt:lpstr>
      <vt:lpstr>  </vt:lpstr>
    </vt:vector>
  </TitlesOfParts>
  <Company>Azusa Pacific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Kingdom and the Post-Postmodern City</dc:title>
  <dc:creator>Viv Grigg</dc:creator>
  <cp:lastModifiedBy>Viv Grigg</cp:lastModifiedBy>
  <cp:revision>171</cp:revision>
  <cp:lastPrinted>2019-05-17T15:27:38Z</cp:lastPrinted>
  <dcterms:created xsi:type="dcterms:W3CDTF">2011-03-06T00:58:45Z</dcterms:created>
  <dcterms:modified xsi:type="dcterms:W3CDTF">2024-09-05T14:51:18Z</dcterms:modified>
</cp:coreProperties>
</file>