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theme/theme15.xml" ContentType="application/vnd.openxmlformats-officedocument.theme+xml"/>
  <Override PartName="/ppt/slideLayouts/slideLayout32.xml" ContentType="application/vnd.openxmlformats-officedocument.presentationml.slideLayout+xml"/>
  <Override PartName="/ppt/theme/theme16.xml" ContentType="application/vnd.openxmlformats-officedocument.theme+xml"/>
  <Override PartName="/ppt/slideLayouts/slideLayout33.xml" ContentType="application/vnd.openxmlformats-officedocument.presentationml.slideLayout+xml"/>
  <Override PartName="/ppt/theme/theme17.xml" ContentType="application/vnd.openxmlformats-officedocument.theme+xml"/>
  <Override PartName="/ppt/slideLayouts/slideLayout34.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theme/theme19.xml" ContentType="application/vnd.openxmlformats-officedocument.theme+xml"/>
  <Override PartName="/ppt/slideLayouts/slideLayout36.xml" ContentType="application/vnd.openxmlformats-officedocument.presentationml.slideLayout+xml"/>
  <Override PartName="/ppt/theme/theme20.xml" ContentType="application/vnd.openxmlformats-officedocument.theme+xml"/>
  <Override PartName="/ppt/slideLayouts/slideLayout37.xml" ContentType="application/vnd.openxmlformats-officedocument.presentationml.slideLayout+xml"/>
  <Override PartName="/ppt/theme/theme2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2.xml" ContentType="application/vnd.openxmlformats-officedocument.theme+xml"/>
  <Override PartName="/ppt/slideLayouts/slideLayout49.xml" ContentType="application/vnd.openxmlformats-officedocument.presentationml.slideLayout+xml"/>
  <Override PartName="/ppt/theme/theme23.xml" ContentType="application/vnd.openxmlformats-officedocument.theme+xml"/>
  <Override PartName="/ppt/slideLayouts/slideLayout50.xml" ContentType="application/vnd.openxmlformats-officedocument.presentationml.slideLayout+xml"/>
  <Override PartName="/ppt/theme/theme24.xml" ContentType="application/vnd.openxmlformats-officedocument.theme+xml"/>
  <Override PartName="/ppt/slideLayouts/slideLayout51.xml" ContentType="application/vnd.openxmlformats-officedocument.presentationml.slideLayout+xml"/>
  <Override PartName="/ppt/theme/theme25.xml" ContentType="application/vnd.openxmlformats-officedocument.theme+xml"/>
  <Override PartName="/ppt/slideLayouts/slideLayout52.xml" ContentType="application/vnd.openxmlformats-officedocument.presentationml.slideLayout+xml"/>
  <Override PartName="/ppt/theme/theme26.xml" ContentType="application/vnd.openxmlformats-officedocument.theme+xml"/>
  <Override PartName="/ppt/slideLayouts/slideLayout53.xml" ContentType="application/vnd.openxmlformats-officedocument.presentationml.slideLayout+xml"/>
  <Override PartName="/ppt/theme/theme27.xml" ContentType="application/vnd.openxmlformats-officedocument.theme+xml"/>
  <Override PartName="/ppt/slideLayouts/slideLayout54.xml" ContentType="application/vnd.openxmlformats-officedocument.presentationml.slideLayout+xml"/>
  <Override PartName="/ppt/theme/theme28.xml" ContentType="application/vnd.openxmlformats-officedocument.theme+xml"/>
  <Override PartName="/ppt/slideLayouts/slideLayout55.xml" ContentType="application/vnd.openxmlformats-officedocument.presentationml.slideLayout+xml"/>
  <Override PartName="/ppt/theme/theme29.xml" ContentType="application/vnd.openxmlformats-officedocument.theme+xml"/>
  <Override PartName="/ppt/slideLayouts/slideLayout56.xml" ContentType="application/vnd.openxmlformats-officedocument.presentationml.slideLayout+xml"/>
  <Override PartName="/ppt/theme/theme30.xml" ContentType="application/vnd.openxmlformats-officedocument.theme+xml"/>
  <Override PartName="/ppt/slideLayouts/slideLayout57.xml" ContentType="application/vnd.openxmlformats-officedocument.presentationml.slideLayout+xml"/>
  <Override PartName="/ppt/theme/theme31.xml" ContentType="application/vnd.openxmlformats-officedocument.theme+xml"/>
  <Override PartName="/ppt/slideLayouts/slideLayout58.xml" ContentType="application/vnd.openxmlformats-officedocument.presentationml.slideLayout+xml"/>
  <Override PartName="/ppt/theme/theme32.xml" ContentType="application/vnd.openxmlformats-officedocument.theme+xml"/>
  <Override PartName="/ppt/slideLayouts/slideLayout59.xml" ContentType="application/vnd.openxmlformats-officedocument.presentationml.slideLayout+xml"/>
  <Override PartName="/ppt/theme/theme33.xml" ContentType="application/vnd.openxmlformats-officedocument.theme+xml"/>
  <Override PartName="/ppt/slideLayouts/slideLayout60.xml" ContentType="application/vnd.openxmlformats-officedocument.presentationml.slideLayout+xml"/>
  <Override PartName="/ppt/theme/theme34.xml" ContentType="application/vnd.openxmlformats-officedocument.theme+xml"/>
  <Override PartName="/ppt/slideLayouts/slideLayout61.xml" ContentType="application/vnd.openxmlformats-officedocument.presentationml.slideLayout+xml"/>
  <Override PartName="/ppt/theme/theme35.xml" ContentType="application/vnd.openxmlformats-officedocument.theme+xml"/>
  <Override PartName="/ppt/slideLayouts/slideLayout62.xml" ContentType="application/vnd.openxmlformats-officedocument.presentationml.slideLayout+xml"/>
  <Override PartName="/ppt/theme/theme36.xml" ContentType="application/vnd.openxmlformats-officedocument.theme+xml"/>
  <Override PartName="/ppt/slideLayouts/slideLayout63.xml" ContentType="application/vnd.openxmlformats-officedocument.presentationml.slideLayout+xml"/>
  <Override PartName="/ppt/theme/theme37.xml" ContentType="application/vnd.openxmlformats-officedocument.theme+xml"/>
  <Override PartName="/ppt/slideLayouts/slideLayout64.xml" ContentType="application/vnd.openxmlformats-officedocument.presentationml.slideLayout+xml"/>
  <Override PartName="/ppt/theme/theme38.xml" ContentType="application/vnd.openxmlformats-officedocument.theme+xml"/>
  <Override PartName="/ppt/slideLayouts/slideLayout65.xml" ContentType="application/vnd.openxmlformats-officedocument.presentationml.slideLayout+xml"/>
  <Override PartName="/ppt/theme/theme39.xml" ContentType="application/vnd.openxmlformats-officedocument.theme+xml"/>
  <Override PartName="/ppt/slideLayouts/slideLayout66.xml" ContentType="application/vnd.openxmlformats-officedocument.presentationml.slideLayout+xml"/>
  <Override PartName="/ppt/theme/theme40.xml" ContentType="application/vnd.openxmlformats-officedocument.theme+xml"/>
  <Override PartName="/ppt/slideLayouts/slideLayout67.xml" ContentType="application/vnd.openxmlformats-officedocument.presentationml.slideLayout+xml"/>
  <Override PartName="/ppt/theme/theme41.xml" ContentType="application/vnd.openxmlformats-officedocument.theme+xml"/>
  <Override PartName="/ppt/slideLayouts/slideLayout68.xml" ContentType="application/vnd.openxmlformats-officedocument.presentationml.slideLayout+xml"/>
  <Override PartName="/ppt/theme/theme42.xml" ContentType="application/vnd.openxmlformats-officedocument.theme+xml"/>
  <Override PartName="/ppt/slideLayouts/slideLayout69.xml" ContentType="application/vnd.openxmlformats-officedocument.presentationml.slideLayout+xml"/>
  <Override PartName="/ppt/theme/theme43.xml" ContentType="application/vnd.openxmlformats-officedocument.theme+xml"/>
  <Override PartName="/ppt/slideLayouts/slideLayout70.xml" ContentType="application/vnd.openxmlformats-officedocument.presentationml.slideLayout+xml"/>
  <Override PartName="/ppt/theme/theme44.xml" ContentType="application/vnd.openxmlformats-officedocument.theme+xml"/>
  <Override PartName="/ppt/slideLayouts/slideLayout71.xml" ContentType="application/vnd.openxmlformats-officedocument.presentationml.slideLayout+xml"/>
  <Override PartName="/ppt/theme/theme45.xml" ContentType="application/vnd.openxmlformats-officedocument.theme+xml"/>
  <Override PartName="/ppt/slideLayouts/slideLayout72.xml" ContentType="application/vnd.openxmlformats-officedocument.presentationml.slideLayout+xml"/>
  <Override PartName="/ppt/theme/theme46.xml" ContentType="application/vnd.openxmlformats-officedocument.theme+xml"/>
  <Override PartName="/ppt/slideLayouts/slideLayout73.xml" ContentType="application/vnd.openxmlformats-officedocument.presentationml.slideLayout+xml"/>
  <Override PartName="/ppt/theme/theme47.xml" ContentType="application/vnd.openxmlformats-officedocument.theme+xml"/>
  <Override PartName="/ppt/slideLayouts/slideLayout74.xml" ContentType="application/vnd.openxmlformats-officedocument.presentationml.slideLayout+xml"/>
  <Override PartName="/ppt/theme/theme4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90" r:id="rId5"/>
    <p:sldMasterId id="2147483702" r:id="rId6"/>
    <p:sldMasterId id="2147483704" r:id="rId7"/>
    <p:sldMasterId id="2147483706" r:id="rId8"/>
    <p:sldMasterId id="2147483708" r:id="rId9"/>
    <p:sldMasterId id="2147483710" r:id="rId10"/>
    <p:sldMasterId id="2147483712" r:id="rId11"/>
    <p:sldMasterId id="2147483714" r:id="rId12"/>
    <p:sldMasterId id="2147483716" r:id="rId13"/>
    <p:sldMasterId id="2147483718" r:id="rId14"/>
    <p:sldMasterId id="2147483720" r:id="rId15"/>
    <p:sldMasterId id="2147483722" r:id="rId16"/>
    <p:sldMasterId id="2147483724" r:id="rId17"/>
    <p:sldMasterId id="2147483726" r:id="rId18"/>
    <p:sldMasterId id="2147483728" r:id="rId19"/>
    <p:sldMasterId id="2147483730" r:id="rId20"/>
    <p:sldMasterId id="2147483732" r:id="rId21"/>
    <p:sldMasterId id="2147483734" r:id="rId22"/>
    <p:sldMasterId id="2147483736" r:id="rId23"/>
    <p:sldMasterId id="2147483738" r:id="rId24"/>
    <p:sldMasterId id="2147483803" r:id="rId25"/>
    <p:sldMasterId id="2147483815" r:id="rId26"/>
    <p:sldMasterId id="2147483817" r:id="rId27"/>
    <p:sldMasterId id="2147483819" r:id="rId28"/>
    <p:sldMasterId id="2147483821" r:id="rId29"/>
    <p:sldMasterId id="2147483823" r:id="rId30"/>
    <p:sldMasterId id="2147483825" r:id="rId31"/>
    <p:sldMasterId id="2147483827" r:id="rId32"/>
    <p:sldMasterId id="2147483829" r:id="rId33"/>
    <p:sldMasterId id="2147483831" r:id="rId34"/>
    <p:sldMasterId id="2147483833" r:id="rId35"/>
    <p:sldMasterId id="2147483835" r:id="rId36"/>
    <p:sldMasterId id="2147483837" r:id="rId37"/>
    <p:sldMasterId id="2147483839" r:id="rId38"/>
    <p:sldMasterId id="2147483841" r:id="rId39"/>
    <p:sldMasterId id="2147483843" r:id="rId40"/>
    <p:sldMasterId id="2147483845" r:id="rId41"/>
    <p:sldMasterId id="2147483847" r:id="rId42"/>
    <p:sldMasterId id="2147483849" r:id="rId43"/>
    <p:sldMasterId id="2147483851" r:id="rId44"/>
    <p:sldMasterId id="2147483853" r:id="rId45"/>
    <p:sldMasterId id="2147483855" r:id="rId46"/>
    <p:sldMasterId id="2147483857" r:id="rId47"/>
    <p:sldMasterId id="2147483859" r:id="rId48"/>
    <p:sldMasterId id="2147483861" r:id="rId49"/>
    <p:sldMasterId id="2147483863" r:id="rId50"/>
    <p:sldMasterId id="2147483865" r:id="rId51"/>
    <p:sldMasterId id="2147484504" r:id="rId52"/>
  </p:sldMasterIdLst>
  <p:notesMasterIdLst>
    <p:notesMasterId r:id="rId77"/>
  </p:notesMasterIdLst>
  <p:handoutMasterIdLst>
    <p:handoutMasterId r:id="rId78"/>
  </p:handoutMasterIdLst>
  <p:sldIdLst>
    <p:sldId id="256" r:id="rId53"/>
    <p:sldId id="278" r:id="rId54"/>
    <p:sldId id="270" r:id="rId55"/>
    <p:sldId id="272" r:id="rId56"/>
    <p:sldId id="281" r:id="rId57"/>
    <p:sldId id="273" r:id="rId58"/>
    <p:sldId id="274" r:id="rId59"/>
    <p:sldId id="275" r:id="rId60"/>
    <p:sldId id="276" r:id="rId61"/>
    <p:sldId id="257" r:id="rId62"/>
    <p:sldId id="258" r:id="rId63"/>
    <p:sldId id="259" r:id="rId64"/>
    <p:sldId id="260" r:id="rId65"/>
    <p:sldId id="261" r:id="rId66"/>
    <p:sldId id="262" r:id="rId67"/>
    <p:sldId id="265" r:id="rId68"/>
    <p:sldId id="263" r:id="rId69"/>
    <p:sldId id="266" r:id="rId70"/>
    <p:sldId id="280" r:id="rId71"/>
    <p:sldId id="267" r:id="rId72"/>
    <p:sldId id="268" r:id="rId73"/>
    <p:sldId id="269" r:id="rId74"/>
    <p:sldId id="279" r:id="rId75"/>
    <p:sldId id="282" r:id="rId76"/>
  </p:sldIdLst>
  <p:sldSz cx="9144000" cy="6858000" type="screen4x3"/>
  <p:notesSz cx="7010400" cy="9296400"/>
  <p:custDataLst>
    <p:tags r:id="rId7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woody" initials="sh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18"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Master" Target="slideMasters/slideMaster36.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50" Type="http://schemas.openxmlformats.org/officeDocument/2006/relationships/slideMaster" Target="slideMasters/slideMaster47.xml"/><Relationship Id="rId55" Type="http://schemas.openxmlformats.org/officeDocument/2006/relationships/slide" Target="slides/slide3.xml"/><Relationship Id="rId63" Type="http://schemas.openxmlformats.org/officeDocument/2006/relationships/slide" Target="slides/slide11.xml"/><Relationship Id="rId68" Type="http://schemas.openxmlformats.org/officeDocument/2006/relationships/slide" Target="slides/slide16.xml"/><Relationship Id="rId76" Type="http://schemas.openxmlformats.org/officeDocument/2006/relationships/slide" Target="slides/slide24.xml"/><Relationship Id="rId8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53" Type="http://schemas.openxmlformats.org/officeDocument/2006/relationships/slide" Target="slides/slide1.xml"/><Relationship Id="rId58" Type="http://schemas.openxmlformats.org/officeDocument/2006/relationships/slide" Target="slides/slide6.xml"/><Relationship Id="rId66" Type="http://schemas.openxmlformats.org/officeDocument/2006/relationships/slide" Target="slides/slide14.xml"/><Relationship Id="rId74" Type="http://schemas.openxmlformats.org/officeDocument/2006/relationships/slide" Target="slides/slide22.xml"/><Relationship Id="rId79"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9.xml"/><Relationship Id="rId82"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Master" Target="slideMasters/slideMaster49.xml"/><Relationship Id="rId60" Type="http://schemas.openxmlformats.org/officeDocument/2006/relationships/slide" Target="slides/slide8.xml"/><Relationship Id="rId65" Type="http://schemas.openxmlformats.org/officeDocument/2006/relationships/slide" Target="slides/slide13.xml"/><Relationship Id="rId73" Type="http://schemas.openxmlformats.org/officeDocument/2006/relationships/slide" Target="slides/slide21.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56" Type="http://schemas.openxmlformats.org/officeDocument/2006/relationships/slide" Target="slides/slide4.xml"/><Relationship Id="rId64" Type="http://schemas.openxmlformats.org/officeDocument/2006/relationships/slide" Target="slides/slide12.xml"/><Relationship Id="rId69" Type="http://schemas.openxmlformats.org/officeDocument/2006/relationships/slide" Target="slides/slide17.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Master" Target="slideMasters/slideMaster48.xml"/><Relationship Id="rId72" Type="http://schemas.openxmlformats.org/officeDocument/2006/relationships/slide" Target="slides/slide20.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 Target="slides/slide7.xml"/><Relationship Id="rId67" Type="http://schemas.openxmlformats.org/officeDocument/2006/relationships/slide" Target="slides/slide15.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 Target="slides/slide2.xml"/><Relationship Id="rId62" Type="http://schemas.openxmlformats.org/officeDocument/2006/relationships/slide" Target="slides/slide10.xml"/><Relationship Id="rId70" Type="http://schemas.openxmlformats.org/officeDocument/2006/relationships/slide" Target="slides/slide18.xml"/><Relationship Id="rId75" Type="http://schemas.openxmlformats.org/officeDocument/2006/relationships/slide" Target="slides/slide23.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3570F031-B425-4129-97D8-2354F6739646}" type="datetimeFigureOut">
              <a:rPr lang="en-US"/>
              <a:pPr>
                <a:defRPr/>
              </a:pPr>
              <a:t>10/24/2012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1F10F9B3-4711-4630-9B0B-C073BEEE3713}" type="slidenum">
              <a:rPr lang="en-US"/>
              <a:pPr>
                <a:defRPr/>
              </a:pPr>
              <a:t>‹#›</a:t>
            </a:fld>
            <a:endParaRPr lang="en-US"/>
          </a:p>
        </p:txBody>
      </p:sp>
    </p:spTree>
    <p:extLst>
      <p:ext uri="{BB962C8B-B14F-4D97-AF65-F5344CB8AC3E}">
        <p14:creationId xmlns:p14="http://schemas.microsoft.com/office/powerpoint/2010/main" val="367697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67C3DCB8-7E81-4538-A9A9-7A60CDECCB1C}" type="datetimeFigureOut">
              <a:rPr lang="en-US"/>
              <a:pPr>
                <a:defRPr/>
              </a:pPr>
              <a:t>10/24/2012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A896FDB-05F2-40A0-A134-D0C87CC04BB5}" type="slidenum">
              <a:rPr lang="en-US"/>
              <a:pPr>
                <a:defRPr/>
              </a:pPr>
              <a:t>‹#›</a:t>
            </a:fld>
            <a:endParaRPr lang="en-US"/>
          </a:p>
        </p:txBody>
      </p:sp>
    </p:spTree>
    <p:extLst>
      <p:ext uri="{BB962C8B-B14F-4D97-AF65-F5344CB8AC3E}">
        <p14:creationId xmlns:p14="http://schemas.microsoft.com/office/powerpoint/2010/main" val="3103770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95EDCB-BC77-4AB6-B35E-AC70F812DAF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B9FFB-B8FC-4DFB-8CD3-38B741119DA0}"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7A6B35-866A-4762-A87F-DD0ECBD4C76A}"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54BCC4-095A-4A12-AA12-7425882A958E}"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ACE150-C5C4-43D4-8193-61BE2E3C6AFB}"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F6E3AE-F77B-41F2-B08A-BACF1048FAA9}"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148039-9B63-4EB4-98ED-5842B3A539BB}"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A8262-12C0-45B5-9FE4-096AE11E6AC4}"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3AF14B-BC8E-47A2-A633-48DBB4B2BAE7}"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F28935D-1F77-47B3-8802-F0403C987EA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896FDB-05F2-40A0-A134-D0C87CC04BB5}" type="slidenum">
              <a:rPr lang="en-US" smtClean="0"/>
              <a:pPr>
                <a:defRPr/>
              </a:pPr>
              <a:t>19</a:t>
            </a:fld>
            <a:endParaRPr lang="en-US"/>
          </a:p>
        </p:txBody>
      </p:sp>
    </p:spTree>
    <p:extLst>
      <p:ext uri="{BB962C8B-B14F-4D97-AF65-F5344CB8AC3E}">
        <p14:creationId xmlns:p14="http://schemas.microsoft.com/office/powerpoint/2010/main" val="149289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A896FDB-05F2-40A0-A134-D0C87CC04BB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E008877-CFD2-465A-ADDA-3ADDBCFE98A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651B68D-E8D5-4A2A-9713-B99F46A008A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693505D-B805-4233-A0A2-A14FE8438D5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A896FDB-05F2-40A0-A134-D0C87CC04BB5}"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0BF11-190A-44F4-BDBD-DE43E17FDF00}" type="slidenum">
              <a:rPr lang="en-US" smtClean="0"/>
              <a:t>24</a:t>
            </a:fld>
            <a:endParaRPr lang="en-US"/>
          </a:p>
        </p:txBody>
      </p:sp>
    </p:spTree>
    <p:extLst>
      <p:ext uri="{BB962C8B-B14F-4D97-AF65-F5344CB8AC3E}">
        <p14:creationId xmlns:p14="http://schemas.microsoft.com/office/powerpoint/2010/main" val="307500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DB61F8B-DD3D-4456-9738-441DDB0EB08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A896FDB-05F2-40A0-A134-D0C87CC04BB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0BF11-190A-44F4-BDBD-DE43E17FDF00}" type="slidenum">
              <a:rPr lang="en-US" smtClean="0"/>
              <a:t>5</a:t>
            </a:fld>
            <a:endParaRPr lang="en-US"/>
          </a:p>
        </p:txBody>
      </p:sp>
    </p:spTree>
    <p:extLst>
      <p:ext uri="{BB962C8B-B14F-4D97-AF65-F5344CB8AC3E}">
        <p14:creationId xmlns:p14="http://schemas.microsoft.com/office/powerpoint/2010/main" val="8532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A896FDB-05F2-40A0-A134-D0C87CC04BB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A896FDB-05F2-40A0-A134-D0C87CC04BB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A896FDB-05F2-40A0-A134-D0C87CC04BB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A896FDB-05F2-40A0-A134-D0C87CC04BB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924A6D-B910-42BE-9883-5FFDF38912FF}"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DFC30E-F827-402C-9D5D-34D83BC1FE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507396-289C-4CC1-8DAB-A9B27B0C6188}" type="datetimeFigureOut">
              <a:rPr lang="en-US"/>
              <a:pPr>
                <a:defRPr/>
              </a:pPr>
              <a:t>10/24/2012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41AA2D-A1EE-4D59-8BAC-D43050E0DD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E9358A-20AC-4AD5-A88B-61ECA71484FD}"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9CF11E-BCF8-45C1-89FF-A2B0AC422F2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A11EDF-6D71-4440-8F4C-24DF688E52DE}" type="datetimeFigureOut">
              <a:rPr lang="en-US"/>
              <a:pPr>
                <a:defRPr/>
              </a:pPr>
              <a:t>10/24/2012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EC83BB-AE13-4AB6-A194-4D74059ACA8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268E3-4F5E-49FB-A299-580D38E4BC0E}" type="datetimeFigureOut">
              <a:rPr lang="en-US"/>
              <a:pPr>
                <a:defRPr/>
              </a:pPr>
              <a:t>10/24/2012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57B170-C297-4B21-8B64-BA18E4DC5BD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849F60-51C4-470C-810D-173C7B53717F}"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2EDB28-427B-4255-B501-A55F713AC6F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FFAC5A-4F07-45EF-8364-5F16F7A8B83D}"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DD467-EE6C-425A-AF6A-0A3569BE110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E073C9-E8CA-413C-BF50-B3634E2708C7}" type="datetimeFigureOut">
              <a:rPr lang="en-US"/>
              <a:pPr>
                <a:defRPr/>
              </a:pPr>
              <a:t>10/24/2012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5A2802-8590-4D8C-990B-BE4158E6EBC8}"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733800" y="76200"/>
            <a:ext cx="5257800" cy="2819400"/>
          </a:xfrm>
        </p:spPr>
        <p:txBody>
          <a:bodyPr/>
          <a:lstStyle>
            <a:lvl1pPr algn="ct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733800" y="2895600"/>
            <a:ext cx="5257800" cy="1676400"/>
          </a:xfrm>
        </p:spPr>
        <p:txBody>
          <a:bodyPr anchor="ctr"/>
          <a:lstStyle>
            <a:lvl1pPr marL="0" indent="0" algn="ctr">
              <a:buFontTx/>
              <a:buNone/>
              <a:defRPr/>
            </a:lvl1pPr>
          </a:lstStyle>
          <a:p>
            <a:r>
              <a:rPr lang="en-US" smtClean="0"/>
              <a:t>Click to edit Master subtitle style</a:t>
            </a:r>
            <a:endParaRPr lang="en-US"/>
          </a:p>
        </p:txBody>
      </p:sp>
      <p:sp>
        <p:nvSpPr>
          <p:cNvPr id="4" name="Rectangle 18"/>
          <p:cNvSpPr>
            <a:spLocks noGrp="1" noChangeArrowheads="1"/>
          </p:cNvSpPr>
          <p:nvPr>
            <p:ph type="dt" sz="half" idx="10"/>
          </p:nvPr>
        </p:nvSpPr>
        <p:spPr/>
        <p:txBody>
          <a:bodyPr/>
          <a:lstStyle>
            <a:lvl1pPr>
              <a:defRPr>
                <a:solidFill>
                  <a:schemeClr val="tx1">
                    <a:tint val="75000"/>
                  </a:schemeClr>
                </a:solidFill>
              </a:defRPr>
            </a:lvl1pPr>
          </a:lstStyle>
          <a:p>
            <a:pPr>
              <a:defRPr/>
            </a:pPr>
            <a:fld id="{E42B3DF9-E9B8-47F8-B284-8105C5273916}" type="datetimeFigureOut">
              <a:rPr lang="en-US"/>
              <a:pPr>
                <a:defRPr/>
              </a:pPr>
              <a:t>10/24/2012</a:t>
            </a:fld>
            <a:endParaRPr lang="en-US"/>
          </a:p>
        </p:txBody>
      </p:sp>
      <p:sp>
        <p:nvSpPr>
          <p:cNvPr id="5" name="Rectangle 19"/>
          <p:cNvSpPr>
            <a:spLocks noGrp="1" noChangeArrowheads="1"/>
          </p:cNvSpPr>
          <p:nvPr>
            <p:ph type="ftr" sz="quarter" idx="11"/>
          </p:nvPr>
        </p:nvSpPr>
        <p:spPr/>
        <p:txBody>
          <a:bodyPr/>
          <a:lstStyle>
            <a:lvl1pPr>
              <a:defRPr>
                <a:solidFill>
                  <a:schemeClr val="tx1">
                    <a:tint val="75000"/>
                  </a:schemeClr>
                </a:solidFill>
              </a:defRPr>
            </a:lvl1pPr>
          </a:lstStyle>
          <a:p>
            <a:pPr>
              <a:defRPr/>
            </a:pPr>
            <a:endParaRPr lang="en-US"/>
          </a:p>
        </p:txBody>
      </p:sp>
      <p:sp>
        <p:nvSpPr>
          <p:cNvPr id="6" name="Rectangle 20"/>
          <p:cNvSpPr>
            <a:spLocks noGrp="1" noChangeArrowheads="1"/>
          </p:cNvSpPr>
          <p:nvPr>
            <p:ph type="sldNum" sz="quarter" idx="12"/>
          </p:nvPr>
        </p:nvSpPr>
        <p:spPr/>
        <p:txBody>
          <a:bodyPr/>
          <a:lstStyle>
            <a:lvl1pPr>
              <a:defRPr>
                <a:solidFill>
                  <a:schemeClr val="tx1">
                    <a:tint val="75000"/>
                  </a:schemeClr>
                </a:solidFill>
              </a:defRPr>
            </a:lvl1pPr>
          </a:lstStyle>
          <a:p>
            <a:pPr>
              <a:defRPr/>
            </a:pPr>
            <a:fld id="{70905C73-9430-4311-9D4E-804250CEC5B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E6B7D0F4-9505-4A27-872B-2E243FB63948}"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tint val="75000"/>
                  </a:schemeClr>
                </a:solidFill>
              </a:defRPr>
            </a:lvl1pPr>
          </a:lstStyle>
          <a:p>
            <a:pPr>
              <a:defRPr/>
            </a:pPr>
            <a:fld id="{B622F228-C536-4B82-B57C-2D9667EDE50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4343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343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tx1">
                    <a:tint val="75000"/>
                  </a:schemeClr>
                </a:solidFill>
              </a:defRPr>
            </a:lvl1pPr>
          </a:lstStyle>
          <a:p>
            <a:pPr>
              <a:defRPr/>
            </a:pPr>
            <a:fld id="{23EC77BF-898A-47CF-84D1-E2537AFDA494}" type="datetimeFigureOut">
              <a:rPr lang="en-US"/>
              <a:pPr>
                <a:defRPr/>
              </a:pPr>
              <a:t>10/24/2012</a:t>
            </a:fld>
            <a:endParaRPr lang="en-US"/>
          </a:p>
        </p:txBody>
      </p:sp>
      <p:sp>
        <p:nvSpPr>
          <p:cNvPr id="6" name="Footer Placeholder 5"/>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tint val="75000"/>
                  </a:schemeClr>
                </a:solidFill>
              </a:defRPr>
            </a:lvl1pPr>
          </a:lstStyle>
          <a:p>
            <a:pPr>
              <a:defRPr/>
            </a:pPr>
            <a:fld id="{1B59EFF4-BB3A-4CF7-80AF-87DC725D42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95600" y="685800"/>
            <a:ext cx="6248400" cy="1362075"/>
          </a:xfrm>
        </p:spPr>
        <p:txBody>
          <a:bodyPr/>
          <a:lstStyle>
            <a:lvl1pPr algn="r">
              <a:defRPr sz="3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276600" y="2133600"/>
            <a:ext cx="5867400" cy="762000"/>
          </a:xfrm>
        </p:spPr>
        <p:txBody>
          <a:bodyPr/>
          <a:lstStyle>
            <a:lvl1pPr marL="0" indent="0" algn="r">
              <a:buFontTx/>
              <a:buNone/>
              <a:defRPr sz="2400"/>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152400" y="6629400"/>
            <a:ext cx="2133600" cy="228600"/>
          </a:xfrm>
        </p:spPr>
        <p:txBody>
          <a:bodyPr/>
          <a:lstStyle>
            <a:lvl1pPr>
              <a:defRPr/>
            </a:lvl1pPr>
          </a:lstStyle>
          <a:p>
            <a:pPr>
              <a:defRPr/>
            </a:pPr>
            <a:fld id="{ED0AA2CB-D011-4EA1-8F3E-0CF09C3261D0}" type="datetimeFigureOut">
              <a:rPr lang="en-US"/>
              <a:pPr>
                <a:defRPr/>
              </a:pPr>
              <a:t>10/24/2012</a:t>
            </a:fld>
            <a:endParaRPr lang="en-US"/>
          </a:p>
        </p:txBody>
      </p:sp>
      <p:sp>
        <p:nvSpPr>
          <p:cNvPr id="5" name="Rectangle 5"/>
          <p:cNvSpPr>
            <a:spLocks noGrp="1" noChangeArrowheads="1"/>
          </p:cNvSpPr>
          <p:nvPr>
            <p:ph type="ftr" sz="quarter" idx="11"/>
          </p:nvPr>
        </p:nvSpPr>
        <p:spPr>
          <a:xfrm>
            <a:off x="3124200" y="6629400"/>
            <a:ext cx="2895600" cy="2286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858000" y="6629400"/>
            <a:ext cx="2133600" cy="228600"/>
          </a:xfrm>
        </p:spPr>
        <p:txBody>
          <a:bodyPr/>
          <a:lstStyle>
            <a:lvl1pPr>
              <a:defRPr/>
            </a:lvl1pPr>
          </a:lstStyle>
          <a:p>
            <a:pPr>
              <a:defRPr/>
            </a:pPr>
            <a:fld id="{ACAC63B5-4892-48CB-A05A-C3885612067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459064-CBA7-4FF9-888D-91FDCA80F123}"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96DB77-716C-4F77-91F2-3EB674E2B6B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9BE8FE-6E7A-4245-82B4-BEB810E924DC}"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1E76D0-CE82-459C-B866-B207AF7FA94C}" type="slidenum">
              <a:rPr lang="en-US"/>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BEE8D7-E4AB-425F-9406-F4D77739F2DA}"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5BA754-5A6A-40EF-8AEE-21B909D3E406}" type="slidenum">
              <a:rPr lang="en-US"/>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4F818E-4B64-4152-BB98-3550E1ECDDB5}"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439B20-B8B9-4B14-A82E-0095D008159E}" type="slidenum">
              <a:rPr lang="en-US"/>
              <a:pPr>
                <a:defRPr/>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7EEDFB-E1E5-4516-83D7-D2ACAAB99008}"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89412-840E-4FE4-A831-73B6FB1D2882}" type="slidenum">
              <a:rPr lang="en-US"/>
              <a:pPr>
                <a:defRPr/>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C0BC74-2A98-4BE3-9CE3-38FFAC64EE54}"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DBECBD-7B99-4C82-906F-576AC35B827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721EB3-79C4-49C9-AB61-C483DA347023}"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C1A44E-08F6-417F-BD51-6A1CC2BAD25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F76116-647E-4E34-A20B-201DBB17EBCC}"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566774-2A77-448C-A83A-EE30409D8E4C}" type="slidenum">
              <a:rPr lang="en-US"/>
              <a:pPr>
                <a:defRPr/>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AB41A1-1A43-469F-9B73-D9C89F452949}"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10AFA8-956E-42FC-B4B1-9AE732D851A7}" type="slidenum">
              <a:rPr lang="en-US"/>
              <a:pPr>
                <a:defRPr/>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70A5EB-7880-489D-8879-527237E48F79}"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4D703A-A29E-4656-A45D-3340F62E8802}"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61F311-0A89-4CBC-95B8-25D390D5AA2E}"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C8DA3-2CF9-4331-A91A-7CF5D694E59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18D88D-2D1B-4883-9EF5-664E0BF62E0A}"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27D10D-3823-49EB-A569-15EFAC637F80}" type="slidenum">
              <a:rPr lang="en-US"/>
              <a:pPr>
                <a:defRPr/>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B73486-E1CE-4BF1-90EF-6B3834F5E739}"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8738B7-65D3-41B3-9484-8678B8614662}" type="slidenum">
              <a:rPr lang="en-US"/>
              <a:pPr>
                <a:defRPr/>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7DF23E-FE8E-4AD7-ADC6-1A220BC43C03}"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9A0FD5-0808-402F-8B61-CAFD2159B54D}" type="slidenum">
              <a:rPr lang="en-US"/>
              <a:pPr>
                <a:defRPr/>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F5C063-2248-41B9-8BA0-419DE75042B7}"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B61CAF-3DB3-4C5C-88EE-CD6E882A038E}" type="slidenum">
              <a:rPr lang="en-US"/>
              <a:pPr>
                <a:defRPr/>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962C6F-E958-48B6-BDD0-A12B74E8ED08}"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92F094-BF67-4C0A-A20D-E1A4BD73D65A}" type="slidenum">
              <a:rPr lang="en-US"/>
              <a:pPr>
                <a:defRPr/>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625619C-71F1-46D7-8004-76A037656A2A}"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E9BBD1-3D6F-41C1-A622-1AD1AA0A0AAD}" type="slidenum">
              <a:rPr lang="en-US"/>
              <a:pPr>
                <a:defRPr/>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72040F-D623-4732-AF37-0C9A664FA2D6}" type="datetimeFigureOut">
              <a:rPr lang="en-US"/>
              <a:pPr>
                <a:defRPr/>
              </a:pPr>
              <a:t>10/24/2012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1AAE8D-B724-4E7A-B92A-F983A8495AF0}"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787B02-7D87-4884-8211-073F6A742484}" type="datetimeFigureOut">
              <a:rPr lang="en-US"/>
              <a:pPr>
                <a:defRPr/>
              </a:pPr>
              <a:t>10/24/2012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3893A3-44FB-4907-A800-E012839FF2B8}"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83834F-8AE5-49C1-BACE-99DA019D3000}"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B901E2-D106-4B79-BC5F-29EAA2B9C53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D5C2D9-05AA-4893-A69A-8319C95BF22F}"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B02A7B-0C2C-4639-A7F3-283606EF3F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9800" y="1600200"/>
            <a:ext cx="3276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1600200"/>
            <a:ext cx="3276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379CB4-92B5-479E-862B-4C2CB537B958}" type="datetimeFigureOut">
              <a:rPr lang="en-US"/>
              <a:pPr>
                <a:defRPr/>
              </a:pPr>
              <a:t>10/24/2012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B24324-C151-4268-855A-0FECEA2BA49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22775C-8D3C-4F0C-A489-0DA07C30D72E}"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B493CB-A4EB-4783-98C3-27977D9045F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E6C6AF8-A6C9-48AF-9782-C1FE3BD60DBE}" type="datetimeFigureOut">
              <a:rPr lang="en-US"/>
              <a:pPr>
                <a:defRPr/>
              </a:pPr>
              <a:t>10/24/2012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722719-7296-497E-8662-3CF6ABC878F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36E462-6EC5-4C91-A3F7-1A9941FD48A7}" type="datetimeFigureOut">
              <a:rPr lang="en-US"/>
              <a:pPr>
                <a:defRPr/>
              </a:pPr>
              <a:t>10/24/2012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BCE173-6CA9-44BB-9BB3-97424C1C76C0}"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292F6E-28D0-4EA9-808C-57D213A37A2C}" type="datetimeFigureOut">
              <a:rPr lang="en-US"/>
              <a:pPr>
                <a:defRPr/>
              </a:pPr>
              <a:t>10/24/2012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AC4A1F-B149-4847-BCA0-878AA4324806}"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A5CE90-FD3F-4C67-A5C6-CE72437668F0}"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79C57E-C455-4AAD-BBA9-6BDBE2412836}"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7F909-BD97-4BD9-B241-7F7565F1A425}" type="datetimeFigureOut">
              <a:rPr lang="en-US"/>
              <a:pPr>
                <a:defRPr/>
              </a:pPr>
              <a:t>10/24/2012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711DDA-A645-4B41-8E4B-5D80D80FF468}"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6189FC-C0A0-4A87-8AD7-842BB2ACC263}" type="datetimeFigureOut">
              <a:rPr lang="en-US"/>
              <a:pPr>
                <a:defRPr/>
              </a:pPr>
              <a:t>10/24/2012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D4B5A5-24A1-41F0-867A-2688EE122AB2}"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B7908C-F8A4-4486-887A-A9266971FD1A}"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BEB993-ABEA-435A-A0C3-93D1EE299539}"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112A97-D8C2-4A02-952F-9BFB31068D0D}"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AE263-A93C-4D6D-8180-7C887DB73CA2}"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6AE862-D789-42BC-9841-28F2C1A01286}" type="datetimeFigureOut">
              <a:rPr lang="en-US"/>
              <a:pPr>
                <a:defRPr/>
              </a:pPr>
              <a:t>10/24/2012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63B99-2087-454F-96DC-2B392D27CB2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6BED93-CD69-464A-B91B-DA24614FE05E}"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691C9E-BC98-48CE-ADFC-D4FE9022EA5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36B9F6-691E-4CAE-8C23-1E7331D91A1A}"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1AE3F0-3C43-4D6F-81A6-C33161B8EB66}" type="slidenum">
              <a:rPr lang="en-US"/>
              <a:pPr>
                <a:defRPr/>
              </a:pPr>
              <a:t>‹#›</a:t>
            </a:fld>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2F367E-2D4F-40CC-AFD4-AE2B67673401}"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62C1D7-3CCD-4061-82B4-FD21F7F20258}" type="slidenum">
              <a:rPr lang="en-US"/>
              <a:pPr>
                <a:defRPr/>
              </a:pPr>
              <a:t>‹#›</a:t>
            </a:fld>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59A1B0-85C0-4779-BE02-D2C332587DA6}" type="datetimeFigureOut">
              <a:rPr lang="en-US"/>
              <a:pPr>
                <a:defRPr/>
              </a:pPr>
              <a:t>10/24/2012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9370A-CF25-4950-9D6E-B8BFF6BBCC4A}"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8556EC-2837-4763-BC5D-693BB359CCAF}" type="datetimeFigureOut">
              <a:rPr lang="en-US"/>
              <a:pPr>
                <a:defRPr/>
              </a:pPr>
              <a:t>10/24/2012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761681-C945-4162-AAEA-7A2F4F7F7A53}"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BFD61E-0816-4EB0-977C-283A07EF4CE4}"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2E9F93-1379-4CE5-BAA3-A832530AFBE6}" type="slidenum">
              <a:rPr lang="en-US"/>
              <a:pPr>
                <a:defRPr/>
              </a:pPr>
              <a:t>‹#›</a:t>
            </a:fld>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0C89EE-3313-44D8-AB1D-4B68CF1E1F4E}"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54706E-5EE6-45BA-B697-012670262402}"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16FF835-8F5B-4CD9-AA5A-7169A37E33CB}"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6C3E18-4B46-482B-822C-AE13FE37685A}" type="slidenum">
              <a:rPr lang="en-US"/>
              <a:pPr>
                <a:defRPr/>
              </a:pPr>
              <a:t>‹#›</a:t>
            </a:fld>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997556-8AA0-4606-8872-F15B2067A74C}"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369CFB-DC2B-4B0B-B2D1-2432B4AA57DA}" type="slidenum">
              <a:rPr lang="en-US"/>
              <a:pPr>
                <a:defRPr/>
              </a:pPr>
              <a:t>‹#›</a:t>
            </a:fld>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C8FB5F-58DC-498F-B1C0-F8138FC11B39}"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C934D2-A71D-4B03-8921-0291AFDC245F}" type="slidenum">
              <a:rPr lang="en-US"/>
              <a:pPr>
                <a:defRPr/>
              </a:pPr>
              <a:t>‹#›</a:t>
            </a:fld>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5E5572-F1A8-4C8C-B273-646EAA8BE803}"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28C26B-D18F-4EE6-A381-2815C5D2118D}"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5C6EF7-5189-4118-8253-9EBE5004EF18}"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BFA322-3DE7-4627-BA15-B1E6F7B791B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C29A2C-669E-4C1A-8079-3B5E87FBF7A2}"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02CF79-4732-47AC-943C-0692250AD9E1}" type="slidenum">
              <a:rPr lang="en-US"/>
              <a:pPr>
                <a:defRPr/>
              </a:pPr>
              <a:t>‹#›</a:t>
            </a:fld>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E0B2E4-36CF-4423-8A5D-72393FC29689}"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47AAAC3-C05B-471F-BAA5-E9D07060D84E}" type="slidenum">
              <a:rPr lang="en-US"/>
              <a:pPr>
                <a:defRPr/>
              </a:pPr>
              <a:t>‹#›</a:t>
            </a:fld>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D44F47-FAE5-4FB2-B5C1-45325F9C58ED}" type="datetimeFigureOut">
              <a:rPr lang="en-US"/>
              <a:pPr>
                <a:defRPr/>
              </a:pPr>
              <a:t>10/24/2012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050C93-922B-4AE9-B49A-3E6E2B2DDE01}"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FFE4CC-0DBB-40D0-BE71-A8C2FE8B6885}" type="datetimeFigureOut">
              <a:rPr lang="en-US"/>
              <a:pPr>
                <a:defRPr/>
              </a:pPr>
              <a:t>10/24/2012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BA1B47-F9C3-498C-B23E-77287DD11CF5}"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95B1E9-84B2-4539-AAF6-75B2AD1F819E}" type="datetimeFigureOut">
              <a:rPr lang="en-US"/>
              <a:pPr>
                <a:defRPr/>
              </a:pPr>
              <a:t>10/24/2012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FDB1EF-9E0C-4B7A-8231-56322B75CB88}"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BF1646-FD18-4E6F-9E1C-EC97E7A8FA27}" type="datetimeFigureOut">
              <a:rPr lang="en-US"/>
              <a:pPr>
                <a:defRPr/>
              </a:pPr>
              <a:t>10/24/2012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17FF08-2198-46B2-843F-B1FFFEA1A7C3}"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DFCEBE-B605-40B6-B30D-4F2F6AC5B57F}"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5D918-7CD0-4E68-A771-25BC33637064}"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E0CF01-967B-4915-80A4-FF7379AB771E}"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79879F-2BEA-4093-83E9-149A4E9D9B9D}"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055F8D-7019-4729-92DD-0ED6D842AB21}"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1D1280-9F86-45BD-A24F-862D13815F0D}" type="slidenum">
              <a:rPr lang="en-US"/>
              <a:pPr>
                <a:defRPr/>
              </a:pPr>
              <a:t>‹#›</a:t>
            </a:fld>
            <a:endParaRPr lang="en-U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7837C5-40D9-479C-A544-4FCACFB73EBE}"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21A326-9BA7-4FE8-BE1F-76B7835AD9AC}"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29135F-2422-46C2-835A-451E8CCBF954}"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74B614-3916-45D7-BD91-37CD6560ED17}"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16DD5E-10AA-4937-9C50-20528AA01C1E}"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329347-C7B8-40B3-B02F-78035A4A7505}" type="slidenum">
              <a:rPr lang="en-US"/>
              <a:pPr>
                <a:defRPr/>
              </a:pPr>
              <a:t>‹#›</a:t>
            </a:fld>
            <a:endParaRPr lang="en-US"/>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0795DA-E40A-4F8C-9921-443B1AD13435}"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A9E2C8-275F-49EC-83D9-A567C02F9511}" type="slidenum">
              <a:rPr lang="en-US"/>
              <a:pPr>
                <a:defRPr/>
              </a:pPr>
              <a:t>‹#›</a:t>
            </a:fld>
            <a:endParaRPr lang="en-US"/>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015463-C2A9-4CC0-A3B6-9377D1FEBD7C}"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B1B29E-5BF7-49F3-9B91-3D88CBFF71AF}" type="slidenum">
              <a:rPr lang="en-US"/>
              <a:pPr>
                <a:defRPr/>
              </a:pPr>
              <a:t>‹#›</a:t>
            </a:fld>
            <a:endParaRPr lang="en-US"/>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AF22AE-AFBC-4DEE-8B2E-ED48274D5899}"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DC1EE2-7A4A-4913-8815-80CC09ACBD50}" type="slidenum">
              <a:rPr lang="en-US"/>
              <a:pPr>
                <a:defRPr/>
              </a:pPr>
              <a:t>‹#›</a:t>
            </a:fld>
            <a:endParaRPr lang="en-US"/>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D36B15-4494-406D-88BF-E7222F10030D}"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788DFE-B4E8-4FD0-A2CC-669C88DB0BAF}" type="slidenum">
              <a:rPr lang="en-US"/>
              <a:pPr>
                <a:defRPr/>
              </a:pPr>
              <a:t>‹#›</a:t>
            </a:fld>
            <a:endParaRPr lang="en-US"/>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32" name="Picture 60" descr="PPP_SVECT_BUSI_TLE_Arrow_Blu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152400" y="1143000"/>
            <a:ext cx="8839200" cy="1524000"/>
          </a:xfrm>
        </p:spPr>
        <p:txBody>
          <a:bodyPr/>
          <a:lstStyle>
            <a:lvl1pPr algn="ct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2667000"/>
            <a:ext cx="8839200" cy="1524000"/>
          </a:xfrm>
        </p:spPr>
        <p:txBody>
          <a:bodyPr anchor="ctr"/>
          <a:lstStyle>
            <a:lvl1pPr marL="0" indent="0" algn="ctr">
              <a:buFontTx/>
              <a:buNone/>
              <a:defRPr/>
            </a:lvl1pPr>
          </a:lstStyle>
          <a:p>
            <a:r>
              <a:rPr lang="en-US" smtClean="0"/>
              <a:t>Click to edit Master subtitle style</a:t>
            </a:r>
            <a:endParaRPr lang="en-US"/>
          </a:p>
        </p:txBody>
      </p:sp>
      <p:sp>
        <p:nvSpPr>
          <p:cNvPr id="3097" name="Rectangle 25"/>
          <p:cNvSpPr>
            <a:spLocks noGrp="1" noChangeArrowheads="1"/>
          </p:cNvSpPr>
          <p:nvPr>
            <p:ph type="dt" sz="half" idx="2"/>
          </p:nvPr>
        </p:nvSpPr>
        <p:spPr/>
        <p:txBody>
          <a:bodyPr/>
          <a:lstStyle>
            <a:lvl1pPr>
              <a:defRPr/>
            </a:lvl1pPr>
          </a:lstStyle>
          <a:p>
            <a:pPr>
              <a:defRPr/>
            </a:pPr>
            <a:fld id="{F0C2A6DD-75E5-45D6-938F-205299A6B535}" type="datetimeFigureOut">
              <a:rPr lang="en-US" smtClean="0"/>
              <a:pPr>
                <a:defRPr/>
              </a:pPr>
              <a:t>10/24/2012</a:t>
            </a:fld>
            <a:endParaRPr lang="en-US"/>
          </a:p>
        </p:txBody>
      </p:sp>
      <p:sp>
        <p:nvSpPr>
          <p:cNvPr id="3098" name="Rectangle 26"/>
          <p:cNvSpPr>
            <a:spLocks noGrp="1" noChangeArrowheads="1"/>
          </p:cNvSpPr>
          <p:nvPr>
            <p:ph type="ftr" sz="quarter" idx="3"/>
          </p:nvPr>
        </p:nvSpPr>
        <p:spPr/>
        <p:txBody>
          <a:bodyPr/>
          <a:lstStyle>
            <a:lvl1pPr>
              <a:defRPr/>
            </a:lvl1pPr>
          </a:lstStyle>
          <a:p>
            <a:pPr>
              <a:defRPr/>
            </a:pPr>
            <a:endParaRPr lang="en-US"/>
          </a:p>
        </p:txBody>
      </p:sp>
      <p:sp>
        <p:nvSpPr>
          <p:cNvPr id="3099" name="Rectangle 27"/>
          <p:cNvSpPr>
            <a:spLocks noGrp="1" noChangeArrowheads="1"/>
          </p:cNvSpPr>
          <p:nvPr>
            <p:ph type="sldNum" sz="quarter" idx="4"/>
          </p:nvPr>
        </p:nvSpPr>
        <p:spPr/>
        <p:txBody>
          <a:bodyPr/>
          <a:lstStyle>
            <a:lvl1pPr>
              <a:defRPr/>
            </a:lvl1pPr>
          </a:lstStyle>
          <a:p>
            <a:pPr>
              <a:defRPr/>
            </a:pPr>
            <a:fld id="{C5248EA6-5F3F-4546-91F5-5822E4474508}" type="slidenum">
              <a:rPr lang="en-US" smtClean="0"/>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0F42D1-D99E-4FED-B87A-EF8F5CE02EE4}" type="datetimeFigureOut">
              <a:rPr lang="en-US" smtClean="0"/>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35DEE6-5DE2-4DAC-8502-7AC2926E6988}" type="slidenum">
              <a:rPr lang="en-US" smtClean="0"/>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7A4926-CA87-4300-97B2-445534826B4C}" type="datetimeFigureOut">
              <a:rPr lang="en-US" smtClean="0"/>
              <a:pPr>
                <a:defRPr/>
              </a:pPr>
              <a:t>10/24/2012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F4FED1-0A34-4C83-B3AF-336F2EE3D312}" type="slidenum">
              <a:rPr lang="en-US" smtClean="0"/>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ED816E3-6D09-47DE-9A3C-C2B936F41477}" type="datetimeFigureOut">
              <a:rPr lang="en-US" smtClean="0"/>
              <a:pPr>
                <a:defRPr/>
              </a:pPr>
              <a:t>10/24/2012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140DE2C-A499-4C09-90D1-35424D55FAE1}" type="slidenum">
              <a:rPr lang="en-US" smtClean="0"/>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12CF5AB-3E8F-4C8F-8D9B-7DF384189456}" type="datetimeFigureOut">
              <a:rPr lang="en-US" smtClean="0"/>
              <a:pPr>
                <a:defRPr/>
              </a:pPr>
              <a:t>10/24/2012</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C56A7B1-A396-493C-814D-FEAD6F5B0A0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FEF2EE-85E4-4897-9D52-D86D1AB09D43}" type="datetimeFigureOut">
              <a:rPr lang="en-US"/>
              <a:pPr>
                <a:defRPr/>
              </a:pPr>
              <a:t>10/24/2012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817302-C1F3-426A-B077-364AFB5A112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D58FF8D-4A19-472F-BAA4-50E9A289CE03}" type="datetimeFigureOut">
              <a:rPr lang="en-US" smtClean="0"/>
              <a:pPr>
                <a:defRPr/>
              </a:pPr>
              <a:t>10/24/2012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D14E874-9069-4CFA-A6AA-57ED3BC06765}" type="slidenum">
              <a:rPr lang="en-US" smtClean="0"/>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B4F3116-538F-4180-B68E-1031ADBA3E93}" type="datetimeFigureOut">
              <a:rPr lang="en-US" smtClean="0"/>
              <a:pPr>
                <a:defRPr/>
              </a:pPr>
              <a:t>10/24/2012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110ECBF-2B26-41C7-AE0A-89960D045ADD}" type="slidenum">
              <a:rPr lang="en-US" smtClean="0"/>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4C3BABE-8298-4110-B8A8-3444AC535170}" type="datetimeFigureOut">
              <a:rPr lang="en-US" smtClean="0"/>
              <a:pPr>
                <a:defRPr/>
              </a:pPr>
              <a:t>10/24/2012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3180783-CCF6-4807-AF01-BD27A32F7217}" type="slidenum">
              <a:rPr lang="en-US" smtClean="0"/>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0F608F2-91AD-403D-8580-543559467D1E}" type="datetimeFigureOut">
              <a:rPr lang="en-US" smtClean="0"/>
              <a:pPr>
                <a:defRPr/>
              </a:pPr>
              <a:t>10/24/2012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60A1FBC-8462-4BB9-91C6-C26DF3D6095F}" type="slidenum">
              <a:rPr lang="en-US" smtClean="0"/>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1806CD-3D7D-455C-8EE8-F55CF5F53023}" type="datetimeFigureOut">
              <a:rPr lang="en-US" smtClean="0"/>
              <a:pPr>
                <a:defRPr/>
              </a:pPr>
              <a:t>10/24/2012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8B430-7261-44F6-A25F-AD081E7B8EEC}" type="slidenum">
              <a:rPr lang="en-US" smtClean="0"/>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22098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770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D92C2B-5C0F-4C30-8583-4C638C36CF7E}" type="datetimeFigureOut">
              <a:rPr lang="en-US" smtClean="0"/>
              <a:pPr>
                <a:defRPr/>
              </a:pPr>
              <a:t>10/24/2012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6F4ED1-C3B7-48C2-ADAB-223781EB77B4}"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16FF54-BB24-4F98-B7BE-1B48E313250F}" type="datetimeFigureOut">
              <a:rPr lang="en-US"/>
              <a:pPr>
                <a:defRPr/>
              </a:pPr>
              <a:t>10/24/2012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4CA8BB-5DC5-40C0-9341-DD3802A47D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3.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4.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49.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50.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5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52.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53.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54.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56.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57.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58.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59.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60.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61.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62.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63.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64.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66.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67.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68.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69.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70.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71.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72.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73.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74.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4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92DB9B-27AA-4FD1-AB2D-9F5DAE1FE269}"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84197B-5434-4285-ABA1-B709713BDD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2" r:id="rId1"/>
    <p:sldLayoutId id="2147484283" r:id="rId2"/>
    <p:sldLayoutId id="2147484213" r:id="rId3"/>
    <p:sldLayoutId id="2147484214"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0277A62-9F23-4FD1-9218-540823EFCCDF}"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086B599-FEBD-49FA-A49F-1FF521D53C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C8CC9D9-4A0E-41A5-B527-91ACB46DD2F3}"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319BCE5-DE44-4380-B473-4FB3EEA93E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4"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88D8493-1829-4BA3-9FA5-1D94D4544DB6}"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558F0AB-F8E0-473A-B5F8-BD24F5E826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5"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8F3DE6A-B14F-465C-8A5F-156DC70A0679}"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BD15721-18F5-405F-9B05-DCA60A929B3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36"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B7234E0-14C4-4C99-9978-927F5AE978BD}"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D6503D1-617B-4D53-8321-4E5E307407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7"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32CFE46-CEF7-4E6D-ADAF-ECCF15FF45B1}"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9ECBDD3-36C3-4E87-B0BE-EF83072281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8"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117B4F8-ACE5-4237-B520-DC18C19928B9}"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24BF3B2-199F-4256-895D-92C6B0A3A2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9"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E56B0DF-64CE-4278-94D3-0B9598CF1D93}"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E82B903-A663-4331-8216-91EBC985AB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0"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D295D54-1016-470B-BC90-71C19A568230}"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77047F5-2543-40E6-9A09-DA40968C86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1"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7929080-E5C0-4585-833B-5CE7599528F3}"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5C6E1D3-FBC2-4151-A622-3BF3E989F5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2"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671EEEA-B751-4E94-97C2-F1E1910FCE67}"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3112B5-2CE4-4D20-995E-6A2BCB55DC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EC72591-1A99-47E7-A171-BB95BC6AD10F}" type="datetimeFigureOut">
              <a:rPr lang="en-US"/>
              <a:pPr>
                <a:defRPr/>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67F2AA2-1C48-4ABA-B600-CF254375F4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43"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98436C3-99FB-414D-87D1-D339CD64A4A3}" type="datetimeFigureOut">
              <a:rPr lang="en-US"/>
              <a:pPr>
                <a:defRPr/>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09ADC82-8127-4731-B900-F0583D51D6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4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C886C30-2358-4CB8-A4D3-3677CDB9BE82}"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78AA03-5D31-4B2A-99A0-4B0F63EA1A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C52169E-A1CE-4724-8D26-9901AD23F881}" type="datetimeFigureOut">
              <a:rPr lang="en-US"/>
              <a:pPr>
                <a:defRPr/>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5A4931D-6FCF-4F7A-81FA-4A138E429AE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8E1FCEC-77B9-4147-8721-B61626AE7D1E}"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860A7EB-1CE1-4EEF-B372-6FD8246B64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7"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2A39F67-D5E2-406F-AE36-4517ED5B58E7}"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4054A54-789F-430F-939D-D541BC16B9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8"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548EAA8-EBDC-4F6B-97D1-9C7114E68F15}" type="datetimeFigureOut">
              <a:rPr lang="en-US"/>
              <a:pPr>
                <a:defRPr/>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B5D2673-90D5-41B1-BCD4-1BCD020D8F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2779864-0A77-48BC-8381-81DE53300848}" type="datetimeFigureOut">
              <a:rPr lang="en-US"/>
              <a:pPr>
                <a:defRPr/>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1A4CF4D-B168-4C0F-B6DC-F5DDEBF9CC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6EDC1B2-20A5-4657-B36B-017BAAFAFFF3}"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DD91839-9C2C-4BDF-8596-2597675AD7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1"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E965BB0-60E6-4F65-86FA-102321EC544D}"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8DAD264-B963-4CBC-B3CE-5B6ADC2B52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9A380C1-CE30-4EA1-8BBD-74D12FF7BF1F}" type="datetimeFigureOut">
              <a:rPr lang="en-US"/>
              <a:pPr>
                <a:defRPr/>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A2152E5-2D85-41D4-BCC2-A87BC7FE3F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26" r:id="rId1"/>
    <p:sldLayoutId id="2147484284" r:id="rId2"/>
    <p:sldLayoutId id="2147484285" r:id="rId3"/>
    <p:sldLayoutId id="2147484286"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9118738-17FC-4599-B18C-ED93C9671E4A}"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A155FE6-8989-431E-9876-5D93491AD9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3"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4DDB688-9160-47F3-8A50-CE4F9EE78F65}"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5CE1D3B-BF32-4A1B-86B6-1E99EC0389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4"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4B3D131-259A-4FD5-9D33-8515F8972978}"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46157F0-2D01-4632-976F-078679777B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5"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BA9D883-6F32-4431-AE2D-715B34677689}"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8B2DF98-5827-47C3-A4CF-0BFE8001C0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6"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C83A4F7-F7E5-4041-B4F8-466F9BC283E2}"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087FF94-8900-4386-A065-C5E62BE7D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7"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97DF0CF-DF74-457C-A6D5-AA0FD273E035}"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E5C5F46-59B2-4AC8-8D7E-A176D294C6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8"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B894750-1F4B-46E2-98B2-BE4AF6026E23}" type="datetimeFigureOut">
              <a:rPr lang="en-US"/>
              <a:pPr>
                <a:defRPr/>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802B837-0A27-454A-A281-125A3BA4C67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AB56774-79ED-4AF0-BDA1-9FC31BE6D656}" type="datetimeFigureOut">
              <a:rPr lang="en-US"/>
              <a:pPr>
                <a:defRPr/>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43FF423-D9C8-4CA1-96F4-68D147A7E6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6D21081-ED85-42F2-828B-B410F681018A}" type="datetimeFigureOut">
              <a:rPr lang="en-US"/>
              <a:pPr>
                <a:defRPr/>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59DB102-6312-49A8-B2C3-AF35A899DF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97B1F7A-C9E8-467D-8965-3B06247A706A}" type="datetimeFigureOut">
              <a:rPr lang="en-US"/>
              <a:pPr>
                <a:defRPr/>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658A381-469A-4B6F-B98F-38A1AEF1DF5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496D16D-A3C0-4A17-ADB8-7CB0B5403249}"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2C4FCBA-D0DA-4980-A25D-D2CF839401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307E188-47CE-4EDF-97E3-30498F490012}"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4DF2D8A-C31E-43C7-84B9-C95A63139F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A8BD716-1C90-4D7E-BB7F-8282DF0B447C}"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F78FC4D-FE8A-4010-B972-A8008E33A5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0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5CC2A04-EB82-4842-8E7F-196029363842}"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9AE1085-D7CF-42F1-A9E3-2A7FB3BF15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5"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ADBCD41-BED4-4EE0-91F7-3B4AB7C29BDD}"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3645C8B-62AE-4A70-A9EB-5BDEBB9CF4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6"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50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7266FA2-2E7A-4047-ACFD-CAF5FF9FFCD3}"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2B6AA17-A5E2-45EB-BFB2-49DB3E8A81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7"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A1D59D5-4541-42A2-ABD6-D5ED497A9218}"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AF932DA-2B1F-4ECB-850F-66EDB65B9C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8"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65A2A85-156E-4B59-87F1-6C5845F70F63}"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F3AE419-08DE-414D-A73A-43E3F333B7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9"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481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E4587BB-222E-435A-B7DA-7E8B8ED6D438}"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8A4C105-20AB-491C-9890-BC937CEF199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8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91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CB8BC7E-4762-4F76-A7B0-E436309B21EB}"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B9EA50D-4B18-4EFB-9182-FAE9F86645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0"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127" name="Picture 103" descr="PPP_SVECT_BUSI_TXT_Arrow_Blu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152400" y="76200"/>
            <a:ext cx="8839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143000"/>
            <a:ext cx="88392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4" name="Rectangle 40"/>
          <p:cNvSpPr>
            <a:spLocks noGrp="1" noChangeArrowheads="1"/>
          </p:cNvSpPr>
          <p:nvPr>
            <p:ph type="dt" sz="half" idx="2"/>
          </p:nvPr>
        </p:nvSpPr>
        <p:spPr bwMode="auto">
          <a:xfrm>
            <a:off x="152400" y="6492875"/>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F792DB9B-27AA-4FD1-AB2D-9F5DAE1FE269}" type="datetimeFigureOut">
              <a:rPr lang="en-US" smtClean="0"/>
              <a:pPr>
                <a:defRPr/>
              </a:pPr>
              <a:t>10/24/2012</a:t>
            </a:fld>
            <a:endParaRPr lang="en-US"/>
          </a:p>
        </p:txBody>
      </p:sp>
      <p:sp>
        <p:nvSpPr>
          <p:cNvPr id="1065" name="Rectangle 41"/>
          <p:cNvSpPr>
            <a:spLocks noGrp="1" noChangeArrowheads="1"/>
          </p:cNvSpPr>
          <p:nvPr>
            <p:ph type="ftr" sz="quarter" idx="3"/>
          </p:nvPr>
        </p:nvSpPr>
        <p:spPr bwMode="auto">
          <a:xfrm>
            <a:off x="3124200" y="6492875"/>
            <a:ext cx="2895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1066" name="Rectangle 42"/>
          <p:cNvSpPr>
            <a:spLocks noGrp="1" noChangeArrowheads="1"/>
          </p:cNvSpPr>
          <p:nvPr>
            <p:ph type="sldNum" sz="quarter" idx="4"/>
          </p:nvPr>
        </p:nvSpPr>
        <p:spPr bwMode="auto">
          <a:xfrm>
            <a:off x="6858000" y="6492875"/>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CF84197B-5434-4285-ABA1-B709713BDD90}"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1CF6A49-FFD3-404D-BC05-B32D47D1BCCD}"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A9CF371-F0BD-4182-91FB-C8B74EBD57D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28"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07C35AF-5BE4-44B9-B0BD-32BD6B16ECED}"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5325B1E-0799-4AAF-A292-EE225819C2D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29"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65D253E-761A-40D1-8125-71EEB2314C8A}"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6D79060-2036-4440-9071-D4F359D8CE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0"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B281DAA-88EA-4884-AAFE-3C526A5704F2}"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D9DE449-B853-4DF0-AAB4-348F1B921B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1"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266D51C-2D5F-48C7-97FA-BC13C45A1428}"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05C3856-BC4C-433E-906E-5769E4F659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3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openxmlformats.org/officeDocument/2006/relationships/image" Target="../media/image5.jpeg"/><Relationship Id="rId5" Type="http://schemas.openxmlformats.org/officeDocument/2006/relationships/image" Target="../media/image4.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a:xfrm>
            <a:off x="152400" y="533400"/>
            <a:ext cx="8839200" cy="1524000"/>
          </a:xfrm>
        </p:spPr>
        <p:txBody>
          <a:bodyPr/>
          <a:lstStyle/>
          <a:p>
            <a:pPr eaLnBrk="1" hangingPunct="1"/>
            <a:r>
              <a:rPr lang="en-US" sz="4800" dirty="0" smtClean="0"/>
              <a:t>DAI MA Program</a:t>
            </a:r>
          </a:p>
        </p:txBody>
      </p:sp>
      <p:sp>
        <p:nvSpPr>
          <p:cNvPr id="65539" name="Subtitle 2"/>
          <p:cNvSpPr>
            <a:spLocks noGrp="1"/>
          </p:cNvSpPr>
          <p:nvPr>
            <p:ph type="subTitle" idx="1"/>
          </p:nvPr>
        </p:nvSpPr>
        <p:spPr>
          <a:xfrm>
            <a:off x="152400" y="1828800"/>
            <a:ext cx="8839200" cy="1524000"/>
          </a:xfrm>
        </p:spPr>
        <p:txBody>
          <a:bodyPr/>
          <a:lstStyle/>
          <a:p>
            <a:pPr eaLnBrk="1" hangingPunct="1"/>
            <a:r>
              <a:rPr lang="en-US" sz="3200" smtClean="0"/>
              <a:t>October </a:t>
            </a:r>
            <a:r>
              <a:rPr lang="en-US" sz="3200" dirty="0" smtClean="0"/>
              <a:t>2012</a:t>
            </a: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7926" y1="33065" x2="66182" y2="14631"/>
                        <a14:foregroundMark x1="18798" y1="33641" x2="34787" y2="57604"/>
                        <a14:foregroundMark x1="31008" y1="52535" x2="24031" y2="59793"/>
                        <a14:foregroundMark x1="24903" y1="59332" x2="56298" y2="68203"/>
                        <a14:foregroundMark x1="55426" y1="68203" x2="73643" y2="64286"/>
                        <a14:foregroundMark x1="73256" y1="63710" x2="56783" y2="39171"/>
                        <a14:foregroundMark x1="56977" y1="39401" x2="61628" y2="29378"/>
                        <a14:foregroundMark x1="61628" y1="29378" x2="54942" y2="18548"/>
                        <a14:foregroundMark x1="42442" y1="33871" x2="42054" y2="42627"/>
                        <a14:foregroundMark x1="50000" y1="23733" x2="41667" y2="29378"/>
                        <a14:foregroundMark x1="55136" y1="31336" x2="50097" y2="41014"/>
                        <a14:foregroundMark x1="49031" y1="30760" x2="60368" y2="36751"/>
                        <a14:foregroundMark x1="46899" y1="40323" x2="53876" y2="45046"/>
                        <a14:foregroundMark x1="50388" y1="39401" x2="56008" y2="42512"/>
                        <a14:foregroundMark x1="35271" y1="40553" x2="41957" y2="47926"/>
                        <a14:foregroundMark x1="31202" y1="44470" x2="36822" y2="51152"/>
                        <a14:foregroundMark x1="40698" y1="47581" x2="38566" y2="55300"/>
                        <a14:foregroundMark x1="27907" y1="56336" x2="36337" y2="57373"/>
                        <a14:foregroundMark x1="35465" y1="51498" x2="40019" y2="54032"/>
                        <a14:foregroundMark x1="46802" y1="44240" x2="50000" y2="52074"/>
                        <a14:foregroundMark x1="44671" y1="55760" x2="45543" y2="48272"/>
                        <a14:foregroundMark x1="46802" y1="64862" x2="50581" y2="60714"/>
                        <a14:foregroundMark x1="52810" y1="57258" x2="55136" y2="59908"/>
                        <a14:foregroundMark x1="54167" y1="65207" x2="55911" y2="62442"/>
                        <a14:foregroundMark x1="52132" y1="59562" x2="51938" y2="63134"/>
                        <a14:foregroundMark x1="57655" y1="63134" x2="64341" y2="63134"/>
                        <a14:backgroundMark x1="60756" y1="27419" x2="58140" y2="27880"/>
                        <a14:backgroundMark x1="57074" y1="28111" x2="57074" y2="28111"/>
                      </a14:backgroundRemoval>
                    </a14:imgEffect>
                  </a14:imgLayer>
                </a14:imgProps>
              </a:ext>
              <a:ext uri="{28A0092B-C50C-407E-A947-70E740481C1C}">
                <a14:useLocalDpi xmlns:a14="http://schemas.microsoft.com/office/drawing/2010/main" val="0"/>
              </a:ext>
            </a:extLst>
          </a:blip>
          <a:stretch>
            <a:fillRect/>
          </a:stretch>
        </p:blipFill>
        <p:spPr>
          <a:xfrm>
            <a:off x="-2931" y="457200"/>
            <a:ext cx="2209800" cy="1858630"/>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175" y="3009900"/>
            <a:ext cx="6977028" cy="3733800"/>
          </a:xfrm>
          <a:prstGeom prst="rect">
            <a:avLst/>
          </a:prstGeom>
        </p:spPr>
      </p:pic>
      <p:pic>
        <p:nvPicPr>
          <p:cNvPr id="6" name="Picture 2" descr="Cap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578498"/>
            <a:ext cx="1752600" cy="161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a:bodyPr>
          <a:lstStyle/>
          <a:p>
            <a:pPr eaLnBrk="1" hangingPunct="1"/>
            <a:r>
              <a:rPr lang="en-US" dirty="0" smtClean="0"/>
              <a:t>MA Program </a:t>
            </a:r>
            <a:r>
              <a:rPr lang="en-US" dirty="0" err="1" smtClean="0"/>
              <a:t>Distinctives</a:t>
            </a:r>
            <a:endParaRPr lang="en-US" dirty="0" smtClean="0"/>
          </a:p>
        </p:txBody>
      </p:sp>
      <p:sp>
        <p:nvSpPr>
          <p:cNvPr id="67587" name="Content Placeholder 2"/>
          <p:cNvSpPr>
            <a:spLocks noGrp="1"/>
          </p:cNvSpPr>
          <p:nvPr>
            <p:ph idx="1"/>
          </p:nvPr>
        </p:nvSpPr>
        <p:spPr>
          <a:xfrm>
            <a:off x="152400" y="1066800"/>
            <a:ext cx="8839200" cy="5257800"/>
          </a:xfrm>
        </p:spPr>
        <p:txBody>
          <a:bodyPr>
            <a:normAutofit/>
          </a:bodyPr>
          <a:lstStyle/>
          <a:p>
            <a:pPr eaLnBrk="1" hangingPunct="1"/>
            <a:r>
              <a:rPr lang="en-US" sz="2400" b="1" dirty="0" smtClean="0"/>
              <a:t>Partnership with Christian Higher education institution</a:t>
            </a:r>
          </a:p>
          <a:p>
            <a:pPr eaLnBrk="1" hangingPunct="1"/>
            <a:r>
              <a:rPr lang="en-US" sz="2400" b="1" dirty="0" smtClean="0"/>
              <a:t>“In-service” target group</a:t>
            </a:r>
          </a:p>
          <a:p>
            <a:pPr eaLnBrk="1" hangingPunct="1"/>
            <a:r>
              <a:rPr lang="en-US" sz="2400" b="1" dirty="0" smtClean="0"/>
              <a:t>Cohort design</a:t>
            </a:r>
          </a:p>
          <a:p>
            <a:pPr eaLnBrk="1" hangingPunct="1"/>
            <a:r>
              <a:rPr lang="en-US" sz="2400" b="1" dirty="0" smtClean="0"/>
              <a:t>Blended  or hybrid delivery</a:t>
            </a:r>
          </a:p>
          <a:p>
            <a:pPr eaLnBrk="1" hangingPunct="1"/>
            <a:r>
              <a:rPr lang="en-US" sz="2400" b="1" dirty="0" smtClean="0"/>
              <a:t>Leadership/management content</a:t>
            </a:r>
          </a:p>
          <a:p>
            <a:pPr eaLnBrk="1" hangingPunct="1"/>
            <a:r>
              <a:rPr lang="en-US" sz="2400" b="1" dirty="0" smtClean="0"/>
              <a:t>Faith-based, Christ-centered focus</a:t>
            </a:r>
          </a:p>
          <a:p>
            <a:pPr eaLnBrk="1" hangingPunct="1"/>
            <a:r>
              <a:rPr lang="en-US" sz="2400" b="1" dirty="0" smtClean="0"/>
              <a:t>Practical, professional intention</a:t>
            </a:r>
          </a:p>
          <a:p>
            <a:pPr eaLnBrk="1" hangingPunct="1"/>
            <a:r>
              <a:rPr lang="en-US" sz="2400" b="1" dirty="0" smtClean="0"/>
              <a:t>“Action” research as final integrative project</a:t>
            </a:r>
          </a:p>
          <a:p>
            <a:pPr eaLnBrk="1" hangingPunct="1"/>
            <a:r>
              <a:rPr lang="en-US" sz="2400" b="1" dirty="0" smtClean="0"/>
              <a:t>Improvement of performance and character aim (effectiveness and integrity)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731" y="1600199"/>
            <a:ext cx="1821147" cy="25753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dirty="0" smtClean="0"/>
              <a:t>MA Program</a:t>
            </a:r>
          </a:p>
        </p:txBody>
      </p:sp>
      <p:sp>
        <p:nvSpPr>
          <p:cNvPr id="68611" name="Content Placeholder 2"/>
          <p:cNvSpPr>
            <a:spLocks noGrp="1"/>
          </p:cNvSpPr>
          <p:nvPr>
            <p:ph sz="half" idx="1"/>
          </p:nvPr>
        </p:nvSpPr>
        <p:spPr/>
        <p:txBody>
          <a:bodyPr>
            <a:normAutofit/>
          </a:bodyPr>
          <a:lstStyle/>
          <a:p>
            <a:pPr eaLnBrk="1" hangingPunct="1"/>
            <a:r>
              <a:rPr lang="en-US" b="1" dirty="0" smtClean="0"/>
              <a:t>Bi-annual residency</a:t>
            </a:r>
          </a:p>
          <a:p>
            <a:pPr eaLnBrk="1" hangingPunct="1"/>
            <a:r>
              <a:rPr lang="en-US" b="1" dirty="0" smtClean="0"/>
              <a:t>Six weeks over three years</a:t>
            </a:r>
          </a:p>
          <a:p>
            <a:pPr eaLnBrk="1" hangingPunct="1"/>
            <a:r>
              <a:rPr lang="en-US" b="1" dirty="0" smtClean="0"/>
              <a:t>Five months after residency to complete work</a:t>
            </a:r>
          </a:p>
          <a:p>
            <a:pPr eaLnBrk="1" hangingPunct="1"/>
            <a:r>
              <a:rPr lang="en-US" b="1" dirty="0" smtClean="0"/>
              <a:t>Email major communication net</a:t>
            </a:r>
          </a:p>
          <a:p>
            <a:pPr eaLnBrk="1" hangingPunct="1"/>
            <a:r>
              <a:rPr lang="en-US" b="1" dirty="0" smtClean="0"/>
              <a:t>Most complete degree in three and a half years</a:t>
            </a:r>
          </a:p>
          <a:p>
            <a:pPr eaLnBrk="1" hangingPunct="1"/>
            <a:endParaRPr lang="en-US" b="1" dirty="0" smtClean="0"/>
          </a:p>
        </p:txBody>
      </p:sp>
      <p:sp>
        <p:nvSpPr>
          <p:cNvPr id="68612" name="Content Placeholder 3"/>
          <p:cNvSpPr>
            <a:spLocks noGrp="1"/>
          </p:cNvSpPr>
          <p:nvPr>
            <p:ph sz="half" idx="2"/>
          </p:nvPr>
        </p:nvSpPr>
        <p:spPr>
          <a:xfrm>
            <a:off x="4572000" y="1447800"/>
            <a:ext cx="4419600" cy="5105400"/>
          </a:xfrm>
        </p:spPr>
        <p:txBody>
          <a:bodyPr>
            <a:normAutofit/>
          </a:bodyPr>
          <a:lstStyle/>
          <a:p>
            <a:pPr eaLnBrk="1" hangingPunct="1"/>
            <a:r>
              <a:rPr lang="en-US" b="1" dirty="0" smtClean="0"/>
              <a:t>Facilitators from DAI staff, faculty of educational institutions, professionals</a:t>
            </a:r>
          </a:p>
          <a:p>
            <a:pPr eaLnBrk="1" hangingPunct="1"/>
            <a:r>
              <a:rPr lang="en-US" b="1" dirty="0" smtClean="0"/>
              <a:t>Curriculum packaged in modular format with some requiring additional textbook</a:t>
            </a:r>
          </a:p>
          <a:p>
            <a:pPr eaLnBrk="1" hangingPunct="1"/>
            <a:r>
              <a:rPr lang="en-US" b="1" dirty="0" smtClean="0"/>
              <a:t>Final exams at subsequent residency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Major Outcomes </a:t>
            </a:r>
          </a:p>
        </p:txBody>
      </p:sp>
      <p:sp>
        <p:nvSpPr>
          <p:cNvPr id="3" name="Content Placeholder 2"/>
          <p:cNvSpPr>
            <a:spLocks noGrp="1"/>
          </p:cNvSpPr>
          <p:nvPr>
            <p:ph idx="1"/>
          </p:nvPr>
        </p:nvSpPr>
        <p:spPr/>
        <p:txBody>
          <a:bodyPr>
            <a:normAutofit/>
          </a:bodyPr>
          <a:lstStyle/>
          <a:p>
            <a:pPr eaLnBrk="1" hangingPunct="1">
              <a:defRPr/>
            </a:pPr>
            <a:r>
              <a:rPr lang="en-US" sz="2800" b="1" dirty="0" smtClean="0"/>
              <a:t>Christian Commitment :	</a:t>
            </a:r>
          </a:p>
          <a:p>
            <a:pPr lvl="1" eaLnBrk="1" hangingPunct="1">
              <a:defRPr/>
            </a:pPr>
            <a:r>
              <a:rPr lang="en-US" sz="2400" b="1" dirty="0" smtClean="0"/>
              <a:t>Engendering personal transformation leading to a worldview and understanding that is grounded in biblical foundations for critical reflection, ethical integrity, thoughtful integration and personal spiritual growth and character development of the leader in Christian discipleship and maturity</a:t>
            </a:r>
          </a:p>
          <a:p>
            <a:pPr eaLnBrk="1" hangingPunct="1">
              <a:defRPr/>
            </a:pPr>
            <a:r>
              <a:rPr lang="en-US" sz="2800" b="1" dirty="0" smtClean="0"/>
              <a:t>Community :	</a:t>
            </a:r>
          </a:p>
          <a:p>
            <a:pPr lvl="1" eaLnBrk="1" hangingPunct="1">
              <a:defRPr/>
            </a:pPr>
            <a:r>
              <a:rPr lang="en-US" sz="2400" b="1" dirty="0" smtClean="0"/>
              <a:t>Strengthening of a social network of peers and mentors supporting the leader in the task of developing the skill and wisdom essential for navigating the sometimes chaotic and confusing environment of their world 	</a:t>
            </a:r>
          </a:p>
          <a:p>
            <a:pPr eaLnBrk="1" hangingPunct="1">
              <a:buFontTx/>
              <a:buNone/>
              <a:defRPr/>
            </a:pPr>
            <a:endParaRPr lang="en-US" dirty="0" smtClean="0"/>
          </a:p>
          <a:p>
            <a:pPr eaLnBrk="1" hangingPunct="1">
              <a:buFontTx/>
              <a:buNone/>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z="4000" dirty="0" smtClean="0"/>
              <a:t>Major Outcomes II</a:t>
            </a:r>
          </a:p>
        </p:txBody>
      </p:sp>
      <p:sp>
        <p:nvSpPr>
          <p:cNvPr id="70659" name="Content Placeholder 2"/>
          <p:cNvSpPr>
            <a:spLocks noGrp="1"/>
          </p:cNvSpPr>
          <p:nvPr>
            <p:ph idx="1"/>
          </p:nvPr>
        </p:nvSpPr>
        <p:spPr/>
        <p:txBody>
          <a:bodyPr>
            <a:normAutofit/>
          </a:bodyPr>
          <a:lstStyle/>
          <a:p>
            <a:pPr eaLnBrk="1" hangingPunct="1"/>
            <a:r>
              <a:rPr lang="en-US" sz="2800" b="1" dirty="0" smtClean="0"/>
              <a:t>Leadership: 	</a:t>
            </a:r>
          </a:p>
          <a:p>
            <a:pPr lvl="1" eaLnBrk="1" hangingPunct="1"/>
            <a:r>
              <a:rPr lang="en-US" sz="2400" b="1" dirty="0" smtClean="0"/>
              <a:t>Fostering value-based leadership competencies required for envisioning and leading performance-oriented, learning organizations 	</a:t>
            </a:r>
          </a:p>
          <a:p>
            <a:pPr eaLnBrk="1" hangingPunct="1"/>
            <a:r>
              <a:rPr lang="en-US" sz="2800" b="1" dirty="0" smtClean="0"/>
              <a:t>Management :	</a:t>
            </a:r>
          </a:p>
          <a:p>
            <a:pPr lvl="1" eaLnBrk="1" hangingPunct="1"/>
            <a:r>
              <a:rPr lang="en-US" sz="2400" b="1" dirty="0" smtClean="0"/>
              <a:t>Developing team-oriented managerial competencies that create well-run systems that serve the organizational mission and the well-being of all stakeholders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572000"/>
            <a:ext cx="5105400" cy="19613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Major Outcomes III</a:t>
            </a:r>
          </a:p>
        </p:txBody>
      </p:sp>
      <p:sp>
        <p:nvSpPr>
          <p:cNvPr id="71683" name="Content Placeholder 2"/>
          <p:cNvSpPr>
            <a:spLocks noGrp="1"/>
          </p:cNvSpPr>
          <p:nvPr>
            <p:ph idx="1"/>
          </p:nvPr>
        </p:nvSpPr>
        <p:spPr/>
        <p:txBody>
          <a:bodyPr/>
          <a:lstStyle/>
          <a:p>
            <a:pPr eaLnBrk="1" hangingPunct="1"/>
            <a:r>
              <a:rPr lang="en-US" sz="2800" b="1" smtClean="0"/>
              <a:t>Professionalism:	</a:t>
            </a:r>
          </a:p>
          <a:p>
            <a:pPr lvl="1" eaLnBrk="1" hangingPunct="1"/>
            <a:r>
              <a:rPr lang="en-US" sz="2400" b="1" smtClean="0"/>
              <a:t>Enhancing the professionalism of the leader-manager through greater mission competence, commitment, and vision as well as problem-solving abilities 	</a:t>
            </a:r>
          </a:p>
          <a:p>
            <a:pPr eaLnBrk="1" hangingPunct="1"/>
            <a:r>
              <a:rPr lang="en-US" sz="2800" b="1" smtClean="0"/>
              <a:t>Relevance: 	</a:t>
            </a:r>
          </a:p>
          <a:p>
            <a:pPr lvl="1" eaLnBrk="1" hangingPunct="1"/>
            <a:r>
              <a:rPr lang="en-US" sz="2400" b="1" smtClean="0"/>
              <a:t>Providing an interactive forum in which curricular matters are focused on understanding one’s organization and context so as to be able to apply what is learned to one’s current work setting</a:t>
            </a:r>
            <a:endParaRPr lang="en-US" sz="240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867517"/>
            <a:ext cx="5105400" cy="170392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pPr eaLnBrk="1" hangingPunct="1"/>
            <a:r>
              <a:rPr lang="en-US" dirty="0" smtClean="0"/>
              <a:t>Overview of Current Status (2012)</a:t>
            </a:r>
          </a:p>
        </p:txBody>
      </p:sp>
      <p:sp>
        <p:nvSpPr>
          <p:cNvPr id="72707" name="Content Placeholder 2"/>
          <p:cNvSpPr>
            <a:spLocks noGrp="1"/>
          </p:cNvSpPr>
          <p:nvPr>
            <p:ph idx="1"/>
          </p:nvPr>
        </p:nvSpPr>
        <p:spPr>
          <a:xfrm>
            <a:off x="304800" y="990600"/>
            <a:ext cx="8534400" cy="3810000"/>
          </a:xfrm>
        </p:spPr>
        <p:txBody>
          <a:bodyPr/>
          <a:lstStyle/>
          <a:p>
            <a:pPr eaLnBrk="1" hangingPunct="1"/>
            <a:r>
              <a:rPr lang="en-US" sz="2800" dirty="0" smtClean="0"/>
              <a:t>70 Classes in 15 countries</a:t>
            </a:r>
          </a:p>
          <a:p>
            <a:pPr eaLnBrk="1" hangingPunct="1"/>
            <a:r>
              <a:rPr lang="en-US" sz="2800" dirty="0" smtClean="0"/>
              <a:t>35 </a:t>
            </a:r>
            <a:r>
              <a:rPr lang="en-US" sz="2800" smtClean="0"/>
              <a:t>Cohorts active; 25+ countries represented</a:t>
            </a:r>
            <a:endParaRPr lang="en-US" sz="2800" dirty="0" smtClean="0"/>
          </a:p>
          <a:p>
            <a:pPr eaLnBrk="1" hangingPunct="1"/>
            <a:r>
              <a:rPr lang="en-US" sz="2800" dirty="0" smtClean="0"/>
              <a:t>Average class size: 19 students</a:t>
            </a:r>
          </a:p>
          <a:p>
            <a:pPr eaLnBrk="1" hangingPunct="1"/>
            <a:r>
              <a:rPr lang="en-US" sz="2800" dirty="0" smtClean="0"/>
              <a:t>122 faculty from 17 countries</a:t>
            </a:r>
          </a:p>
          <a:p>
            <a:pPr eaLnBrk="1" hangingPunct="1"/>
            <a:r>
              <a:rPr lang="en-US" sz="2800" smtClean="0"/>
              <a:t>220 </a:t>
            </a:r>
            <a:r>
              <a:rPr lang="en-US" sz="2800" dirty="0" smtClean="0"/>
              <a:t>graduated from program </a:t>
            </a:r>
          </a:p>
          <a:p>
            <a:pPr eaLnBrk="1" hangingPunct="1"/>
            <a:r>
              <a:rPr lang="en-US" sz="2800" smtClean="0"/>
              <a:t>195 </a:t>
            </a:r>
            <a:r>
              <a:rPr lang="en-US" sz="2800" dirty="0" smtClean="0"/>
              <a:t>at Thesis stage (out </a:t>
            </a:r>
            <a:r>
              <a:rPr lang="en-US" sz="2800" smtClean="0"/>
              <a:t>of 900 </a:t>
            </a:r>
            <a:r>
              <a:rPr lang="en-US" sz="2800" dirty="0" smtClean="0"/>
              <a:t>active)</a:t>
            </a:r>
          </a:p>
        </p:txBody>
      </p:sp>
      <p:pic>
        <p:nvPicPr>
          <p:cNvPr id="4" name="Picture 3" descr="Nepal Cohort 07 Devotions cropped IMG_0967.jpg"/>
          <p:cNvPicPr>
            <a:picLocks noChangeAspect="1"/>
          </p:cNvPicPr>
          <p:nvPr/>
        </p:nvPicPr>
        <p:blipFill>
          <a:blip r:embed="rId3" cstate="print"/>
          <a:stretch>
            <a:fillRect/>
          </a:stretch>
        </p:blipFill>
        <p:spPr>
          <a:xfrm>
            <a:off x="1066800" y="4495800"/>
            <a:ext cx="6781800" cy="21740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smtClean="0"/>
              <a:t>Current Partnerships</a:t>
            </a:r>
            <a:endParaRPr lang="en-US" dirty="0" smtClean="0">
              <a:solidFill>
                <a:srgbClr val="FFFF00"/>
              </a:solidFill>
            </a:endParaRPr>
          </a:p>
        </p:txBody>
      </p:sp>
      <p:sp>
        <p:nvSpPr>
          <p:cNvPr id="73731" name="Content Placeholder 2"/>
          <p:cNvSpPr>
            <a:spLocks noGrp="1"/>
          </p:cNvSpPr>
          <p:nvPr>
            <p:ph idx="1"/>
          </p:nvPr>
        </p:nvSpPr>
        <p:spPr>
          <a:xfrm>
            <a:off x="152400" y="1143000"/>
            <a:ext cx="8839200" cy="5486400"/>
          </a:xfrm>
        </p:spPr>
        <p:txBody>
          <a:bodyPr>
            <a:normAutofit fontScale="92500" lnSpcReduction="20000"/>
          </a:bodyPr>
          <a:lstStyle/>
          <a:p>
            <a:pPr eaLnBrk="1" hangingPunct="1"/>
            <a:r>
              <a:rPr lang="en-US" b="1" dirty="0" smtClean="0"/>
              <a:t>Uganda Christian University (Uganda)</a:t>
            </a:r>
          </a:p>
          <a:p>
            <a:pPr eaLnBrk="1" hangingPunct="1"/>
            <a:r>
              <a:rPr lang="en-US" b="1" dirty="0" smtClean="0"/>
              <a:t>Methodist University of Katanga (DR Congo)</a:t>
            </a:r>
          </a:p>
          <a:p>
            <a:pPr eaLnBrk="1" hangingPunct="1"/>
            <a:r>
              <a:rPr lang="en-US" b="1" dirty="0" smtClean="0"/>
              <a:t>Bangui Evangelical School of Theology/FATEB (CAR)</a:t>
            </a:r>
          </a:p>
          <a:p>
            <a:pPr eaLnBrk="1" hangingPunct="1"/>
            <a:r>
              <a:rPr lang="en-US" b="1" dirty="0" smtClean="0"/>
              <a:t>SAUL/FATEB (Senegal)</a:t>
            </a:r>
          </a:p>
          <a:p>
            <a:pPr eaLnBrk="1" hangingPunct="1"/>
            <a:r>
              <a:rPr lang="en-US" b="1" dirty="0" smtClean="0"/>
              <a:t>Burundi Light University (Burundi)</a:t>
            </a:r>
          </a:p>
          <a:p>
            <a:pPr eaLnBrk="1" hangingPunct="1"/>
            <a:r>
              <a:rPr lang="en-US" b="1" dirty="0" smtClean="0"/>
              <a:t>ECWA Theological Seminary </a:t>
            </a:r>
            <a:r>
              <a:rPr lang="en-US" b="1" dirty="0" err="1" smtClean="0"/>
              <a:t>Igbaja</a:t>
            </a:r>
            <a:r>
              <a:rPr lang="en-US" b="1" dirty="0" smtClean="0"/>
              <a:t> (Nigeria)</a:t>
            </a:r>
          </a:p>
          <a:p>
            <a:pPr eaLnBrk="1" hangingPunct="1"/>
            <a:r>
              <a:rPr lang="en-US" b="1" dirty="0" smtClean="0"/>
              <a:t>Allahabad Agricultural Institute and Deemed University (India)</a:t>
            </a:r>
          </a:p>
          <a:p>
            <a:pPr eaLnBrk="1" hangingPunct="1"/>
            <a:r>
              <a:rPr lang="en-US" b="1" dirty="0" smtClean="0"/>
              <a:t>Nepal Ebenezer Bible College (Kathmandu, Nepal)</a:t>
            </a:r>
          </a:p>
          <a:p>
            <a:pPr eaLnBrk="1" hangingPunct="1"/>
            <a:r>
              <a:rPr lang="en-US" b="1" dirty="0" smtClean="0"/>
              <a:t>Evangelical Theological Seminary (Cairo, Egypt)</a:t>
            </a:r>
          </a:p>
          <a:p>
            <a:pPr eaLnBrk="1" hangingPunct="1"/>
            <a:r>
              <a:rPr lang="en-US" b="1" dirty="0" smtClean="0"/>
              <a:t>African Christian University/Nairobi Evangelical Graduate School of Theology (Kenya)</a:t>
            </a:r>
          </a:p>
          <a:p>
            <a:r>
              <a:rPr lang="fr-FR" b="1" dirty="0" smtClean="0"/>
              <a:t>Faculté de Théologie Protestante (Congo, Brazzaville)</a:t>
            </a:r>
          </a:p>
          <a:p>
            <a:r>
              <a:rPr lang="fr-FR" b="1" dirty="0" smtClean="0"/>
              <a:t>Lanka Bible </a:t>
            </a:r>
            <a:r>
              <a:rPr lang="fr-FR" b="1" dirty="0" err="1" smtClean="0"/>
              <a:t>College</a:t>
            </a:r>
            <a:r>
              <a:rPr lang="fr-FR" b="1" dirty="0" smtClean="0"/>
              <a:t> (Sri Lanka)</a:t>
            </a:r>
          </a:p>
          <a:p>
            <a:r>
              <a:rPr lang="fr-FR" b="1" dirty="0" smtClean="0"/>
              <a:t>Myanmar </a:t>
            </a:r>
            <a:r>
              <a:rPr lang="fr-FR" b="1" dirty="0" err="1" smtClean="0"/>
              <a:t>Evangelical</a:t>
            </a:r>
            <a:r>
              <a:rPr lang="fr-FR" b="1" dirty="0" smtClean="0"/>
              <a:t> </a:t>
            </a:r>
            <a:r>
              <a:rPr lang="fr-FR" b="1" dirty="0" err="1" smtClean="0"/>
              <a:t>Graduate</a:t>
            </a:r>
            <a:r>
              <a:rPr lang="fr-FR" b="1" dirty="0" smtClean="0"/>
              <a:t> </a:t>
            </a:r>
            <a:r>
              <a:rPr lang="fr-FR" b="1" dirty="0" err="1" smtClean="0"/>
              <a:t>School</a:t>
            </a:r>
            <a:r>
              <a:rPr lang="fr-FR" b="1" dirty="0" smtClean="0"/>
              <a:t> of </a:t>
            </a:r>
            <a:r>
              <a:rPr lang="fr-FR" b="1" dirty="0" err="1" smtClean="0"/>
              <a:t>Theology</a:t>
            </a:r>
            <a:r>
              <a:rPr lang="fr-FR" b="1" dirty="0" smtClean="0"/>
              <a:t> </a:t>
            </a:r>
            <a:endParaRPr lang="fr-FR" b="1" dirty="0"/>
          </a:p>
          <a:p>
            <a:r>
              <a:rPr lang="fr-FR" b="1" dirty="0" err="1" smtClean="0"/>
              <a:t>Evangelical</a:t>
            </a:r>
            <a:r>
              <a:rPr lang="fr-FR" b="1" dirty="0" smtClean="0"/>
              <a:t> </a:t>
            </a:r>
            <a:r>
              <a:rPr lang="fr-FR" b="1" dirty="0" err="1" smtClean="0"/>
              <a:t>University</a:t>
            </a:r>
            <a:r>
              <a:rPr lang="fr-FR" b="1" dirty="0" smtClean="0"/>
              <a:t> of </a:t>
            </a:r>
            <a:r>
              <a:rPr lang="fr-FR" b="1" dirty="0" err="1" smtClean="0"/>
              <a:t>Chad</a:t>
            </a:r>
            <a:endParaRPr lang="en-US" dirty="0"/>
          </a:p>
          <a:p>
            <a:r>
              <a:rPr lang="en-US" b="1" i="1" dirty="0" smtClean="0"/>
              <a:t>The </a:t>
            </a:r>
            <a:r>
              <a:rPr lang="en-US" b="1" i="1" dirty="0"/>
              <a:t>Papua New Guinea University of Technology (UNITECH) </a:t>
            </a:r>
            <a:endParaRPr lang="fr-FR" b="1" dirty="0" smtClean="0"/>
          </a:p>
          <a:p>
            <a:endParaRPr lang="en-US"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Future Profile</a:t>
            </a:r>
          </a:p>
        </p:txBody>
      </p:sp>
      <p:sp>
        <p:nvSpPr>
          <p:cNvPr id="74755" name="Content Placeholder 2"/>
          <p:cNvSpPr>
            <a:spLocks noGrp="1"/>
          </p:cNvSpPr>
          <p:nvPr>
            <p:ph idx="1"/>
          </p:nvPr>
        </p:nvSpPr>
        <p:spPr/>
        <p:txBody>
          <a:bodyPr>
            <a:normAutofit/>
          </a:bodyPr>
          <a:lstStyle/>
          <a:p>
            <a:pPr eaLnBrk="1" hangingPunct="1"/>
            <a:r>
              <a:rPr lang="en-US" sz="3200" b="1" smtClean="0"/>
              <a:t>By 2015—</a:t>
            </a:r>
            <a:endParaRPr lang="en-US" sz="3200" b="1" dirty="0" smtClean="0"/>
          </a:p>
          <a:p>
            <a:pPr lvl="1" eaLnBrk="1" hangingPunct="1"/>
            <a:r>
              <a:rPr lang="en-US" sz="2800" b="1" dirty="0" smtClean="0"/>
              <a:t>1000 of the right students annually</a:t>
            </a:r>
          </a:p>
          <a:p>
            <a:pPr lvl="1" eaLnBrk="1" hangingPunct="1"/>
            <a:r>
              <a:rPr lang="en-US" sz="2800" b="1" dirty="0" smtClean="0"/>
              <a:t>Being well facilitated by using adult learning techniques in a blended delivery system</a:t>
            </a:r>
          </a:p>
          <a:p>
            <a:pPr lvl="1" eaLnBrk="1" hangingPunct="1"/>
            <a:r>
              <a:rPr lang="en-US" sz="2800" b="1" dirty="0" smtClean="0"/>
              <a:t>Using a contextually appropriate, transformative curriculum</a:t>
            </a:r>
          </a:p>
          <a:p>
            <a:pPr lvl="1" eaLnBrk="1" hangingPunct="1"/>
            <a:r>
              <a:rPr lang="en-US" sz="2800" b="1" dirty="0" smtClean="0"/>
              <a:t>In partnership with like-minded educational institutions that have a high degree of ownership</a:t>
            </a:r>
          </a:p>
          <a:p>
            <a:pPr lvl="1" eaLnBrk="1" hangingPunct="1"/>
            <a:r>
              <a:rPr lang="en-US" sz="2800" b="1" dirty="0" smtClean="0"/>
              <a:t>Being well served by DAI staff and systems</a:t>
            </a:r>
          </a:p>
          <a:p>
            <a:pPr eaLnBrk="1" hangingPunct="1"/>
            <a:endParaRPr lang="en-US"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Operations</a:t>
            </a:r>
          </a:p>
        </p:txBody>
      </p:sp>
      <p:sp>
        <p:nvSpPr>
          <p:cNvPr id="76803" name="Content Placeholder 2"/>
          <p:cNvSpPr>
            <a:spLocks noGrp="1"/>
          </p:cNvSpPr>
          <p:nvPr>
            <p:ph idx="1"/>
          </p:nvPr>
        </p:nvSpPr>
        <p:spPr>
          <a:xfrm>
            <a:off x="304800" y="838200"/>
            <a:ext cx="8839200" cy="6248400"/>
          </a:xfrm>
        </p:spPr>
        <p:txBody>
          <a:bodyPr>
            <a:normAutofit/>
          </a:bodyPr>
          <a:lstStyle/>
          <a:p>
            <a:pPr eaLnBrk="1" hangingPunct="1"/>
            <a:r>
              <a:rPr lang="en-US" sz="2200" b="1" dirty="0" smtClean="0"/>
              <a:t>MA Team</a:t>
            </a:r>
          </a:p>
          <a:p>
            <a:pPr lvl="2"/>
            <a:r>
              <a:rPr lang="en-US" b="1" dirty="0" smtClean="0"/>
              <a:t>David A. Fraser, MA Director</a:t>
            </a:r>
          </a:p>
          <a:p>
            <a:pPr lvl="2"/>
            <a:r>
              <a:rPr lang="en-US" b="1" dirty="0" smtClean="0"/>
              <a:t>Jean-Marie Nkonge, Director for Francophone programs</a:t>
            </a:r>
          </a:p>
          <a:p>
            <a:pPr lvl="2"/>
            <a:r>
              <a:rPr lang="en-US" b="1" dirty="0" smtClean="0"/>
              <a:t>Harold Overstreet, Administrative Director</a:t>
            </a:r>
          </a:p>
          <a:p>
            <a:pPr lvl="2"/>
            <a:r>
              <a:rPr lang="en-US" b="1" dirty="0" smtClean="0"/>
              <a:t>Christine Mutua, </a:t>
            </a:r>
            <a:r>
              <a:rPr lang="en-US" b="1" dirty="0"/>
              <a:t>Director, MA English Programs, East Africa </a:t>
            </a:r>
            <a:endParaRPr lang="en-US" b="1" dirty="0" smtClean="0"/>
          </a:p>
          <a:p>
            <a:pPr eaLnBrk="1" hangingPunct="1"/>
            <a:r>
              <a:rPr lang="en-US" sz="2200" b="1" dirty="0" smtClean="0"/>
              <a:t>Cohort Coordinators</a:t>
            </a:r>
          </a:p>
          <a:p>
            <a:pPr lvl="1"/>
            <a:r>
              <a:rPr lang="en-US" sz="1600" b="1" dirty="0" smtClean="0"/>
              <a:t>Egypt: </a:t>
            </a:r>
            <a:r>
              <a:rPr lang="en-US" sz="1600" b="1" dirty="0" err="1" smtClean="0"/>
              <a:t>Fouad</a:t>
            </a:r>
            <a:r>
              <a:rPr lang="en-US" sz="1600" b="1" dirty="0" smtClean="0"/>
              <a:t> </a:t>
            </a:r>
            <a:r>
              <a:rPr lang="en-US" sz="1600" b="1" smtClean="0"/>
              <a:t>Shaker Sadek    	- Chad: Kirya</a:t>
            </a:r>
            <a:endParaRPr lang="en-US" sz="1600" b="1" dirty="0" smtClean="0"/>
          </a:p>
          <a:p>
            <a:pPr lvl="1"/>
            <a:r>
              <a:rPr lang="en-US" sz="1600" b="1" dirty="0">
                <a:solidFill>
                  <a:schemeClr val="bg1">
                    <a:lumMod val="20000"/>
                    <a:lumOff val="80000"/>
                  </a:schemeClr>
                </a:solidFill>
              </a:rPr>
              <a:t>Uganda: </a:t>
            </a:r>
            <a:r>
              <a:rPr lang="en-US" sz="1600" b="1" err="1">
                <a:solidFill>
                  <a:schemeClr val="bg1">
                    <a:lumMod val="20000"/>
                    <a:lumOff val="80000"/>
                  </a:schemeClr>
                </a:solidFill>
              </a:rPr>
              <a:t>Jairus</a:t>
            </a:r>
            <a:r>
              <a:rPr lang="en-US" sz="1600" b="1">
                <a:solidFill>
                  <a:schemeClr val="bg1">
                    <a:lumMod val="20000"/>
                    <a:lumOff val="80000"/>
                  </a:schemeClr>
                </a:solidFill>
              </a:rPr>
              <a:t> </a:t>
            </a:r>
            <a:r>
              <a:rPr lang="en-US" sz="1600" b="1" smtClean="0">
                <a:solidFill>
                  <a:schemeClr val="bg1">
                    <a:lumMod val="20000"/>
                    <a:lumOff val="80000"/>
                  </a:schemeClr>
                </a:solidFill>
              </a:rPr>
              <a:t>Mutebe	- DRC: Andrew Sompwe</a:t>
            </a:r>
            <a:endParaRPr lang="en-US" sz="1600" b="1" dirty="0">
              <a:solidFill>
                <a:schemeClr val="bg1">
                  <a:lumMod val="20000"/>
                  <a:lumOff val="80000"/>
                </a:schemeClr>
              </a:solidFill>
            </a:endParaRPr>
          </a:p>
          <a:p>
            <a:pPr lvl="1"/>
            <a:r>
              <a:rPr lang="en-US" sz="1600" b="1" dirty="0">
                <a:solidFill>
                  <a:schemeClr val="bg1">
                    <a:lumMod val="20000"/>
                    <a:lumOff val="80000"/>
                  </a:schemeClr>
                </a:solidFill>
              </a:rPr>
              <a:t>Kenya: </a:t>
            </a:r>
            <a:r>
              <a:rPr lang="en-US" sz="1600" b="1">
                <a:solidFill>
                  <a:schemeClr val="bg1">
                    <a:lumMod val="20000"/>
                    <a:lumOff val="80000"/>
                  </a:schemeClr>
                </a:solidFill>
              </a:rPr>
              <a:t>Jean </a:t>
            </a:r>
            <a:r>
              <a:rPr lang="en-US" sz="1600" b="1" smtClean="0">
                <a:solidFill>
                  <a:schemeClr val="bg1">
                    <a:lumMod val="20000"/>
                    <a:lumOff val="80000"/>
                  </a:schemeClr>
                </a:solidFill>
              </a:rPr>
              <a:t>Mwangi		- Burundi: Emile Ndoricimpa</a:t>
            </a:r>
            <a:endParaRPr lang="en-US" sz="1600" b="1" dirty="0">
              <a:solidFill>
                <a:schemeClr val="bg1">
                  <a:lumMod val="20000"/>
                  <a:lumOff val="80000"/>
                </a:schemeClr>
              </a:solidFill>
            </a:endParaRPr>
          </a:p>
          <a:p>
            <a:pPr lvl="1"/>
            <a:r>
              <a:rPr lang="en-US" sz="1600" b="1" smtClean="0">
                <a:solidFill>
                  <a:schemeClr val="bg1">
                    <a:lumMod val="20000"/>
                    <a:lumOff val="80000"/>
                  </a:schemeClr>
                </a:solidFill>
              </a:rPr>
              <a:t>Nigeria</a:t>
            </a:r>
            <a:r>
              <a:rPr lang="en-US" sz="1600" b="1" dirty="0">
                <a:solidFill>
                  <a:schemeClr val="bg1">
                    <a:lumMod val="20000"/>
                    <a:lumOff val="80000"/>
                  </a:schemeClr>
                </a:solidFill>
              </a:rPr>
              <a:t>: </a:t>
            </a:r>
            <a:r>
              <a:rPr lang="en-US" sz="1600" b="1" err="1" smtClean="0"/>
              <a:t>Raheem</a:t>
            </a:r>
            <a:r>
              <a:rPr lang="en-US" sz="1600" b="1" smtClean="0"/>
              <a:t> Ibitoye	- Senegal: Donald Sylla Mbaye</a:t>
            </a:r>
            <a:endParaRPr lang="en-US" sz="1600" b="1" dirty="0">
              <a:solidFill>
                <a:schemeClr val="bg1">
                  <a:lumMod val="20000"/>
                  <a:lumOff val="80000"/>
                </a:schemeClr>
              </a:solidFill>
            </a:endParaRPr>
          </a:p>
          <a:p>
            <a:pPr lvl="1"/>
            <a:r>
              <a:rPr lang="en-US" sz="1600" b="1" dirty="0">
                <a:solidFill>
                  <a:schemeClr val="bg1">
                    <a:lumMod val="20000"/>
                    <a:lumOff val="80000"/>
                  </a:schemeClr>
                </a:solidFill>
              </a:rPr>
              <a:t>Central African Republic</a:t>
            </a:r>
            <a:r>
              <a:rPr lang="en-US" sz="1600" b="1">
                <a:solidFill>
                  <a:schemeClr val="bg1">
                    <a:lumMod val="20000"/>
                    <a:lumOff val="80000"/>
                  </a:schemeClr>
                </a:solidFill>
              </a:rPr>
              <a:t>: </a:t>
            </a:r>
            <a:r>
              <a:rPr lang="en-US" sz="1600" b="1" smtClean="0">
                <a:solidFill>
                  <a:schemeClr val="bg1">
                    <a:lumMod val="20000"/>
                    <a:lumOff val="80000"/>
                  </a:schemeClr>
                </a:solidFill>
              </a:rPr>
              <a:t>Enoch Tompte-tom</a:t>
            </a:r>
          </a:p>
          <a:p>
            <a:pPr lvl="1"/>
            <a:r>
              <a:rPr lang="en-US" sz="1600" b="1">
                <a:solidFill>
                  <a:schemeClr val="bg1">
                    <a:lumMod val="20000"/>
                    <a:lumOff val="80000"/>
                  </a:schemeClr>
                </a:solidFill>
              </a:rPr>
              <a:t>Brazzaville: Dr. Mamy </a:t>
            </a:r>
            <a:r>
              <a:rPr lang="en-US" sz="1600" b="1" smtClean="0">
                <a:solidFill>
                  <a:schemeClr val="bg1">
                    <a:lumMod val="20000"/>
                    <a:lumOff val="80000"/>
                  </a:schemeClr>
                </a:solidFill>
              </a:rPr>
              <a:t>Raharimanantosoa</a:t>
            </a:r>
            <a:endParaRPr lang="en-US" sz="1600" b="1" dirty="0">
              <a:solidFill>
                <a:schemeClr val="bg1">
                  <a:lumMod val="20000"/>
                  <a:lumOff val="80000"/>
                </a:schemeClr>
              </a:solidFill>
            </a:endParaRPr>
          </a:p>
          <a:p>
            <a:pPr lvl="1"/>
            <a:r>
              <a:rPr lang="en-US" sz="1600" b="1" smtClean="0">
                <a:solidFill>
                  <a:schemeClr val="bg1">
                    <a:lumMod val="20000"/>
                    <a:lumOff val="80000"/>
                  </a:schemeClr>
                </a:solidFill>
              </a:rPr>
              <a:t>India</a:t>
            </a:r>
            <a:r>
              <a:rPr lang="en-US" sz="1600" b="1" dirty="0">
                <a:solidFill>
                  <a:schemeClr val="bg1">
                    <a:lumMod val="20000"/>
                    <a:lumOff val="80000"/>
                  </a:schemeClr>
                </a:solidFill>
              </a:rPr>
              <a:t>: Jaya </a:t>
            </a:r>
            <a:r>
              <a:rPr lang="en-US" sz="1600" b="1" dirty="0" err="1">
                <a:solidFill>
                  <a:schemeClr val="bg1">
                    <a:lumMod val="20000"/>
                    <a:lumOff val="80000"/>
                  </a:schemeClr>
                </a:solidFill>
              </a:rPr>
              <a:t>Biju</a:t>
            </a:r>
            <a:endParaRPr lang="en-US" sz="1600" b="1" dirty="0">
              <a:solidFill>
                <a:schemeClr val="bg1">
                  <a:lumMod val="20000"/>
                  <a:lumOff val="80000"/>
                </a:schemeClr>
              </a:solidFill>
            </a:endParaRPr>
          </a:p>
          <a:p>
            <a:pPr lvl="1"/>
            <a:r>
              <a:rPr lang="en-US" sz="1600" b="1" dirty="0">
                <a:solidFill>
                  <a:schemeClr val="bg1">
                    <a:lumMod val="20000"/>
                    <a:lumOff val="80000"/>
                  </a:schemeClr>
                </a:solidFill>
              </a:rPr>
              <a:t>N.E. India: </a:t>
            </a:r>
            <a:r>
              <a:rPr lang="en-US" sz="1600" b="1" dirty="0" err="1">
                <a:solidFill>
                  <a:schemeClr val="bg1">
                    <a:lumMod val="20000"/>
                    <a:lumOff val="80000"/>
                  </a:schemeClr>
                </a:solidFill>
              </a:rPr>
              <a:t>Raaj</a:t>
            </a:r>
            <a:r>
              <a:rPr lang="en-US" sz="1600" b="1" dirty="0">
                <a:solidFill>
                  <a:schemeClr val="bg1">
                    <a:lumMod val="20000"/>
                    <a:lumOff val="80000"/>
                  </a:schemeClr>
                </a:solidFill>
              </a:rPr>
              <a:t> </a:t>
            </a:r>
            <a:r>
              <a:rPr lang="en-US" sz="1600" b="1" dirty="0" err="1">
                <a:solidFill>
                  <a:schemeClr val="bg1">
                    <a:lumMod val="20000"/>
                    <a:lumOff val="80000"/>
                  </a:schemeClr>
                </a:solidFill>
              </a:rPr>
              <a:t>Pradhan</a:t>
            </a:r>
            <a:endParaRPr lang="en-US" sz="1600" b="1" dirty="0">
              <a:solidFill>
                <a:schemeClr val="bg1">
                  <a:lumMod val="20000"/>
                  <a:lumOff val="80000"/>
                </a:schemeClr>
              </a:solidFill>
            </a:endParaRPr>
          </a:p>
          <a:p>
            <a:pPr lvl="1"/>
            <a:r>
              <a:rPr lang="en-US" sz="1600" b="1" dirty="0">
                <a:solidFill>
                  <a:schemeClr val="bg1">
                    <a:lumMod val="20000"/>
                    <a:lumOff val="80000"/>
                  </a:schemeClr>
                </a:solidFill>
              </a:rPr>
              <a:t>Nepal: Narayan </a:t>
            </a:r>
            <a:r>
              <a:rPr lang="en-US" sz="1600" b="1" dirty="0" err="1">
                <a:solidFill>
                  <a:schemeClr val="bg1">
                    <a:lumMod val="20000"/>
                    <a:lumOff val="80000"/>
                  </a:schemeClr>
                </a:solidFill>
              </a:rPr>
              <a:t>Khadka</a:t>
            </a:r>
            <a:endParaRPr lang="en-US" sz="1600" b="1" dirty="0">
              <a:solidFill>
                <a:schemeClr val="bg1">
                  <a:lumMod val="20000"/>
                  <a:lumOff val="80000"/>
                </a:schemeClr>
              </a:solidFill>
            </a:endParaRPr>
          </a:p>
          <a:p>
            <a:pPr lvl="1"/>
            <a:r>
              <a:rPr lang="en-US" sz="1600" b="1" dirty="0">
                <a:solidFill>
                  <a:schemeClr val="bg1">
                    <a:lumMod val="20000"/>
                    <a:lumOff val="80000"/>
                  </a:schemeClr>
                </a:solidFill>
              </a:rPr>
              <a:t>Sri Lanka: </a:t>
            </a:r>
            <a:r>
              <a:rPr lang="en-US" sz="1600" b="1" err="1">
                <a:solidFill>
                  <a:schemeClr val="bg1">
                    <a:lumMod val="20000"/>
                    <a:lumOff val="80000"/>
                  </a:schemeClr>
                </a:solidFill>
              </a:rPr>
              <a:t>Chrishan</a:t>
            </a:r>
            <a:r>
              <a:rPr lang="en-US" sz="1600" b="1">
                <a:solidFill>
                  <a:schemeClr val="bg1">
                    <a:lumMod val="20000"/>
                    <a:lumOff val="80000"/>
                  </a:schemeClr>
                </a:solidFill>
              </a:rPr>
              <a:t> </a:t>
            </a:r>
            <a:r>
              <a:rPr lang="en-US" sz="1600" b="1" smtClean="0">
                <a:solidFill>
                  <a:schemeClr val="bg1">
                    <a:lumMod val="20000"/>
                    <a:lumOff val="80000"/>
                  </a:schemeClr>
                </a:solidFill>
              </a:rPr>
              <a:t>Jayasuriya</a:t>
            </a:r>
          </a:p>
          <a:p>
            <a:pPr lvl="1"/>
            <a:r>
              <a:rPr lang="en-US" sz="1600" b="1" smtClean="0">
                <a:solidFill>
                  <a:schemeClr val="bg1">
                    <a:lumMod val="20000"/>
                    <a:lumOff val="80000"/>
                  </a:schemeClr>
                </a:solidFill>
              </a:rPr>
              <a:t>Myanmar: Ngul Cin Thang</a:t>
            </a:r>
          </a:p>
          <a:p>
            <a:pPr lvl="1"/>
            <a:r>
              <a:rPr lang="en-US" sz="1600" b="1" smtClean="0">
                <a:solidFill>
                  <a:schemeClr val="bg1">
                    <a:lumMod val="20000"/>
                    <a:lumOff val="80000"/>
                  </a:schemeClr>
                </a:solidFill>
              </a:rPr>
              <a:t>Papua New Guinea: Gary Salli</a:t>
            </a:r>
            <a:endParaRPr lang="en-US" sz="1600" b="1" dirty="0" smtClean="0"/>
          </a:p>
        </p:txBody>
      </p:sp>
      <p:pic>
        <p:nvPicPr>
          <p:cNvPr id="6" name="Picture 5" descr="Jean-Marie Nkonge.jpg"/>
          <p:cNvPicPr>
            <a:picLocks noChangeAspect="1"/>
          </p:cNvPicPr>
          <p:nvPr/>
        </p:nvPicPr>
        <p:blipFill>
          <a:blip r:embed="rId3" cstate="print"/>
          <a:stretch>
            <a:fillRect/>
          </a:stretch>
        </p:blipFill>
        <p:spPr>
          <a:xfrm>
            <a:off x="5638800" y="4648200"/>
            <a:ext cx="2413000" cy="18097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34901502"/>
              </p:ext>
            </p:extLst>
          </p:nvPr>
        </p:nvGraphicFramePr>
        <p:xfrm>
          <a:off x="609600" y="1143000"/>
          <a:ext cx="7010400" cy="3733800"/>
        </p:xfrm>
        <a:graphic>
          <a:graphicData uri="http://schemas.openxmlformats.org/drawingml/2006/table">
            <a:tbl>
              <a:tblPr firstRow="1" firstCol="1" bandRow="1"/>
              <a:tblGrid>
                <a:gridCol w="762000"/>
                <a:gridCol w="3231670"/>
                <a:gridCol w="3016730"/>
              </a:tblGrid>
              <a:tr h="459359">
                <a:tc>
                  <a:txBody>
                    <a:bodyPr/>
                    <a:lstStyle/>
                    <a:p>
                      <a:pPr marL="0" marR="0">
                        <a:lnSpc>
                          <a:spcPct val="115000"/>
                        </a:lnSpc>
                        <a:spcBef>
                          <a:spcPts val="0"/>
                        </a:spcBef>
                        <a:spcAft>
                          <a:spcPts val="0"/>
                        </a:spcAft>
                      </a:pPr>
                      <a:r>
                        <a:rPr lang="en-US" sz="1800" b="1">
                          <a:solidFill>
                            <a:srgbClr val="FFC000"/>
                          </a:solidFill>
                          <a:effectLst/>
                          <a:latin typeface="Calibri"/>
                          <a:ea typeface="Calibri"/>
                          <a:cs typeface="Times New Roman"/>
                        </a:rPr>
                        <a:t>TERM</a:t>
                      </a:r>
                      <a:endParaRPr lang="en-US" sz="1600">
                        <a:solidFill>
                          <a:srgbClr val="FFC000"/>
                        </a:solidFill>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a:solidFill>
                            <a:srgbClr val="FFC000"/>
                          </a:solidFill>
                          <a:effectLst/>
                          <a:latin typeface="Calibri"/>
                          <a:ea typeface="Calibri"/>
                          <a:cs typeface="Times New Roman"/>
                        </a:rPr>
                        <a:t>South Asia Sequence</a:t>
                      </a:r>
                      <a:endParaRPr lang="en-US" sz="1600">
                        <a:solidFill>
                          <a:srgbClr val="FFC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466725">
                <a:tc>
                  <a:txBody>
                    <a:bodyPr/>
                    <a:lstStyle/>
                    <a:p>
                      <a:pPr marL="0" marR="0">
                        <a:lnSpc>
                          <a:spcPct val="115000"/>
                        </a:lnSpc>
                        <a:spcBef>
                          <a:spcPts val="0"/>
                        </a:spcBef>
                        <a:spcAft>
                          <a:spcPts val="0"/>
                        </a:spcAft>
                      </a:pPr>
                      <a:r>
                        <a:rPr lang="en-US" sz="1800">
                          <a:solidFill>
                            <a:srgbClr val="FFC000"/>
                          </a:solidFill>
                          <a:effectLst/>
                          <a:latin typeface="Calibri"/>
                          <a:ea typeface="Calibri"/>
                          <a:cs typeface="Times New Roman"/>
                        </a:rPr>
                        <a:t>#1</a:t>
                      </a:r>
                      <a:endParaRPr lang="en-US" sz="1600">
                        <a:solidFill>
                          <a:srgbClr val="FFC000"/>
                        </a:solidFill>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Teaching &amp; Learning For Impact</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Leadership</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nSpc>
                          <a:spcPct val="115000"/>
                        </a:lnSpc>
                        <a:spcBef>
                          <a:spcPts val="0"/>
                        </a:spcBef>
                        <a:spcAft>
                          <a:spcPts val="0"/>
                        </a:spcAft>
                      </a:pPr>
                      <a:r>
                        <a:rPr lang="en-US" sz="1800">
                          <a:solidFill>
                            <a:srgbClr val="FFC000"/>
                          </a:solidFill>
                          <a:effectLst/>
                          <a:latin typeface="Calibri"/>
                          <a:ea typeface="Calibri"/>
                          <a:cs typeface="Times New Roman"/>
                        </a:rPr>
                        <a:t>#2</a:t>
                      </a:r>
                      <a:endParaRPr lang="en-US" sz="1600">
                        <a:solidFill>
                          <a:srgbClr val="FFC000"/>
                        </a:solidFill>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Strategic Thinking</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Women In Leadership and Ministry</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nSpc>
                          <a:spcPct val="115000"/>
                        </a:lnSpc>
                        <a:spcBef>
                          <a:spcPts val="0"/>
                        </a:spcBef>
                        <a:spcAft>
                          <a:spcPts val="0"/>
                        </a:spcAft>
                      </a:pPr>
                      <a:r>
                        <a:rPr lang="en-US" sz="1800">
                          <a:solidFill>
                            <a:srgbClr val="FFC000"/>
                          </a:solidFill>
                          <a:effectLst/>
                          <a:latin typeface="Calibri"/>
                          <a:ea typeface="Calibri"/>
                          <a:cs typeface="Times New Roman"/>
                        </a:rPr>
                        <a:t>#3</a:t>
                      </a:r>
                      <a:endParaRPr lang="en-US" sz="1600">
                        <a:solidFill>
                          <a:srgbClr val="FFC000"/>
                        </a:solidFill>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Spiritual Formation</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Integrity &amp; Finance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nSpc>
                          <a:spcPct val="115000"/>
                        </a:lnSpc>
                        <a:spcBef>
                          <a:spcPts val="0"/>
                        </a:spcBef>
                        <a:spcAft>
                          <a:spcPts val="0"/>
                        </a:spcAft>
                      </a:pPr>
                      <a:r>
                        <a:rPr lang="en-US" sz="1800">
                          <a:solidFill>
                            <a:srgbClr val="FFC000"/>
                          </a:solidFill>
                          <a:effectLst/>
                          <a:latin typeface="Calibri"/>
                          <a:ea typeface="Calibri"/>
                          <a:cs typeface="Times New Roman"/>
                        </a:rPr>
                        <a:t>#4</a:t>
                      </a:r>
                      <a:endParaRPr lang="en-US" sz="1600">
                        <a:solidFill>
                          <a:srgbClr val="FFC000"/>
                        </a:solidFill>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Ethics For Living &amp; Leading</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Conflict Mgt. &amp; Resolution</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nSpc>
                          <a:spcPct val="115000"/>
                        </a:lnSpc>
                        <a:spcBef>
                          <a:spcPts val="0"/>
                        </a:spcBef>
                        <a:spcAft>
                          <a:spcPts val="0"/>
                        </a:spcAft>
                      </a:pPr>
                      <a:r>
                        <a:rPr lang="en-US" sz="1800">
                          <a:solidFill>
                            <a:srgbClr val="FFC000"/>
                          </a:solidFill>
                          <a:effectLst/>
                          <a:latin typeface="Calibri"/>
                          <a:ea typeface="Calibri"/>
                          <a:cs typeface="Times New Roman"/>
                        </a:rPr>
                        <a:t>#5</a:t>
                      </a:r>
                      <a:endParaRPr lang="en-US" sz="1600">
                        <a:solidFill>
                          <a:srgbClr val="FFC000"/>
                        </a:solidFill>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Introduction to Research Methods I</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a:t>
                      </a:r>
                      <a:r>
                        <a:rPr lang="en-US" sz="1800">
                          <a:solidFill>
                            <a:srgbClr val="FFC000"/>
                          </a:solidFill>
                          <a:effectLst/>
                          <a:latin typeface="Calibri"/>
                          <a:ea typeface="Calibri"/>
                          <a:cs typeface="Times New Roman"/>
                        </a:rPr>
                        <a:t>Elective</a:t>
                      </a:r>
                      <a:r>
                        <a:rPr lang="en-US" sz="1800">
                          <a:effectLst/>
                          <a:latin typeface="Calibri"/>
                          <a:ea typeface="Calibri"/>
                          <a:cs typeface="Times New Roman"/>
                        </a:rPr>
                        <a:t> (from 4 choices)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marL="0" marR="0">
                        <a:lnSpc>
                          <a:spcPct val="115000"/>
                        </a:lnSpc>
                        <a:spcBef>
                          <a:spcPts val="0"/>
                        </a:spcBef>
                        <a:spcAft>
                          <a:spcPts val="0"/>
                        </a:spcAft>
                      </a:pPr>
                      <a:r>
                        <a:rPr lang="en-US" sz="1800">
                          <a:solidFill>
                            <a:srgbClr val="FFC000"/>
                          </a:solidFill>
                          <a:effectLst/>
                          <a:latin typeface="Calibri"/>
                          <a:ea typeface="Calibri"/>
                          <a:cs typeface="Times New Roman"/>
                        </a:rPr>
                        <a:t>#6</a:t>
                      </a:r>
                      <a:endParaRPr lang="en-US" sz="1600">
                        <a:solidFill>
                          <a:srgbClr val="FFC000"/>
                        </a:solidFill>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Introduction to Research Methods II</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Culture, Ethnicity &amp; Diversity</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3886200" y="4800600"/>
            <a:ext cx="472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pPr>
            <a:r>
              <a:rPr kumimoji="0" lang="en-US" b="0" i="0" u="none" strike="noStrike" cap="none" normalizeH="0" baseline="0" smtClean="0">
                <a:ln>
                  <a:noFill/>
                </a:ln>
                <a:solidFill>
                  <a:schemeClr val="tx1"/>
                </a:solidFill>
                <a:effectLst/>
                <a:latin typeface="Calibri" pitchFamily="34" charset="0"/>
                <a:ea typeface="Calibri" pitchFamily="34" charset="0"/>
                <a:cs typeface="Times New Roman" pitchFamily="18" charset="0"/>
                <a:sym typeface="Wingdings"/>
              </a:rPr>
              <a:t> </a:t>
            </a:r>
            <a:r>
              <a:rPr kumimoji="0" lang="en-US" sz="2400" b="0" i="0" u="none" strike="noStrike" cap="none" normalizeH="0" baseline="0" smtClean="0">
                <a:ln>
                  <a:noFill/>
                </a:ln>
                <a:solidFill>
                  <a:srgbClr val="FFC000"/>
                </a:solidFill>
                <a:effectLst/>
                <a:latin typeface="Calibri" pitchFamily="34" charset="0"/>
                <a:ea typeface="Calibri" pitchFamily="34" charset="0"/>
                <a:cs typeface="Times New Roman" pitchFamily="18" charset="0"/>
                <a:sym typeface="Wingdings"/>
              </a:rPr>
              <a:t>Electives</a:t>
            </a:r>
            <a:endParaRPr kumimoji="0" lang="en-US" b="0" i="0" u="none" strike="noStrike" cap="none" normalizeH="0" baseline="0" smtClean="0">
              <a:ln>
                <a:noFill/>
              </a:ln>
              <a:solidFill>
                <a:srgbClr val="FFC000"/>
              </a:solidFill>
              <a:effectLst/>
              <a:latin typeface="Calibri" pitchFamily="34" charset="0"/>
              <a:ea typeface="Calibri"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Development and Social Change;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Partnerships;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Fundraising;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Mentoring</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
          <p:cNvSpPr txBox="1">
            <a:spLocks/>
          </p:cNvSpPr>
          <p:nvPr/>
        </p:nvSpPr>
        <p:spPr>
          <a:xfrm>
            <a:off x="2667000" y="152400"/>
            <a:ext cx="6324600" cy="1092200"/>
          </a:xfrm>
          <a:prstGeom prst="rect">
            <a:avLst/>
          </a:prstGeom>
        </p:spPr>
        <p:txBody>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pPr algn="ctr">
              <a:defRPr/>
            </a:pPr>
            <a:r>
              <a:rPr lang="en-US" smtClean="0"/>
              <a:t>Curriculum Sequence</a:t>
            </a:r>
            <a:endParaRPr lang="en-US" sz="4800"/>
          </a:p>
        </p:txBody>
      </p:sp>
    </p:spTree>
    <p:extLst>
      <p:ext uri="{BB962C8B-B14F-4D97-AF65-F5344CB8AC3E}">
        <p14:creationId xmlns:p14="http://schemas.microsoft.com/office/powerpoint/2010/main" val="84245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05" y="533400"/>
            <a:ext cx="8754590" cy="5791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667000" y="152400"/>
            <a:ext cx="6324600" cy="1092200"/>
          </a:xfrm>
        </p:spPr>
        <p:txBody>
          <a:bodyPr/>
          <a:lstStyle>
            <a:extLst/>
          </a:lstStyle>
          <a:p>
            <a:pPr algn="ctr" eaLnBrk="1" hangingPunct="1">
              <a:defRPr/>
            </a:pPr>
            <a:r>
              <a:rPr smtClean="0"/>
              <a:t>Curriculum Year </a:t>
            </a:r>
            <a:r>
              <a:rPr sz="4800" smtClean="0"/>
              <a:t>1</a:t>
            </a:r>
            <a:endParaRPr sz="4800"/>
          </a:p>
        </p:txBody>
      </p:sp>
      <p:sp>
        <p:nvSpPr>
          <p:cNvPr id="77827" name="Text Placeholder 5"/>
          <p:cNvSpPr>
            <a:spLocks noGrp="1"/>
          </p:cNvSpPr>
          <p:nvPr>
            <p:ph type="body" idx="1"/>
          </p:nvPr>
        </p:nvSpPr>
        <p:spPr>
          <a:xfrm>
            <a:off x="304800" y="990600"/>
            <a:ext cx="4040188" cy="639763"/>
          </a:xfrm>
        </p:spPr>
        <p:txBody>
          <a:bodyPr/>
          <a:lstStyle/>
          <a:p>
            <a:pPr eaLnBrk="1" hangingPunct="1"/>
            <a:r>
              <a:rPr lang="en-US" b="1" dirty="0" smtClean="0">
                <a:solidFill>
                  <a:srgbClr val="FFFF00"/>
                </a:solidFill>
              </a:rPr>
              <a:t>Year 1 Residency 1</a:t>
            </a:r>
          </a:p>
        </p:txBody>
      </p:sp>
      <p:sp>
        <p:nvSpPr>
          <p:cNvPr id="7" name="Content Placeholder 7"/>
          <p:cNvSpPr txBox="1">
            <a:spLocks/>
          </p:cNvSpPr>
          <p:nvPr/>
        </p:nvSpPr>
        <p:spPr>
          <a:xfrm>
            <a:off x="228600" y="1752600"/>
            <a:ext cx="4040188" cy="3124200"/>
          </a:xfrm>
          <a:prstGeom prst="rect">
            <a:avLst/>
          </a:prstGeom>
        </p:spPr>
        <p:txBody>
          <a:bodyPr>
            <a:normAutofit fontScale="92500" lnSpcReduction="10000"/>
          </a:bodyPr>
          <a:lstStyle/>
          <a:p>
            <a:pPr marL="411480" indent="-342900" fontAlgn="auto">
              <a:spcBef>
                <a:spcPts val="700"/>
              </a:spcBef>
              <a:spcAft>
                <a:spcPts val="0"/>
              </a:spcAft>
              <a:buSzPct val="95000"/>
              <a:buFont typeface="Wingdings"/>
              <a:buChar char=""/>
              <a:defRPr/>
            </a:pPr>
            <a:r>
              <a:rPr lang="en-AU" sz="2800" dirty="0">
                <a:solidFill>
                  <a:schemeClr val="bg1">
                    <a:lumMod val="20000"/>
                    <a:lumOff val="80000"/>
                  </a:schemeClr>
                </a:solidFill>
                <a:latin typeface="+mn-lt"/>
                <a:cs typeface="+mn-cs"/>
              </a:rPr>
              <a:t>Course 1</a:t>
            </a:r>
            <a:r>
              <a:rPr lang="en-US" sz="2800" dirty="0">
                <a:solidFill>
                  <a:schemeClr val="bg1">
                    <a:lumMod val="20000"/>
                    <a:lumOff val="80000"/>
                  </a:schemeClr>
                </a:solidFill>
                <a:latin typeface="+mn-lt"/>
                <a:cs typeface="+mn-cs"/>
              </a:rPr>
              <a:t>  </a:t>
            </a:r>
            <a:r>
              <a:rPr lang="en-AU" sz="2800" dirty="0">
                <a:solidFill>
                  <a:schemeClr val="bg1">
                    <a:lumMod val="20000"/>
                    <a:lumOff val="80000"/>
                  </a:schemeClr>
                </a:solidFill>
                <a:latin typeface="+mn-lt"/>
                <a:cs typeface="+mn-cs"/>
              </a:rPr>
              <a:t>LEAD 511</a:t>
            </a:r>
            <a:endParaRPr lang="en-US" sz="2800" dirty="0">
              <a:solidFill>
                <a:schemeClr val="bg1">
                  <a:lumMod val="20000"/>
                  <a:lumOff val="80000"/>
                </a:schemeClr>
              </a:solidFill>
              <a:latin typeface="+mn-lt"/>
              <a:cs typeface="+mn-cs"/>
            </a:endParaRPr>
          </a:p>
          <a:p>
            <a:pPr marL="411480" indent="-342900" fontAlgn="auto">
              <a:spcBef>
                <a:spcPts val="700"/>
              </a:spcBef>
              <a:spcAft>
                <a:spcPts val="0"/>
              </a:spcAft>
              <a:buSzPct val="95000"/>
              <a:buFont typeface="Wingdings"/>
              <a:buNone/>
              <a:defRPr/>
            </a:pPr>
            <a:r>
              <a:rPr lang="en-AU" sz="2600" b="1" dirty="0">
                <a:solidFill>
                  <a:schemeClr val="bg1">
                    <a:lumMod val="20000"/>
                    <a:lumOff val="80000"/>
                  </a:schemeClr>
                </a:solidFill>
                <a:latin typeface="+mn-lt"/>
                <a:cs typeface="+mn-cs"/>
              </a:rPr>
              <a:t>Leadership – Making Human Strength productive</a:t>
            </a:r>
          </a:p>
          <a:p>
            <a:pPr marL="411480" indent="-342900" fontAlgn="auto">
              <a:spcBef>
                <a:spcPts val="700"/>
              </a:spcBef>
              <a:spcAft>
                <a:spcPts val="0"/>
              </a:spcAft>
              <a:buSzPct val="95000"/>
              <a:buFont typeface="Wingdings"/>
              <a:buNone/>
              <a:defRPr/>
            </a:pPr>
            <a:endParaRPr lang="en-US" sz="1300" dirty="0">
              <a:solidFill>
                <a:schemeClr val="bg1">
                  <a:lumMod val="20000"/>
                  <a:lumOff val="80000"/>
                </a:schemeClr>
              </a:solidFill>
              <a:latin typeface="+mn-lt"/>
              <a:cs typeface="+mn-cs"/>
            </a:endParaRPr>
          </a:p>
          <a:p>
            <a:pPr marL="411480" indent="-342900" fontAlgn="auto">
              <a:spcBef>
                <a:spcPts val="700"/>
              </a:spcBef>
              <a:spcAft>
                <a:spcPts val="0"/>
              </a:spcAft>
              <a:buSzPct val="95000"/>
              <a:buFont typeface="Wingdings"/>
              <a:buChar char=""/>
              <a:defRPr/>
            </a:pPr>
            <a:r>
              <a:rPr lang="en-AU" sz="2800" dirty="0">
                <a:solidFill>
                  <a:schemeClr val="bg1">
                    <a:lumMod val="20000"/>
                    <a:lumOff val="80000"/>
                  </a:schemeClr>
                </a:solidFill>
                <a:latin typeface="+mn-lt"/>
                <a:cs typeface="+mn-cs"/>
              </a:rPr>
              <a:t>Course 2  LEAD 522</a:t>
            </a:r>
            <a:endParaRPr lang="en-US" sz="2800" dirty="0">
              <a:solidFill>
                <a:schemeClr val="bg1">
                  <a:lumMod val="20000"/>
                  <a:lumOff val="80000"/>
                </a:schemeClr>
              </a:solidFill>
              <a:latin typeface="+mn-lt"/>
              <a:cs typeface="+mn-cs"/>
            </a:endParaRPr>
          </a:p>
          <a:p>
            <a:pPr marL="411480" indent="-342900" fontAlgn="auto">
              <a:spcBef>
                <a:spcPts val="700"/>
              </a:spcBef>
              <a:spcAft>
                <a:spcPts val="0"/>
              </a:spcAft>
              <a:buSzPct val="95000"/>
              <a:buFont typeface="Wingdings"/>
              <a:buNone/>
              <a:defRPr/>
            </a:pPr>
            <a:r>
              <a:rPr lang="en-AU" sz="2600" b="1" dirty="0">
                <a:solidFill>
                  <a:schemeClr val="bg1">
                    <a:lumMod val="20000"/>
                    <a:lumOff val="80000"/>
                  </a:schemeClr>
                </a:solidFill>
                <a:latin typeface="+mn-lt"/>
                <a:cs typeface="+mn-cs"/>
              </a:rPr>
              <a:t>Teaching and Learning for Impact </a:t>
            </a:r>
            <a:endParaRPr lang="en-US" sz="3000" dirty="0">
              <a:solidFill>
                <a:schemeClr val="bg1">
                  <a:lumMod val="20000"/>
                  <a:lumOff val="80000"/>
                </a:schemeClr>
              </a:solidFill>
              <a:latin typeface="+mn-lt"/>
              <a:cs typeface="+mn-cs"/>
            </a:endParaRPr>
          </a:p>
          <a:p>
            <a:pPr marL="411480" indent="-342900" fontAlgn="auto">
              <a:spcBef>
                <a:spcPts val="700"/>
              </a:spcBef>
              <a:spcAft>
                <a:spcPts val="0"/>
              </a:spcAft>
              <a:buSzPct val="95000"/>
              <a:buFont typeface="Wingdings"/>
              <a:buChar char=""/>
              <a:defRPr/>
            </a:pPr>
            <a:endParaRPr lang="en-US" sz="3000" dirty="0">
              <a:solidFill>
                <a:schemeClr val="bg1">
                  <a:lumMod val="20000"/>
                  <a:lumOff val="80000"/>
                </a:schemeClr>
              </a:solidFill>
              <a:latin typeface="+mn-lt"/>
              <a:cs typeface="+mn-cs"/>
            </a:endParaRPr>
          </a:p>
        </p:txBody>
      </p:sp>
      <p:sp>
        <p:nvSpPr>
          <p:cNvPr id="8" name="Text Placeholder 6"/>
          <p:cNvSpPr txBox="1">
            <a:spLocks/>
          </p:cNvSpPr>
          <p:nvPr/>
        </p:nvSpPr>
        <p:spPr>
          <a:xfrm>
            <a:off x="4495800" y="1219200"/>
            <a:ext cx="4041775" cy="563563"/>
          </a:xfrm>
          <a:prstGeom prst="rect">
            <a:avLst/>
          </a:prstGeom>
        </p:spPr>
        <p:txBody>
          <a:bodyPr/>
          <a:lstStyle/>
          <a:p>
            <a:pPr marL="411480" indent="-342900" fontAlgn="auto">
              <a:spcBef>
                <a:spcPts val="700"/>
              </a:spcBef>
              <a:spcAft>
                <a:spcPts val="0"/>
              </a:spcAft>
              <a:buSzPct val="95000"/>
              <a:defRPr/>
            </a:pPr>
            <a:r>
              <a:rPr lang="en-US" sz="2000" b="1" dirty="0">
                <a:solidFill>
                  <a:srgbClr val="FFFF00"/>
                </a:solidFill>
                <a:latin typeface="+mn-lt"/>
                <a:cs typeface="+mn-cs"/>
              </a:rPr>
              <a:t>Year 1 Residency 2</a:t>
            </a:r>
          </a:p>
        </p:txBody>
      </p:sp>
      <p:sp>
        <p:nvSpPr>
          <p:cNvPr id="9" name="Content Placeholder 8"/>
          <p:cNvSpPr txBox="1">
            <a:spLocks/>
          </p:cNvSpPr>
          <p:nvPr/>
        </p:nvSpPr>
        <p:spPr>
          <a:xfrm>
            <a:off x="4343400" y="1676400"/>
            <a:ext cx="4041775" cy="3657600"/>
          </a:xfrm>
          <a:prstGeom prst="rect">
            <a:avLst/>
          </a:prstGeom>
        </p:spPr>
        <p:txBody>
          <a:bodyPr/>
          <a:lstStyle/>
          <a:p>
            <a:pPr>
              <a:buFont typeface="Wingdings" pitchFamily="2" charset="2"/>
              <a:buChar char="§"/>
              <a:defRPr/>
            </a:pPr>
            <a:r>
              <a:rPr lang="en-AU" sz="2800" dirty="0">
                <a:solidFill>
                  <a:schemeClr val="bg1">
                    <a:lumMod val="20000"/>
                    <a:lumOff val="80000"/>
                  </a:schemeClr>
                </a:solidFill>
              </a:rPr>
              <a:t>   Course 3  LEAD 521</a:t>
            </a:r>
            <a:endParaRPr lang="en-US" sz="2800" dirty="0">
              <a:solidFill>
                <a:schemeClr val="bg1">
                  <a:lumMod val="20000"/>
                  <a:lumOff val="80000"/>
                </a:schemeClr>
              </a:solidFill>
            </a:endParaRPr>
          </a:p>
          <a:p>
            <a:pPr>
              <a:defRPr/>
            </a:pPr>
            <a:r>
              <a:rPr lang="en-AU" sz="2400" b="1" dirty="0">
                <a:solidFill>
                  <a:schemeClr val="bg1">
                    <a:lumMod val="20000"/>
                    <a:lumOff val="80000"/>
                  </a:schemeClr>
                </a:solidFill>
              </a:rPr>
              <a:t>Strategic Thinking </a:t>
            </a:r>
            <a:r>
              <a:rPr lang="en-AU" sz="2400" dirty="0">
                <a:solidFill>
                  <a:schemeClr val="bg1">
                    <a:lumMod val="20000"/>
                    <a:lumOff val="80000"/>
                  </a:schemeClr>
                </a:solidFill>
              </a:rPr>
              <a:t> </a:t>
            </a:r>
            <a:endParaRPr lang="en-AU" sz="1400" dirty="0">
              <a:solidFill>
                <a:schemeClr val="bg1">
                  <a:lumMod val="20000"/>
                  <a:lumOff val="80000"/>
                </a:schemeClr>
              </a:solidFill>
            </a:endParaRPr>
          </a:p>
          <a:p>
            <a:pPr>
              <a:defRPr/>
            </a:pPr>
            <a:endParaRPr lang="en-AU" sz="1400" dirty="0" smtClean="0">
              <a:solidFill>
                <a:schemeClr val="bg1">
                  <a:lumMod val="20000"/>
                  <a:lumOff val="80000"/>
                </a:schemeClr>
              </a:solidFill>
            </a:endParaRPr>
          </a:p>
          <a:p>
            <a:pPr>
              <a:defRPr/>
            </a:pPr>
            <a:endParaRPr lang="en-AU" sz="1400" dirty="0">
              <a:solidFill>
                <a:schemeClr val="bg1">
                  <a:lumMod val="20000"/>
                  <a:lumOff val="80000"/>
                </a:schemeClr>
              </a:solidFill>
            </a:endParaRPr>
          </a:p>
          <a:p>
            <a:pPr>
              <a:defRPr/>
            </a:pPr>
            <a:endParaRPr lang="en-US" sz="2400" dirty="0">
              <a:solidFill>
                <a:schemeClr val="bg1">
                  <a:lumMod val="20000"/>
                  <a:lumOff val="80000"/>
                </a:schemeClr>
              </a:solidFill>
            </a:endParaRPr>
          </a:p>
          <a:p>
            <a:pPr marL="411480" indent="-342900" fontAlgn="auto">
              <a:spcBef>
                <a:spcPts val="700"/>
              </a:spcBef>
              <a:spcAft>
                <a:spcPts val="0"/>
              </a:spcAft>
              <a:buSzPct val="95000"/>
              <a:buFont typeface="Wingdings"/>
              <a:buChar char=""/>
              <a:defRPr/>
            </a:pPr>
            <a:r>
              <a:rPr lang="en-AU" sz="2800" dirty="0">
                <a:solidFill>
                  <a:schemeClr val="bg1">
                    <a:lumMod val="20000"/>
                    <a:lumOff val="80000"/>
                  </a:schemeClr>
                </a:solidFill>
                <a:latin typeface="+mn-lt"/>
                <a:cs typeface="+mn-cs"/>
              </a:rPr>
              <a:t>Course 4</a:t>
            </a:r>
            <a:r>
              <a:rPr lang="en-US" sz="2800" dirty="0">
                <a:solidFill>
                  <a:schemeClr val="bg1">
                    <a:lumMod val="20000"/>
                    <a:lumOff val="80000"/>
                  </a:schemeClr>
                </a:solidFill>
                <a:latin typeface="+mn-lt"/>
                <a:cs typeface="+mn-cs"/>
              </a:rPr>
              <a:t>  </a:t>
            </a:r>
            <a:r>
              <a:rPr lang="en-AU" sz="2800" dirty="0">
                <a:solidFill>
                  <a:schemeClr val="bg1">
                    <a:lumMod val="20000"/>
                    <a:lumOff val="80000"/>
                  </a:schemeClr>
                </a:solidFill>
                <a:latin typeface="+mn-lt"/>
                <a:cs typeface="+mn-cs"/>
              </a:rPr>
              <a:t>LEAD 532</a:t>
            </a:r>
            <a:endParaRPr lang="en-US" sz="2800" dirty="0">
              <a:solidFill>
                <a:schemeClr val="bg1">
                  <a:lumMod val="20000"/>
                  <a:lumOff val="80000"/>
                </a:schemeClr>
              </a:solidFill>
              <a:latin typeface="+mn-lt"/>
              <a:cs typeface="+mn-cs"/>
            </a:endParaRPr>
          </a:p>
          <a:p>
            <a:pPr marL="411480" indent="-342900" fontAlgn="auto">
              <a:spcBef>
                <a:spcPts val="700"/>
              </a:spcBef>
              <a:spcAft>
                <a:spcPts val="0"/>
              </a:spcAft>
              <a:buSzPct val="95000"/>
              <a:buFont typeface="Wingdings"/>
              <a:buNone/>
              <a:defRPr/>
            </a:pPr>
            <a:r>
              <a:rPr lang="en-AU" sz="2400" b="1" dirty="0">
                <a:solidFill>
                  <a:schemeClr val="bg1">
                    <a:lumMod val="20000"/>
                    <a:lumOff val="80000"/>
                  </a:schemeClr>
                </a:solidFill>
                <a:latin typeface="+mn-lt"/>
                <a:cs typeface="+mn-cs"/>
              </a:rPr>
              <a:t>Women in Leadership </a:t>
            </a:r>
            <a:r>
              <a:rPr lang="en-AU" sz="2400" b="1" dirty="0" smtClean="0">
                <a:solidFill>
                  <a:schemeClr val="bg1">
                    <a:lumMod val="20000"/>
                    <a:lumOff val="80000"/>
                  </a:schemeClr>
                </a:solidFill>
                <a:latin typeface="+mn-lt"/>
                <a:cs typeface="+mn-cs"/>
              </a:rPr>
              <a:t>and  Ministry</a:t>
            </a:r>
            <a:endParaRPr lang="en-US" sz="2800" dirty="0">
              <a:solidFill>
                <a:schemeClr val="bg1">
                  <a:lumMod val="20000"/>
                  <a:lumOff val="80000"/>
                </a:schemeClr>
              </a:solidFill>
              <a:latin typeface="+mn-lt"/>
              <a:cs typeface="+mn-cs"/>
            </a:endParaRPr>
          </a:p>
          <a:p>
            <a:pPr marL="411480" indent="-342900" fontAlgn="auto">
              <a:spcBef>
                <a:spcPts val="700"/>
              </a:spcBef>
              <a:spcAft>
                <a:spcPts val="0"/>
              </a:spcAft>
              <a:buSzPct val="95000"/>
              <a:buFont typeface="Wingdings"/>
              <a:buChar char=""/>
              <a:defRPr/>
            </a:pPr>
            <a:endParaRPr lang="en-US" sz="2800" dirty="0">
              <a:solidFill>
                <a:schemeClr val="bg1">
                  <a:lumMod val="20000"/>
                  <a:lumOff val="80000"/>
                </a:schemeClr>
              </a:solidFill>
              <a:latin typeface="+mn-lt"/>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502" y="4678918"/>
            <a:ext cx="1469297" cy="207887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724400"/>
            <a:ext cx="1438101" cy="20333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linds(horizontal)">
                                      <p:cBhvr>
                                        <p:cTn id="15" dur="500"/>
                                        <p:tgtEl>
                                          <p:spTgt spid="7">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linds(horizontal)">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linds(horizontal)">
                                      <p:cBhvr>
                                        <p:cTn id="23" dur="500"/>
                                        <p:tgtEl>
                                          <p:spTgt spid="9">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blinds(horizontal)">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blinds(horizontal)">
                                      <p:cBhvr>
                                        <p:cTn id="31" dur="500"/>
                                        <p:tgtEl>
                                          <p:spTgt spid="9">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blinds(horizontal)">
                                      <p:cBhvr>
                                        <p:cTn id="3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667000" y="0"/>
            <a:ext cx="6324600" cy="1092200"/>
          </a:xfrm>
        </p:spPr>
        <p:txBody>
          <a:bodyPr/>
          <a:lstStyle>
            <a:extLst/>
          </a:lstStyle>
          <a:p>
            <a:pPr algn="ctr" eaLnBrk="1" hangingPunct="1">
              <a:defRPr/>
            </a:pPr>
            <a:r>
              <a:rPr smtClean="0"/>
              <a:t>Curriculum Year </a:t>
            </a:r>
            <a:r>
              <a:rPr sz="4800" smtClean="0"/>
              <a:t>2</a:t>
            </a:r>
            <a:endParaRPr sz="4800"/>
          </a:p>
        </p:txBody>
      </p:sp>
      <p:sp>
        <p:nvSpPr>
          <p:cNvPr id="78851" name="Text Placeholder 5"/>
          <p:cNvSpPr>
            <a:spLocks noGrp="1"/>
          </p:cNvSpPr>
          <p:nvPr>
            <p:ph type="body" idx="1"/>
          </p:nvPr>
        </p:nvSpPr>
        <p:spPr>
          <a:xfrm>
            <a:off x="228600" y="1219200"/>
            <a:ext cx="4040188" cy="487363"/>
          </a:xfrm>
        </p:spPr>
        <p:txBody>
          <a:bodyPr/>
          <a:lstStyle/>
          <a:p>
            <a:pPr eaLnBrk="1" hangingPunct="1">
              <a:spcBef>
                <a:spcPct val="0"/>
              </a:spcBef>
            </a:pPr>
            <a:r>
              <a:rPr lang="en-US" b="1" dirty="0" smtClean="0">
                <a:solidFill>
                  <a:srgbClr val="FFFF00"/>
                </a:solidFill>
              </a:rPr>
              <a:t>Year 2 </a:t>
            </a:r>
            <a:r>
              <a:rPr lang="en-US" b="1" smtClean="0">
                <a:solidFill>
                  <a:srgbClr val="FFFF00"/>
                </a:solidFill>
              </a:rPr>
              <a:t>Residency 3</a:t>
            </a:r>
            <a:endParaRPr lang="en-US" b="1" dirty="0" smtClean="0">
              <a:solidFill>
                <a:srgbClr val="FFFF00"/>
              </a:solidFill>
            </a:endParaRPr>
          </a:p>
        </p:txBody>
      </p:sp>
      <p:sp>
        <p:nvSpPr>
          <p:cNvPr id="7" name="Content Placeholder 7"/>
          <p:cNvSpPr txBox="1">
            <a:spLocks/>
          </p:cNvSpPr>
          <p:nvPr/>
        </p:nvSpPr>
        <p:spPr>
          <a:xfrm>
            <a:off x="304800" y="1905000"/>
            <a:ext cx="3962400" cy="2895600"/>
          </a:xfrm>
          <a:prstGeom prst="rect">
            <a:avLst/>
          </a:prstGeom>
        </p:spPr>
        <p:txBody>
          <a:bodyPr>
            <a:normAutofit/>
          </a:bodyPr>
          <a:lstStyle/>
          <a:p>
            <a:pPr>
              <a:buFont typeface="Wingdings" pitchFamily="2" charset="2"/>
              <a:buChar char="§"/>
              <a:defRPr/>
            </a:pPr>
            <a:r>
              <a:rPr lang="en-AU" sz="2400" dirty="0">
                <a:solidFill>
                  <a:schemeClr val="bg1">
                    <a:lumMod val="20000"/>
                    <a:lumOff val="80000"/>
                  </a:schemeClr>
                </a:solidFill>
              </a:rPr>
              <a:t>Course </a:t>
            </a:r>
            <a:r>
              <a:rPr lang="en-AU" sz="2400">
                <a:solidFill>
                  <a:schemeClr val="bg1">
                    <a:lumMod val="20000"/>
                    <a:lumOff val="80000"/>
                  </a:schemeClr>
                </a:solidFill>
              </a:rPr>
              <a:t>5</a:t>
            </a:r>
            <a:r>
              <a:rPr lang="en-US" sz="2400">
                <a:solidFill>
                  <a:schemeClr val="bg1">
                    <a:lumMod val="20000"/>
                    <a:lumOff val="80000"/>
                  </a:schemeClr>
                </a:solidFill>
              </a:rPr>
              <a:t>  </a:t>
            </a:r>
            <a:r>
              <a:rPr lang="en-AU" sz="2400" smtClean="0">
                <a:solidFill>
                  <a:schemeClr val="bg1">
                    <a:lumMod val="20000"/>
                    <a:lumOff val="80000"/>
                  </a:schemeClr>
                </a:solidFill>
              </a:rPr>
              <a:t>LEAD </a:t>
            </a:r>
            <a:r>
              <a:rPr lang="en-AU" sz="2400">
                <a:solidFill>
                  <a:schemeClr val="bg1">
                    <a:lumMod val="20000"/>
                    <a:lumOff val="80000"/>
                  </a:schemeClr>
                </a:solidFill>
              </a:rPr>
              <a:t>541</a:t>
            </a:r>
            <a:endParaRPr lang="en-US" sz="2400">
              <a:solidFill>
                <a:schemeClr val="bg1">
                  <a:lumMod val="20000"/>
                  <a:lumOff val="80000"/>
                </a:schemeClr>
              </a:solidFill>
            </a:endParaRPr>
          </a:p>
          <a:p>
            <a:pPr>
              <a:defRPr/>
            </a:pPr>
            <a:r>
              <a:rPr lang="en-AU" sz="2400" b="1">
                <a:solidFill>
                  <a:schemeClr val="bg1">
                    <a:lumMod val="20000"/>
                    <a:lumOff val="80000"/>
                  </a:schemeClr>
                </a:solidFill>
              </a:rPr>
              <a:t>Spiritual Formation </a:t>
            </a:r>
            <a:endParaRPr lang="en-US" sz="2400">
              <a:solidFill>
                <a:schemeClr val="bg1">
                  <a:lumMod val="20000"/>
                  <a:lumOff val="80000"/>
                </a:schemeClr>
              </a:solidFill>
            </a:endParaRPr>
          </a:p>
          <a:p>
            <a:pPr>
              <a:defRPr/>
            </a:pPr>
            <a:endParaRPr lang="en-AU" sz="2400" b="1" dirty="0">
              <a:solidFill>
                <a:schemeClr val="bg1">
                  <a:lumMod val="20000"/>
                  <a:lumOff val="80000"/>
                </a:schemeClr>
              </a:solidFill>
            </a:endParaRPr>
          </a:p>
          <a:p>
            <a:pPr lvl="0">
              <a:buFont typeface="Wingdings" pitchFamily="2" charset="2"/>
              <a:buChar char="§"/>
              <a:defRPr/>
            </a:pPr>
            <a:r>
              <a:rPr lang="en-AU" sz="2400" smtClean="0">
                <a:solidFill>
                  <a:schemeClr val="bg1">
                    <a:lumMod val="20000"/>
                    <a:lumOff val="80000"/>
                  </a:schemeClr>
                </a:solidFill>
              </a:rPr>
              <a:t>Course 6 </a:t>
            </a:r>
            <a:r>
              <a:rPr lang="en-AU" sz="2400">
                <a:solidFill>
                  <a:srgbClr val="B2B2B2">
                    <a:lumMod val="20000"/>
                    <a:lumOff val="80000"/>
                  </a:srgbClr>
                </a:solidFill>
              </a:rPr>
              <a:t>LEAD 531</a:t>
            </a:r>
            <a:endParaRPr lang="en-US" sz="2400">
              <a:solidFill>
                <a:srgbClr val="B2B2B2">
                  <a:lumMod val="20000"/>
                  <a:lumOff val="80000"/>
                </a:srgbClr>
              </a:solidFill>
            </a:endParaRPr>
          </a:p>
          <a:p>
            <a:pPr lvl="0">
              <a:defRPr/>
            </a:pPr>
            <a:r>
              <a:rPr lang="en-AU" sz="2400" b="1">
                <a:solidFill>
                  <a:srgbClr val="B2B2B2">
                    <a:lumMod val="20000"/>
                    <a:lumOff val="80000"/>
                  </a:srgbClr>
                </a:solidFill>
              </a:rPr>
              <a:t>Integrity and </a:t>
            </a:r>
            <a:r>
              <a:rPr lang="en-US" sz="2400" b="1">
                <a:solidFill>
                  <a:srgbClr val="B2B2B2">
                    <a:lumMod val="20000"/>
                    <a:lumOff val="80000"/>
                  </a:srgbClr>
                </a:solidFill>
              </a:rPr>
              <a:t> </a:t>
            </a:r>
            <a:r>
              <a:rPr lang="en-AU" sz="2400" b="1">
                <a:solidFill>
                  <a:srgbClr val="B2B2B2">
                    <a:lumMod val="20000"/>
                    <a:lumOff val="80000"/>
                  </a:srgbClr>
                </a:solidFill>
              </a:rPr>
              <a:t>Finance</a:t>
            </a:r>
          </a:p>
          <a:p>
            <a:pPr>
              <a:defRPr/>
            </a:pPr>
            <a:endParaRPr lang="en-US" sz="3000" dirty="0">
              <a:solidFill>
                <a:schemeClr val="bg1">
                  <a:lumMod val="20000"/>
                  <a:lumOff val="80000"/>
                </a:schemeClr>
              </a:solidFill>
              <a:latin typeface="+mn-lt"/>
              <a:cs typeface="+mn-cs"/>
            </a:endParaRPr>
          </a:p>
        </p:txBody>
      </p:sp>
      <p:sp>
        <p:nvSpPr>
          <p:cNvPr id="8" name="Text Placeholder 6"/>
          <p:cNvSpPr txBox="1">
            <a:spLocks/>
          </p:cNvSpPr>
          <p:nvPr/>
        </p:nvSpPr>
        <p:spPr>
          <a:xfrm>
            <a:off x="4572000" y="1371600"/>
            <a:ext cx="3200400" cy="533400"/>
          </a:xfrm>
          <a:prstGeom prst="rect">
            <a:avLst/>
          </a:prstGeom>
        </p:spPr>
        <p:txBody>
          <a:bodyPr/>
          <a:lstStyle/>
          <a:p>
            <a:pPr marL="411480" indent="-342900" fontAlgn="auto">
              <a:spcBef>
                <a:spcPts val="1200"/>
              </a:spcBef>
              <a:spcAft>
                <a:spcPts val="0"/>
              </a:spcAft>
              <a:buSzPct val="95000"/>
              <a:defRPr/>
            </a:pPr>
            <a:r>
              <a:rPr lang="en-US" sz="2000" b="1" dirty="0">
                <a:solidFill>
                  <a:srgbClr val="FFFF00"/>
                </a:solidFill>
                <a:latin typeface="+mn-lt"/>
                <a:cs typeface="+mn-cs"/>
              </a:rPr>
              <a:t>Year 2 </a:t>
            </a:r>
            <a:r>
              <a:rPr lang="en-US" sz="2000" b="1">
                <a:solidFill>
                  <a:srgbClr val="FFFF00"/>
                </a:solidFill>
                <a:latin typeface="+mn-lt"/>
                <a:cs typeface="+mn-cs"/>
              </a:rPr>
              <a:t>Residency </a:t>
            </a:r>
            <a:r>
              <a:rPr lang="en-US" sz="2000" b="1" smtClean="0">
                <a:solidFill>
                  <a:srgbClr val="FFFF00"/>
                </a:solidFill>
                <a:latin typeface="+mn-lt"/>
                <a:cs typeface="+mn-cs"/>
              </a:rPr>
              <a:t>4</a:t>
            </a:r>
            <a:endParaRPr lang="en-US" sz="2000" b="1" dirty="0">
              <a:solidFill>
                <a:srgbClr val="FFFF00"/>
              </a:solidFill>
              <a:latin typeface="+mn-lt"/>
              <a:cs typeface="+mn-cs"/>
            </a:endParaRPr>
          </a:p>
        </p:txBody>
      </p:sp>
      <p:sp>
        <p:nvSpPr>
          <p:cNvPr id="9" name="Content Placeholder 8"/>
          <p:cNvSpPr txBox="1">
            <a:spLocks/>
          </p:cNvSpPr>
          <p:nvPr/>
        </p:nvSpPr>
        <p:spPr>
          <a:xfrm>
            <a:off x="4724400" y="1828800"/>
            <a:ext cx="3505200" cy="2514600"/>
          </a:xfrm>
          <a:prstGeom prst="rect">
            <a:avLst/>
          </a:prstGeom>
        </p:spPr>
        <p:txBody>
          <a:bodyPr/>
          <a:lstStyle/>
          <a:p>
            <a:pPr>
              <a:buFont typeface="Wingdings" pitchFamily="2" charset="2"/>
              <a:buChar char="§"/>
              <a:defRPr/>
            </a:pPr>
            <a:r>
              <a:rPr lang="en-AU" sz="2400">
                <a:solidFill>
                  <a:schemeClr val="bg1">
                    <a:lumMod val="20000"/>
                    <a:lumOff val="80000"/>
                  </a:schemeClr>
                </a:solidFill>
              </a:rPr>
              <a:t>Course 7 </a:t>
            </a:r>
            <a:r>
              <a:rPr lang="en-US" sz="2400">
                <a:solidFill>
                  <a:srgbClr val="B2B2B2">
                    <a:lumMod val="20000"/>
                    <a:lumOff val="80000"/>
                  </a:srgbClr>
                </a:solidFill>
              </a:rPr>
              <a:t>LEAD 652 </a:t>
            </a:r>
            <a:r>
              <a:rPr lang="en-US" sz="2400" b="1">
                <a:solidFill>
                  <a:srgbClr val="B2B2B2">
                    <a:lumMod val="20000"/>
                    <a:lumOff val="80000"/>
                  </a:srgbClr>
                </a:solidFill>
              </a:rPr>
              <a:t>Ethics for Living and Leading</a:t>
            </a:r>
            <a:endParaRPr lang="en-US" sz="3000">
              <a:solidFill>
                <a:schemeClr val="bg1">
                  <a:lumMod val="20000"/>
                  <a:lumOff val="80000"/>
                </a:schemeClr>
              </a:solidFill>
            </a:endParaRPr>
          </a:p>
          <a:p>
            <a:pPr>
              <a:defRPr/>
            </a:pPr>
            <a:endParaRPr lang="en-US" dirty="0">
              <a:solidFill>
                <a:schemeClr val="bg1">
                  <a:lumMod val="20000"/>
                  <a:lumOff val="80000"/>
                </a:schemeClr>
              </a:solidFill>
            </a:endParaRPr>
          </a:p>
          <a:p>
            <a:pPr>
              <a:buFont typeface="Wingdings" pitchFamily="2" charset="2"/>
              <a:buChar char="§"/>
              <a:defRPr/>
            </a:pPr>
            <a:r>
              <a:rPr lang="en-AU" sz="2400" dirty="0">
                <a:solidFill>
                  <a:schemeClr val="bg1">
                    <a:lumMod val="20000"/>
                    <a:lumOff val="80000"/>
                  </a:schemeClr>
                </a:solidFill>
              </a:rPr>
              <a:t>Course 8</a:t>
            </a:r>
            <a:r>
              <a:rPr lang="en-US" sz="2400" dirty="0">
                <a:solidFill>
                  <a:schemeClr val="bg1">
                    <a:lumMod val="20000"/>
                    <a:lumOff val="80000"/>
                  </a:schemeClr>
                </a:solidFill>
              </a:rPr>
              <a:t> LEAD 542 </a:t>
            </a:r>
            <a:r>
              <a:rPr lang="en-US" sz="2400" b="1" dirty="0">
                <a:solidFill>
                  <a:schemeClr val="bg1">
                    <a:lumMod val="20000"/>
                    <a:lumOff val="80000"/>
                  </a:schemeClr>
                </a:solidFill>
              </a:rPr>
              <a:t>Conflict Management and Resolution </a:t>
            </a:r>
            <a:endParaRPr lang="en-US" sz="2400" b="1" dirty="0">
              <a:solidFill>
                <a:schemeClr val="bg1">
                  <a:lumMod val="20000"/>
                  <a:lumOff val="80000"/>
                </a:schemeClr>
              </a:solidFill>
              <a:latin typeface="+mn-lt"/>
              <a:cs typeface="+mn-cs"/>
            </a:endParaRPr>
          </a:p>
          <a:p>
            <a:pPr marL="411480" indent="-342900" fontAlgn="auto">
              <a:spcBef>
                <a:spcPts val="700"/>
              </a:spcBef>
              <a:spcAft>
                <a:spcPts val="0"/>
              </a:spcAft>
              <a:buSzPct val="95000"/>
              <a:buFont typeface="Wingdings"/>
              <a:buChar char=""/>
              <a:defRPr/>
            </a:pPr>
            <a:endParaRPr lang="en-US" sz="2400" dirty="0">
              <a:solidFill>
                <a:schemeClr val="bg1">
                  <a:lumMod val="20000"/>
                  <a:lumOff val="80000"/>
                </a:schemeClr>
              </a:solidFill>
              <a:latin typeface="+mn-lt"/>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419600"/>
            <a:ext cx="1600067" cy="226273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4372708"/>
            <a:ext cx="1600200" cy="226273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linds(horizontal)">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blinds(horizontal)">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linds(horizontal)">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667000" y="0"/>
            <a:ext cx="6324600" cy="1092200"/>
          </a:xfrm>
        </p:spPr>
        <p:txBody>
          <a:bodyPr/>
          <a:lstStyle>
            <a:extLst/>
          </a:lstStyle>
          <a:p>
            <a:pPr algn="ctr" eaLnBrk="1" hangingPunct="1">
              <a:defRPr/>
            </a:pPr>
            <a:r>
              <a:rPr smtClean="0"/>
              <a:t>Curriculum Year </a:t>
            </a:r>
            <a:r>
              <a:rPr sz="4800" smtClean="0"/>
              <a:t>3</a:t>
            </a:r>
            <a:endParaRPr sz="4800"/>
          </a:p>
        </p:txBody>
      </p:sp>
      <p:sp>
        <p:nvSpPr>
          <p:cNvPr id="79875" name="Text Placeholder 5"/>
          <p:cNvSpPr>
            <a:spLocks noGrp="1"/>
          </p:cNvSpPr>
          <p:nvPr>
            <p:ph type="body" idx="1"/>
          </p:nvPr>
        </p:nvSpPr>
        <p:spPr>
          <a:xfrm>
            <a:off x="304800" y="1295400"/>
            <a:ext cx="4040188" cy="381000"/>
          </a:xfrm>
        </p:spPr>
        <p:txBody>
          <a:bodyPr>
            <a:normAutofit lnSpcReduction="10000"/>
          </a:bodyPr>
          <a:lstStyle/>
          <a:p>
            <a:pPr eaLnBrk="1" hangingPunct="1"/>
            <a:r>
              <a:rPr lang="en-US" b="1" dirty="0" smtClean="0">
                <a:solidFill>
                  <a:srgbClr val="FFFF00"/>
                </a:solidFill>
              </a:rPr>
              <a:t>Year 3 </a:t>
            </a:r>
            <a:r>
              <a:rPr lang="en-US" b="1" smtClean="0">
                <a:solidFill>
                  <a:srgbClr val="FFFF00"/>
                </a:solidFill>
              </a:rPr>
              <a:t>Residency 5</a:t>
            </a:r>
            <a:endParaRPr lang="en-US" b="1" dirty="0" smtClean="0">
              <a:solidFill>
                <a:srgbClr val="FFFF00"/>
              </a:solidFill>
            </a:endParaRPr>
          </a:p>
        </p:txBody>
      </p:sp>
      <p:sp>
        <p:nvSpPr>
          <p:cNvPr id="7" name="Content Placeholder 7"/>
          <p:cNvSpPr txBox="1">
            <a:spLocks/>
          </p:cNvSpPr>
          <p:nvPr/>
        </p:nvSpPr>
        <p:spPr bwMode="auto">
          <a:xfrm>
            <a:off x="304800" y="1825869"/>
            <a:ext cx="3886200" cy="1371600"/>
          </a:xfrm>
          <a:prstGeom prst="rect">
            <a:avLst/>
          </a:prstGeom>
          <a:noFill/>
          <a:ln w="9525">
            <a:noFill/>
            <a:miter lim="800000"/>
            <a:headEnd/>
            <a:tailEnd/>
          </a:ln>
        </p:spPr>
        <p:txBody>
          <a:bodyPr/>
          <a:lstStyle/>
          <a:p>
            <a:pPr>
              <a:buFont typeface="Wingdings" pitchFamily="2" charset="2"/>
              <a:buChar char="§"/>
              <a:defRPr/>
            </a:pPr>
            <a:r>
              <a:rPr lang="en-AU" sz="2400" dirty="0">
                <a:solidFill>
                  <a:schemeClr val="bg1">
                    <a:lumMod val="20000"/>
                    <a:lumOff val="80000"/>
                  </a:schemeClr>
                </a:solidFill>
              </a:rPr>
              <a:t>Course </a:t>
            </a:r>
            <a:r>
              <a:rPr lang="en-AU" sz="2400">
                <a:solidFill>
                  <a:schemeClr val="bg1">
                    <a:lumMod val="20000"/>
                    <a:lumOff val="80000"/>
                  </a:schemeClr>
                </a:solidFill>
              </a:rPr>
              <a:t>9 LEAD 533</a:t>
            </a:r>
            <a:endParaRPr lang="en-US" sz="2400">
              <a:solidFill>
                <a:schemeClr val="bg1">
                  <a:lumMod val="20000"/>
                  <a:lumOff val="80000"/>
                </a:schemeClr>
              </a:solidFill>
            </a:endParaRPr>
          </a:p>
          <a:p>
            <a:pPr>
              <a:defRPr/>
            </a:pPr>
            <a:r>
              <a:rPr lang="en-AU" sz="2400" b="1">
                <a:solidFill>
                  <a:schemeClr val="bg1">
                    <a:lumMod val="20000"/>
                    <a:lumOff val="80000"/>
                  </a:schemeClr>
                </a:solidFill>
              </a:rPr>
              <a:t>Research Methodology I</a:t>
            </a:r>
            <a:endParaRPr lang="en-US" sz="2400">
              <a:solidFill>
                <a:schemeClr val="bg1">
                  <a:lumMod val="20000"/>
                  <a:lumOff val="80000"/>
                </a:schemeClr>
              </a:solidFill>
            </a:endParaRPr>
          </a:p>
          <a:p>
            <a:pPr>
              <a:buFont typeface="Wingdings" pitchFamily="2" charset="2"/>
              <a:buChar char="§"/>
            </a:pPr>
            <a:r>
              <a:rPr lang="en-AU" sz="2400">
                <a:solidFill>
                  <a:schemeClr val="bg1">
                    <a:lumMod val="20000"/>
                    <a:lumOff val="80000"/>
                  </a:schemeClr>
                </a:solidFill>
              </a:rPr>
              <a:t> </a:t>
            </a:r>
            <a:r>
              <a:rPr lang="en-AU" sz="2400" smtClean="0">
                <a:solidFill>
                  <a:schemeClr val="bg1">
                    <a:lumMod val="20000"/>
                    <a:lumOff val="80000"/>
                  </a:schemeClr>
                </a:solidFill>
              </a:rPr>
              <a:t>ELECTIVE</a:t>
            </a:r>
            <a:endParaRPr lang="en-US" sz="2400" dirty="0">
              <a:solidFill>
                <a:schemeClr val="bg1">
                  <a:lumMod val="20000"/>
                  <a:lumOff val="80000"/>
                </a:schemeClr>
              </a:solidFill>
            </a:endParaRPr>
          </a:p>
        </p:txBody>
      </p:sp>
      <p:sp>
        <p:nvSpPr>
          <p:cNvPr id="8" name="Text Placeholder 6"/>
          <p:cNvSpPr txBox="1">
            <a:spLocks/>
          </p:cNvSpPr>
          <p:nvPr/>
        </p:nvSpPr>
        <p:spPr>
          <a:xfrm>
            <a:off x="4495800" y="1295400"/>
            <a:ext cx="4041775" cy="639763"/>
          </a:xfrm>
          <a:prstGeom prst="rect">
            <a:avLst/>
          </a:prstGeom>
        </p:spPr>
        <p:txBody>
          <a:bodyPr/>
          <a:lstStyle/>
          <a:p>
            <a:pPr marL="411480" indent="-342900" fontAlgn="auto">
              <a:spcBef>
                <a:spcPts val="700"/>
              </a:spcBef>
              <a:spcAft>
                <a:spcPts val="0"/>
              </a:spcAft>
              <a:buSzPct val="95000"/>
              <a:defRPr/>
            </a:pPr>
            <a:r>
              <a:rPr lang="en-US" sz="2000" b="1" dirty="0">
                <a:solidFill>
                  <a:srgbClr val="FFFF00"/>
                </a:solidFill>
                <a:latin typeface="+mn-lt"/>
                <a:cs typeface="+mn-cs"/>
              </a:rPr>
              <a:t>Year 3 </a:t>
            </a:r>
            <a:r>
              <a:rPr lang="en-US" sz="2000" b="1">
                <a:solidFill>
                  <a:srgbClr val="FFFF00"/>
                </a:solidFill>
                <a:latin typeface="+mn-lt"/>
                <a:cs typeface="+mn-cs"/>
              </a:rPr>
              <a:t>Residency </a:t>
            </a:r>
            <a:r>
              <a:rPr lang="en-US" sz="2000" b="1" smtClean="0">
                <a:solidFill>
                  <a:srgbClr val="FFFF00"/>
                </a:solidFill>
                <a:latin typeface="+mn-lt"/>
                <a:cs typeface="+mn-cs"/>
              </a:rPr>
              <a:t>6</a:t>
            </a:r>
            <a:endParaRPr lang="en-US" sz="2000" b="1" dirty="0">
              <a:solidFill>
                <a:srgbClr val="FFFF00"/>
              </a:solidFill>
              <a:latin typeface="+mn-lt"/>
              <a:cs typeface="+mn-cs"/>
            </a:endParaRPr>
          </a:p>
        </p:txBody>
      </p:sp>
      <p:sp>
        <p:nvSpPr>
          <p:cNvPr id="9" name="Content Placeholder 8"/>
          <p:cNvSpPr txBox="1">
            <a:spLocks/>
          </p:cNvSpPr>
          <p:nvPr/>
        </p:nvSpPr>
        <p:spPr bwMode="auto">
          <a:xfrm>
            <a:off x="4495800" y="1828800"/>
            <a:ext cx="4041775" cy="1371600"/>
          </a:xfrm>
          <a:prstGeom prst="rect">
            <a:avLst/>
          </a:prstGeom>
          <a:noFill/>
          <a:ln w="9525">
            <a:noFill/>
            <a:miter lim="800000"/>
            <a:headEnd/>
            <a:tailEnd/>
          </a:ln>
        </p:spPr>
        <p:txBody>
          <a:bodyPr/>
          <a:lstStyle/>
          <a:p>
            <a:pPr>
              <a:buFont typeface="Wingdings" pitchFamily="2" charset="2"/>
              <a:buChar char="§"/>
            </a:pPr>
            <a:r>
              <a:rPr lang="en-AU" sz="2400" dirty="0">
                <a:solidFill>
                  <a:schemeClr val="bg1">
                    <a:lumMod val="20000"/>
                    <a:lumOff val="80000"/>
                  </a:schemeClr>
                </a:solidFill>
              </a:rPr>
              <a:t>Course </a:t>
            </a:r>
            <a:r>
              <a:rPr lang="en-AU" sz="2400">
                <a:solidFill>
                  <a:schemeClr val="bg1">
                    <a:lumMod val="20000"/>
                    <a:lumOff val="80000"/>
                  </a:schemeClr>
                </a:solidFill>
              </a:rPr>
              <a:t>11 </a:t>
            </a:r>
            <a:r>
              <a:rPr lang="en-AU" sz="2400" b="1">
                <a:solidFill>
                  <a:schemeClr val="bg1">
                    <a:lumMod val="20000"/>
                    <a:lumOff val="80000"/>
                  </a:schemeClr>
                </a:solidFill>
              </a:rPr>
              <a:t>Research Methodology </a:t>
            </a:r>
            <a:r>
              <a:rPr lang="en-AU" sz="2400" b="1" smtClean="0">
                <a:solidFill>
                  <a:schemeClr val="bg1">
                    <a:lumMod val="20000"/>
                    <a:lumOff val="80000"/>
                  </a:schemeClr>
                </a:solidFill>
              </a:rPr>
              <a:t>II</a:t>
            </a:r>
          </a:p>
          <a:p>
            <a:r>
              <a:rPr lang="en-AU" sz="2400" smtClean="0">
                <a:solidFill>
                  <a:schemeClr val="bg1">
                    <a:lumMod val="20000"/>
                    <a:lumOff val="80000"/>
                  </a:schemeClr>
                </a:solidFill>
              </a:rPr>
              <a:t> </a:t>
            </a:r>
          </a:p>
          <a:p>
            <a:pPr>
              <a:buFont typeface="Wingdings" pitchFamily="2" charset="2"/>
              <a:buChar char="§"/>
            </a:pPr>
            <a:r>
              <a:rPr lang="en-AU" sz="2400" smtClean="0">
                <a:solidFill>
                  <a:schemeClr val="bg1">
                    <a:lumMod val="20000"/>
                    <a:lumOff val="80000"/>
                  </a:schemeClr>
                </a:solidFill>
              </a:rPr>
              <a:t>Course 12 LEAD </a:t>
            </a:r>
            <a:r>
              <a:rPr lang="en-AU" sz="2400" dirty="0">
                <a:solidFill>
                  <a:schemeClr val="bg1">
                    <a:lumMod val="20000"/>
                    <a:lumOff val="80000"/>
                  </a:schemeClr>
                </a:solidFill>
              </a:rPr>
              <a:t>662</a:t>
            </a:r>
            <a:endParaRPr lang="en-US" sz="2400" dirty="0">
              <a:solidFill>
                <a:schemeClr val="bg1">
                  <a:lumMod val="20000"/>
                  <a:lumOff val="80000"/>
                </a:schemeClr>
              </a:solidFill>
            </a:endParaRPr>
          </a:p>
          <a:p>
            <a:r>
              <a:rPr lang="en-AU" sz="2400" b="1" dirty="0">
                <a:solidFill>
                  <a:schemeClr val="bg1">
                    <a:lumMod val="20000"/>
                    <a:lumOff val="80000"/>
                  </a:schemeClr>
                </a:solidFill>
              </a:rPr>
              <a:t>Culture, Ethnicity </a:t>
            </a:r>
            <a:r>
              <a:rPr lang="en-AU" sz="2400" b="1" dirty="0" smtClean="0">
                <a:solidFill>
                  <a:schemeClr val="bg1">
                    <a:lumMod val="20000"/>
                    <a:lumOff val="80000"/>
                  </a:schemeClr>
                </a:solidFill>
              </a:rPr>
              <a:t>and </a:t>
            </a:r>
            <a:r>
              <a:rPr lang="en-AU" sz="2400" b="1" dirty="0">
                <a:solidFill>
                  <a:schemeClr val="bg1">
                    <a:lumMod val="20000"/>
                    <a:lumOff val="80000"/>
                  </a:schemeClr>
                </a:solidFill>
              </a:rPr>
              <a:t>Diversity</a:t>
            </a:r>
            <a:endParaRPr lang="en-US" sz="2400" dirty="0">
              <a:solidFill>
                <a:schemeClr val="bg1">
                  <a:lumMod val="20000"/>
                  <a:lumOff val="80000"/>
                </a:schemeClr>
              </a:solidFill>
            </a:endParaRPr>
          </a:p>
        </p:txBody>
      </p:sp>
      <p:sp>
        <p:nvSpPr>
          <p:cNvPr id="12" name="Content Placeholder 8"/>
          <p:cNvSpPr txBox="1">
            <a:spLocks/>
          </p:cNvSpPr>
          <p:nvPr/>
        </p:nvSpPr>
        <p:spPr bwMode="auto">
          <a:xfrm>
            <a:off x="609600" y="4572000"/>
            <a:ext cx="7239000" cy="1752600"/>
          </a:xfrm>
          <a:prstGeom prst="rect">
            <a:avLst/>
          </a:prstGeom>
          <a:noFill/>
          <a:ln w="9525">
            <a:noFill/>
            <a:miter lim="800000"/>
            <a:headEnd/>
            <a:tailEnd/>
          </a:ln>
        </p:spPr>
        <p:txBody>
          <a:bodyPr/>
          <a:lstStyle/>
          <a:p>
            <a:pPr>
              <a:buFont typeface="Wingdings" pitchFamily="2" charset="2"/>
              <a:buChar char="§"/>
            </a:pPr>
            <a:endParaRPr lang="en-US" sz="2400"/>
          </a:p>
        </p:txBody>
      </p:sp>
      <p:sp>
        <p:nvSpPr>
          <p:cNvPr id="14" name="Content Placeholder 7"/>
          <p:cNvSpPr txBox="1">
            <a:spLocks/>
          </p:cNvSpPr>
          <p:nvPr/>
        </p:nvSpPr>
        <p:spPr>
          <a:xfrm>
            <a:off x="239425" y="3086100"/>
            <a:ext cx="7239000" cy="2362200"/>
          </a:xfrm>
          <a:prstGeom prst="rect">
            <a:avLst/>
          </a:prstGeom>
        </p:spPr>
        <p:txBody>
          <a:bodyPr>
            <a:normAutofit fontScale="85000" lnSpcReduction="20000"/>
          </a:bodyPr>
          <a:lstStyle/>
          <a:p>
            <a:pPr>
              <a:buFont typeface="Wingdings" pitchFamily="2" charset="2"/>
              <a:buChar char="§"/>
              <a:defRPr/>
            </a:pPr>
            <a:r>
              <a:rPr lang="en-US" sz="2600">
                <a:solidFill>
                  <a:srgbClr val="FFC000"/>
                </a:solidFill>
              </a:rPr>
              <a:t>Courses </a:t>
            </a:r>
            <a:r>
              <a:rPr lang="en-US" sz="2600" smtClean="0">
                <a:solidFill>
                  <a:srgbClr val="FFC000"/>
                </a:solidFill>
              </a:rPr>
              <a:t>10: Choose one </a:t>
            </a:r>
          </a:p>
          <a:p>
            <a:pPr>
              <a:buFont typeface="Wingdings" pitchFamily="2" charset="2"/>
              <a:buChar char="§"/>
              <a:defRPr/>
            </a:pPr>
            <a:r>
              <a:rPr lang="en-US" sz="2600" smtClean="0">
                <a:solidFill>
                  <a:srgbClr val="FFC000"/>
                </a:solidFill>
              </a:rPr>
              <a:t>of </a:t>
            </a:r>
            <a:r>
              <a:rPr lang="en-US" sz="2600" dirty="0">
                <a:solidFill>
                  <a:srgbClr val="FFC000"/>
                </a:solidFill>
              </a:rPr>
              <a:t>the following four (</a:t>
            </a:r>
            <a:r>
              <a:rPr lang="en-US" sz="2600">
                <a:solidFill>
                  <a:srgbClr val="FFC000"/>
                </a:solidFill>
              </a:rPr>
              <a:t>electives</a:t>
            </a:r>
            <a:r>
              <a:rPr lang="en-US" sz="2600" smtClean="0">
                <a:solidFill>
                  <a:srgbClr val="FFC000"/>
                </a:solidFill>
              </a:rPr>
              <a:t>):</a:t>
            </a:r>
          </a:p>
          <a:p>
            <a:pPr>
              <a:defRPr/>
            </a:pPr>
            <a:r>
              <a:rPr lang="en-AU" sz="2600" dirty="0">
                <a:solidFill>
                  <a:schemeClr val="bg1">
                    <a:lumMod val="20000"/>
                    <a:lumOff val="80000"/>
                  </a:schemeClr>
                </a:solidFill>
              </a:rPr>
              <a:t> </a:t>
            </a:r>
          </a:p>
          <a:p>
            <a:pPr>
              <a:defRPr/>
            </a:pPr>
            <a:r>
              <a:rPr lang="en-US" sz="2600" b="1" dirty="0">
                <a:solidFill>
                  <a:srgbClr val="FFFF00"/>
                </a:solidFill>
              </a:rPr>
              <a:t>LEAD 651: </a:t>
            </a:r>
            <a:r>
              <a:rPr lang="en-US" sz="2600" b="1">
                <a:solidFill>
                  <a:srgbClr val="FFFF00"/>
                </a:solidFill>
              </a:rPr>
              <a:t>Development </a:t>
            </a:r>
            <a:endParaRPr lang="en-US" sz="2600" b="1" smtClean="0">
              <a:solidFill>
                <a:srgbClr val="FFFF00"/>
              </a:solidFill>
            </a:endParaRPr>
          </a:p>
          <a:p>
            <a:pPr>
              <a:defRPr/>
            </a:pPr>
            <a:r>
              <a:rPr lang="en-US" sz="2600" b="1">
                <a:solidFill>
                  <a:srgbClr val="FFFF00"/>
                </a:solidFill>
              </a:rPr>
              <a:t> </a:t>
            </a:r>
            <a:r>
              <a:rPr lang="en-US" sz="2600" b="1" smtClean="0">
                <a:solidFill>
                  <a:srgbClr val="FFFF00"/>
                </a:solidFill>
              </a:rPr>
              <a:t>                       and </a:t>
            </a:r>
            <a:r>
              <a:rPr lang="en-US" sz="2600" b="1" dirty="0">
                <a:solidFill>
                  <a:srgbClr val="FFFF00"/>
                </a:solidFill>
              </a:rPr>
              <a:t>Social Change </a:t>
            </a:r>
          </a:p>
          <a:p>
            <a:pPr>
              <a:defRPr/>
            </a:pPr>
            <a:r>
              <a:rPr lang="en-US" sz="2600" b="1" dirty="0">
                <a:solidFill>
                  <a:srgbClr val="FFFF00"/>
                </a:solidFill>
              </a:rPr>
              <a:t>LEAD 523: Mentoring</a:t>
            </a:r>
          </a:p>
          <a:p>
            <a:pPr>
              <a:defRPr/>
            </a:pPr>
            <a:r>
              <a:rPr lang="en-US" sz="2600" b="1" dirty="0">
                <a:solidFill>
                  <a:srgbClr val="FFFF00"/>
                </a:solidFill>
              </a:rPr>
              <a:t>LEAD 653: Fundraising </a:t>
            </a:r>
          </a:p>
          <a:p>
            <a:pPr>
              <a:defRPr/>
            </a:pPr>
            <a:r>
              <a:rPr lang="en-US" sz="2600" b="1" dirty="0">
                <a:solidFill>
                  <a:srgbClr val="FFFF00"/>
                </a:solidFill>
              </a:rPr>
              <a:t>LEAD 512: Partnerships</a:t>
            </a:r>
          </a:p>
          <a:p>
            <a:pPr>
              <a:buFont typeface="Wingdings" pitchFamily="2" charset="2"/>
              <a:buChar char="§"/>
              <a:defRPr/>
            </a:pPr>
            <a:endParaRPr lang="en-US" sz="2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949" y="3962400"/>
            <a:ext cx="1724537" cy="2438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linds(horizont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linds(horizont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linds(horizont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nodePh="1">
                                  <p:stCondLst>
                                    <p:cond delay="0"/>
                                  </p:stCondLst>
                                  <p:endCondLst>
                                    <p:cond evt="begin" delay="0">
                                      <p:tn val="40"/>
                                    </p:cond>
                                  </p:end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linds(horizontal)">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linds(horizont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blinds(horizontal)">
                                      <p:cBhvr>
                                        <p:cTn id="52" dur="500"/>
                                        <p:tgtEl>
                                          <p:spTgt spid="1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xEl>
                                              <p:pRg st="2" end="2"/>
                                            </p:txEl>
                                          </p:spTgt>
                                        </p:tgtEl>
                                        <p:attrNameLst>
                                          <p:attrName>style.visibility</p:attrName>
                                        </p:attrNameLst>
                                      </p:cBhvr>
                                      <p:to>
                                        <p:strVal val="visible"/>
                                      </p:to>
                                    </p:set>
                                    <p:animEffect transition="in" filter="blinds(horizontal)">
                                      <p:cBhvr>
                                        <p:cTn id="57" dur="500"/>
                                        <p:tgtEl>
                                          <p:spTgt spid="1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4">
                                            <p:txEl>
                                              <p:pRg st="3" end="3"/>
                                            </p:txEl>
                                          </p:spTgt>
                                        </p:tgtEl>
                                        <p:attrNameLst>
                                          <p:attrName>style.visibility</p:attrName>
                                        </p:attrNameLst>
                                      </p:cBhvr>
                                      <p:to>
                                        <p:strVal val="visible"/>
                                      </p:to>
                                    </p:set>
                                    <p:animEffect transition="in" filter="blinds(horizontal)">
                                      <p:cBhvr>
                                        <p:cTn id="62" dur="500"/>
                                        <p:tgtEl>
                                          <p:spTgt spid="1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xEl>
                                              <p:pRg st="4" end="4"/>
                                            </p:txEl>
                                          </p:spTgt>
                                        </p:tgtEl>
                                        <p:attrNameLst>
                                          <p:attrName>style.visibility</p:attrName>
                                        </p:attrNameLst>
                                      </p:cBhvr>
                                      <p:to>
                                        <p:strVal val="visible"/>
                                      </p:to>
                                    </p:set>
                                    <p:animEffect transition="in" filter="blinds(horizontal)">
                                      <p:cBhvr>
                                        <p:cTn id="67" dur="500"/>
                                        <p:tgtEl>
                                          <p:spTgt spid="14">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4">
                                            <p:txEl>
                                              <p:pRg st="5" end="5"/>
                                            </p:txEl>
                                          </p:spTgt>
                                        </p:tgtEl>
                                        <p:attrNameLst>
                                          <p:attrName>style.visibility</p:attrName>
                                        </p:attrNameLst>
                                      </p:cBhvr>
                                      <p:to>
                                        <p:strVal val="visible"/>
                                      </p:to>
                                    </p:set>
                                    <p:animEffect transition="in" filter="blinds(horizontal)">
                                      <p:cBhvr>
                                        <p:cTn id="72" dur="500"/>
                                        <p:tgtEl>
                                          <p:spTgt spid="14">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4">
                                            <p:txEl>
                                              <p:pRg st="6" end="6"/>
                                            </p:txEl>
                                          </p:spTgt>
                                        </p:tgtEl>
                                        <p:attrNameLst>
                                          <p:attrName>style.visibility</p:attrName>
                                        </p:attrNameLst>
                                      </p:cBhvr>
                                      <p:to>
                                        <p:strVal val="visible"/>
                                      </p:to>
                                    </p:set>
                                    <p:animEffect transition="in" filter="blinds(horizontal)">
                                      <p:cBhvr>
                                        <p:cTn id="77" dur="500"/>
                                        <p:tgtEl>
                                          <p:spTgt spid="14">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4">
                                            <p:txEl>
                                              <p:pRg st="7" end="7"/>
                                            </p:txEl>
                                          </p:spTgt>
                                        </p:tgtEl>
                                        <p:attrNameLst>
                                          <p:attrName>style.visibility</p:attrName>
                                        </p:attrNameLst>
                                      </p:cBhvr>
                                      <p:to>
                                        <p:strVal val="visible"/>
                                      </p:to>
                                    </p:set>
                                    <p:animEffect transition="in" filter="blinds(horizontal)">
                                      <p:cBhvr>
                                        <p:cTn id="8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Field Project Thesis</a:t>
            </a:r>
            <a:endParaRPr lang="en-US" dirty="0"/>
          </a:p>
        </p:txBody>
      </p:sp>
      <p:sp>
        <p:nvSpPr>
          <p:cNvPr id="3" name="Content Placeholder 2"/>
          <p:cNvSpPr>
            <a:spLocks noGrp="1"/>
          </p:cNvSpPr>
          <p:nvPr>
            <p:ph idx="1"/>
          </p:nvPr>
        </p:nvSpPr>
        <p:spPr>
          <a:xfrm>
            <a:off x="152400" y="1143000"/>
            <a:ext cx="8839200" cy="3048000"/>
          </a:xfrm>
        </p:spPr>
        <p:txBody>
          <a:bodyPr/>
          <a:lstStyle/>
          <a:p>
            <a:r>
              <a:rPr lang="en-US" dirty="0" smtClean="0"/>
              <a:t>Action Research:</a:t>
            </a:r>
          </a:p>
          <a:p>
            <a:pPr lvl="1"/>
            <a:r>
              <a:rPr lang="en-US" dirty="0" smtClean="0"/>
              <a:t>Practical Issue in work or ministry</a:t>
            </a:r>
          </a:p>
          <a:p>
            <a:pPr lvl="1"/>
            <a:r>
              <a:rPr lang="en-US" dirty="0" smtClean="0"/>
              <a:t>Develop a central research question to gain knowledge of that issue </a:t>
            </a:r>
          </a:p>
          <a:p>
            <a:pPr lvl="1"/>
            <a:r>
              <a:rPr lang="en-US" dirty="0" smtClean="0"/>
              <a:t>Use three methods: Survey, Interview, Focus Groups</a:t>
            </a:r>
          </a:p>
          <a:p>
            <a:pPr lvl="1"/>
            <a:r>
              <a:rPr lang="en-US" dirty="0" smtClean="0"/>
              <a:t>Produce a final research paper of about 12,000-15,000 words</a:t>
            </a:r>
          </a:p>
          <a:p>
            <a:r>
              <a:rPr lang="en-US" dirty="0" smtClean="0"/>
              <a:t>Approval Process for each Research project</a:t>
            </a:r>
          </a:p>
          <a:p>
            <a:r>
              <a:rPr lang="en-US" dirty="0" smtClean="0"/>
              <a:t>Supervisors read the drafts and approve the final paper</a:t>
            </a:r>
            <a:endParaRPr lang="en-US" dirty="0"/>
          </a:p>
        </p:txBody>
      </p:sp>
      <p:pic>
        <p:nvPicPr>
          <p:cNvPr id="6" name="Picture 5" descr="PPT93FB.png"/>
          <p:cNvPicPr>
            <a:picLocks noChangeAspect="1"/>
          </p:cNvPicPr>
          <p:nvPr/>
        </p:nvPicPr>
        <p:blipFill>
          <a:blip r:embed="rId3" cstate="print"/>
          <a:stretch>
            <a:fillRect/>
          </a:stretch>
        </p:blipFill>
        <p:spPr>
          <a:xfrm>
            <a:off x="4724400" y="4038599"/>
            <a:ext cx="3276600" cy="2669435"/>
          </a:xfrm>
          <a:prstGeom prst="rect">
            <a:avLst/>
          </a:prstGeom>
        </p:spPr>
      </p:pic>
      <p:pic>
        <p:nvPicPr>
          <p:cNvPr id="7" name="Picture 6" descr="PPTBFEB.png"/>
          <p:cNvPicPr>
            <a:picLocks noChangeAspect="1"/>
          </p:cNvPicPr>
          <p:nvPr/>
        </p:nvPicPr>
        <p:blipFill>
          <a:blip r:embed="rId4" cstate="print"/>
          <a:stretch>
            <a:fillRect/>
          </a:stretch>
        </p:blipFill>
        <p:spPr>
          <a:xfrm>
            <a:off x="990600" y="4038600"/>
            <a:ext cx="3379671" cy="26391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5400"/>
            <a:ext cx="3352800" cy="1143000"/>
          </a:xfrm>
        </p:spPr>
        <p:txBody>
          <a:bodyPr/>
          <a:lstStyle/>
          <a:p>
            <a:r>
              <a:rPr lang="en-US" b="1" dirty="0" smtClean="0">
                <a:solidFill>
                  <a:schemeClr val="tx1"/>
                </a:solidFill>
              </a:rPr>
              <a:t>The MA TEAM</a:t>
            </a:r>
            <a:endParaRPr lang="en-US" b="1" dirty="0">
              <a:solidFill>
                <a:schemeClr val="tx1"/>
              </a:solidFill>
            </a:endParaRPr>
          </a:p>
        </p:txBody>
      </p:sp>
      <p:sp>
        <p:nvSpPr>
          <p:cNvPr id="6" name="Rectangle 5"/>
          <p:cNvSpPr/>
          <p:nvPr/>
        </p:nvSpPr>
        <p:spPr>
          <a:xfrm>
            <a:off x="3255573" y="5410200"/>
            <a:ext cx="2723823" cy="646331"/>
          </a:xfrm>
          <a:prstGeom prst="rect">
            <a:avLst/>
          </a:prstGeom>
          <a:noFill/>
        </p:spPr>
        <p:txBody>
          <a:bodyPr wrap="none" lIns="91440" tIns="45720" rIns="91440" bIns="45720">
            <a:spAutoFit/>
          </a:bodyPr>
          <a:lstStyle/>
          <a:p>
            <a:pPr algn="ctr"/>
            <a:r>
              <a:rPr lang="en-US" sz="3600" b="1" cap="none" spc="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Questions?</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2171700"/>
            <a:ext cx="7360920" cy="2514600"/>
          </a:xfrm>
          <a:prstGeom prst="rect">
            <a:avLst/>
          </a:prstGeom>
        </p:spPr>
      </p:pic>
    </p:spTree>
    <p:extLst>
      <p:ext uri="{BB962C8B-B14F-4D97-AF65-F5344CB8AC3E}">
        <p14:creationId xmlns:p14="http://schemas.microsoft.com/office/powerpoint/2010/main" val="244072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z="2400" smtClean="0"/>
              <a:t>Development Associates International</a:t>
            </a:r>
          </a:p>
        </p:txBody>
      </p:sp>
      <p:sp>
        <p:nvSpPr>
          <p:cNvPr id="66563" name="Content Placeholder 2"/>
          <p:cNvSpPr>
            <a:spLocks noGrp="1"/>
          </p:cNvSpPr>
          <p:nvPr>
            <p:ph idx="1"/>
          </p:nvPr>
        </p:nvSpPr>
        <p:spPr>
          <a:xfrm>
            <a:off x="381000" y="1066800"/>
            <a:ext cx="8477250" cy="5257800"/>
          </a:xfrm>
        </p:spPr>
        <p:txBody>
          <a:bodyPr/>
          <a:lstStyle/>
          <a:p>
            <a:pPr eaLnBrk="1" hangingPunct="1"/>
            <a:r>
              <a:rPr lang="en-US" sz="2400" b="1" dirty="0" smtClean="0"/>
              <a:t>Our mission is to develop the integrity and effectiveness of Christian leaders worldwide so that the Church can fulfill its role in extending the Kingdom of God. </a:t>
            </a:r>
          </a:p>
          <a:p>
            <a:pPr eaLnBrk="1" hangingPunct="1"/>
            <a:r>
              <a:rPr lang="en-US" sz="2400" b="1" dirty="0" smtClean="0"/>
              <a:t>Offices in the USA, Australia, Belgium, India, Ivory Coast, Russia, the Middle East, Nigeria, South Africa, </a:t>
            </a:r>
            <a:r>
              <a:rPr lang="en-US" b="1" dirty="0" smtClean="0"/>
              <a:t>Nepal</a:t>
            </a:r>
            <a:r>
              <a:rPr lang="en-US" sz="2400" b="1" dirty="0" smtClean="0"/>
              <a:t>, Togo, DRC, UK, Indonesia and Uganda. </a:t>
            </a:r>
          </a:p>
          <a:p>
            <a:pPr eaLnBrk="1" hangingPunct="1"/>
            <a:r>
              <a:rPr lang="en-US" sz="2400" b="1" dirty="0" smtClean="0"/>
              <a:t>We target leaders with the least access to spiritual, human and practical resources with activities in: </a:t>
            </a:r>
          </a:p>
          <a:p>
            <a:pPr lvl="2" eaLnBrk="1" hangingPunct="1"/>
            <a:r>
              <a:rPr lang="en-US" sz="1800" b="1" dirty="0" smtClean="0"/>
              <a:t>Educating</a:t>
            </a:r>
          </a:p>
          <a:p>
            <a:pPr lvl="2" eaLnBrk="1" hangingPunct="1"/>
            <a:r>
              <a:rPr lang="en-US" sz="1800" b="1" dirty="0" smtClean="0"/>
              <a:t>Mentoring </a:t>
            </a:r>
          </a:p>
          <a:p>
            <a:pPr lvl="2" eaLnBrk="1" hangingPunct="1"/>
            <a:r>
              <a:rPr lang="en-US" sz="1800" b="1" dirty="0" smtClean="0"/>
              <a:t>Consulting</a:t>
            </a:r>
          </a:p>
          <a:p>
            <a:pPr lvl="2" eaLnBrk="1" hangingPunct="1"/>
            <a:r>
              <a:rPr lang="en-US" sz="1800" b="1" dirty="0" smtClean="0"/>
              <a:t>Connecting</a:t>
            </a:r>
          </a:p>
          <a:p>
            <a:pPr eaLnBrk="1" hangingPunct="1"/>
            <a:endParaRPr lang="en-US" sz="2400" b="1" dirty="0" smtClean="0"/>
          </a:p>
        </p:txBody>
      </p:sp>
      <p:pic>
        <p:nvPicPr>
          <p:cNvPr id="5" name="Picture 4" descr="Clara Klassen explaining a find point Burundi April 2008 IMG_0316.JPG"/>
          <p:cNvPicPr>
            <a:picLocks noChangeAspect="1"/>
          </p:cNvPicPr>
          <p:nvPr/>
        </p:nvPicPr>
        <p:blipFill>
          <a:blip r:embed="rId3" cstate="print"/>
          <a:stretch>
            <a:fillRect/>
          </a:stretch>
        </p:blipFill>
        <p:spPr>
          <a:xfrm>
            <a:off x="5410200" y="4724400"/>
            <a:ext cx="2362200" cy="17716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Program Purpose</a:t>
            </a:r>
            <a:endParaRPr lang="en-US" dirty="0"/>
          </a:p>
        </p:txBody>
      </p:sp>
      <p:sp>
        <p:nvSpPr>
          <p:cNvPr id="3" name="Content Placeholder 2"/>
          <p:cNvSpPr>
            <a:spLocks noGrp="1"/>
          </p:cNvSpPr>
          <p:nvPr>
            <p:ph idx="1"/>
          </p:nvPr>
        </p:nvSpPr>
        <p:spPr/>
        <p:txBody>
          <a:bodyPr>
            <a:normAutofit/>
          </a:bodyPr>
          <a:lstStyle/>
          <a:p>
            <a:r>
              <a:rPr lang="en-US" dirty="0" smtClean="0"/>
              <a:t>To provide a high quality, faith-based MA degree in Organizational Leadership in partnership with Christian institutions of higher education in the majority world. Our purpose is accomplished when Christian leaders are transformed and both demonstrate and mentor servant leadership in their contexts as a result of completing the MA program.</a:t>
            </a:r>
            <a:endParaRPr lang="en-US" dirty="0"/>
          </a:p>
        </p:txBody>
      </p:sp>
      <p:pic>
        <p:nvPicPr>
          <p:cNvPr id="5" name="Picture 4" descr="DAI India Board and Staff  cropped STC_0851.jpg"/>
          <p:cNvPicPr>
            <a:picLocks noChangeAspect="1"/>
          </p:cNvPicPr>
          <p:nvPr/>
        </p:nvPicPr>
        <p:blipFill>
          <a:blip r:embed="rId3" cstate="print"/>
          <a:stretch>
            <a:fillRect/>
          </a:stretch>
        </p:blipFill>
        <p:spPr>
          <a:xfrm>
            <a:off x="990600" y="4114800"/>
            <a:ext cx="7086600" cy="225171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590800" y="1524000"/>
            <a:ext cx="5867400" cy="4724400"/>
          </a:xfrm>
          <a:prstGeom prst="rect">
            <a:avLst/>
          </a:prstGeom>
        </p:spPr>
        <p:txBody>
          <a:bodyPr>
            <a:noAutofit/>
          </a:bodyPr>
          <a:lstStyle/>
          <a:p>
            <a:r>
              <a:rPr lang="en-US" sz="3200" b="1" dirty="0" smtClean="0"/>
              <a:t>First Cohort met in 2004</a:t>
            </a:r>
          </a:p>
          <a:p>
            <a:r>
              <a:rPr lang="en-US" sz="3200" b="1" dirty="0" smtClean="0"/>
              <a:t>Partnerships formed with</a:t>
            </a:r>
          </a:p>
          <a:p>
            <a:pPr lvl="1"/>
            <a:r>
              <a:rPr lang="en-US" sz="2400" b="1" dirty="0" err="1" smtClean="0"/>
              <a:t>Allhabad</a:t>
            </a:r>
            <a:r>
              <a:rPr lang="en-US" sz="2400" b="1" dirty="0" smtClean="0"/>
              <a:t> Agricultural Institute &amp; Deemed University: Bombay (9) and Delhi (30)</a:t>
            </a:r>
          </a:p>
          <a:p>
            <a:pPr lvl="1"/>
            <a:r>
              <a:rPr lang="en-US" sz="2400" b="1" dirty="0" smtClean="0"/>
              <a:t>Methodist University of Katanga: </a:t>
            </a:r>
            <a:r>
              <a:rPr lang="en-US" sz="2400" b="1" dirty="0" err="1" smtClean="0"/>
              <a:t>Mulungwishi</a:t>
            </a:r>
            <a:r>
              <a:rPr lang="en-US" sz="2400" b="1" dirty="0" smtClean="0"/>
              <a:t>, DRC (21)</a:t>
            </a:r>
          </a:p>
          <a:p>
            <a:pPr lvl="1"/>
            <a:r>
              <a:rPr lang="en-US" sz="2400" b="1" dirty="0" smtClean="0"/>
              <a:t>Uganda Christian University (20)</a:t>
            </a:r>
          </a:p>
          <a:p>
            <a:r>
              <a:rPr lang="en-US" sz="3200" b="1" dirty="0" smtClean="0"/>
              <a:t>80 students enrolled</a:t>
            </a:r>
          </a:p>
        </p:txBody>
      </p:sp>
      <p:sp>
        <p:nvSpPr>
          <p:cNvPr id="2" name="Title 1"/>
          <p:cNvSpPr>
            <a:spLocks noGrp="1"/>
          </p:cNvSpPr>
          <p:nvPr>
            <p:ph type="title"/>
          </p:nvPr>
        </p:nvSpPr>
        <p:spPr>
          <a:xfrm>
            <a:off x="1600200" y="228600"/>
            <a:ext cx="6433186" cy="1066800"/>
          </a:xfrm>
        </p:spPr>
        <p:txBody>
          <a:bodyPr>
            <a:normAutofit/>
          </a:bodyPr>
          <a:lstStyle/>
          <a:p>
            <a:r>
              <a:rPr lang="en-US" b="1" dirty="0" smtClean="0"/>
              <a:t>Some History: How We Started</a:t>
            </a:r>
            <a:endParaRPr lang="en-US" b="1" dirty="0"/>
          </a:p>
        </p:txBody>
      </p:sp>
      <p:pic>
        <p:nvPicPr>
          <p:cNvPr id="4" name="Snagit_PPTF93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524000" cy="6891978"/>
          </a:xfrm>
          <a:prstGeom prst="rect">
            <a:avLst/>
          </a:prstGeom>
          <a:noFill/>
          <a:ln w="9525">
            <a:noFill/>
            <a:miter lim="800000"/>
            <a:headEnd/>
            <a:tailEnd/>
          </a:ln>
          <a:effectLst/>
        </p:spPr>
      </p:pic>
    </p:spTree>
    <p:extLst>
      <p:ext uri="{BB962C8B-B14F-4D97-AF65-F5344CB8AC3E}">
        <p14:creationId xmlns:p14="http://schemas.microsoft.com/office/powerpoint/2010/main" val="22655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Profile </a:t>
            </a:r>
            <a:r>
              <a:rPr lang="en-US" smtClean="0"/>
              <a:t>of Program (Mid-2012)</a:t>
            </a:r>
            <a:endParaRPr lang="en-US" dirty="0"/>
          </a:p>
        </p:txBody>
      </p:sp>
      <p:sp>
        <p:nvSpPr>
          <p:cNvPr id="3" name="Content Placeholder 2"/>
          <p:cNvSpPr>
            <a:spLocks noGrp="1"/>
          </p:cNvSpPr>
          <p:nvPr>
            <p:ph idx="1"/>
          </p:nvPr>
        </p:nvSpPr>
        <p:spPr>
          <a:xfrm>
            <a:off x="304801" y="1143000"/>
            <a:ext cx="5257800" cy="5334000"/>
          </a:xfrm>
        </p:spPr>
        <p:txBody>
          <a:bodyPr/>
          <a:lstStyle/>
          <a:p>
            <a:pPr>
              <a:buNone/>
            </a:pPr>
            <a:r>
              <a:rPr lang="en-US" sz="2400" dirty="0" smtClean="0"/>
              <a:t>Currently: </a:t>
            </a:r>
          </a:p>
          <a:p>
            <a:pPr>
              <a:buFont typeface="Wingdings" pitchFamily="2" charset="2"/>
              <a:buChar char="v"/>
            </a:pPr>
            <a:r>
              <a:rPr lang="en-US" dirty="0"/>
              <a:t>4</a:t>
            </a:r>
            <a:r>
              <a:rPr lang="en-US" sz="2400" dirty="0" smtClean="0"/>
              <a:t> full time devoted to </a:t>
            </a:r>
            <a:r>
              <a:rPr lang="en-US" dirty="0" smtClean="0"/>
              <a:t>managing</a:t>
            </a:r>
            <a:r>
              <a:rPr lang="en-US" sz="2400" dirty="0" smtClean="0"/>
              <a:t> of the MA Program</a:t>
            </a:r>
          </a:p>
          <a:p>
            <a:pPr>
              <a:buFont typeface="Wingdings" pitchFamily="2" charset="2"/>
              <a:buChar char="v"/>
            </a:pPr>
            <a:r>
              <a:rPr lang="en-US" smtClean="0"/>
              <a:t>16</a:t>
            </a:r>
            <a:r>
              <a:rPr lang="en-US" sz="2400" smtClean="0"/>
              <a:t> </a:t>
            </a:r>
            <a:r>
              <a:rPr lang="en-US" sz="2400" dirty="0" smtClean="0"/>
              <a:t>Coordinators (each approximately 1/3 to 1/2 time)</a:t>
            </a:r>
          </a:p>
          <a:p>
            <a:pPr>
              <a:buFont typeface="Wingdings" pitchFamily="2" charset="2"/>
              <a:buChar char="v"/>
            </a:pPr>
            <a:r>
              <a:rPr lang="en-US" smtClean="0"/>
              <a:t>900</a:t>
            </a:r>
            <a:r>
              <a:rPr lang="en-US" sz="2400" smtClean="0"/>
              <a:t> </a:t>
            </a:r>
            <a:r>
              <a:rPr lang="en-US" sz="2400" dirty="0" smtClean="0"/>
              <a:t>students in </a:t>
            </a:r>
            <a:r>
              <a:rPr lang="en-US" dirty="0" smtClean="0"/>
              <a:t>35</a:t>
            </a:r>
            <a:r>
              <a:rPr lang="en-US" sz="2400" dirty="0" smtClean="0"/>
              <a:t> cohorts in 15 countries meeting twice yearly</a:t>
            </a:r>
          </a:p>
          <a:p>
            <a:pPr>
              <a:buFont typeface="Wingdings" pitchFamily="2" charset="2"/>
              <a:buChar char="v"/>
            </a:pPr>
            <a:r>
              <a:rPr lang="en-US" dirty="0" smtClean="0"/>
              <a:t>112</a:t>
            </a:r>
            <a:r>
              <a:rPr lang="en-US" sz="2400" dirty="0" smtClean="0"/>
              <a:t> facilitators from 17 countries</a:t>
            </a:r>
          </a:p>
          <a:p>
            <a:pPr>
              <a:buFont typeface="Wingdings" pitchFamily="2" charset="2"/>
              <a:buChar char="v"/>
            </a:pPr>
            <a:r>
              <a:rPr lang="en-US" sz="2400" dirty="0" smtClean="0"/>
              <a:t>Managing 14 currently developed courses In English and 13 </a:t>
            </a:r>
            <a:r>
              <a:rPr lang="en-US" sz="2400" smtClean="0"/>
              <a:t>in French</a:t>
            </a:r>
          </a:p>
          <a:p>
            <a:pPr>
              <a:buFont typeface="Wingdings" pitchFamily="2" charset="2"/>
              <a:buChar char="v"/>
            </a:pPr>
            <a:r>
              <a:rPr lang="en-US" smtClean="0"/>
              <a:t>9 Cohorts completing in 2012; 15 new Cohorts in 2013</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828800"/>
            <a:ext cx="3149082" cy="3429000"/>
          </a:xfrm>
          <a:prstGeom prst="rect">
            <a:avLst/>
          </a:prstGeom>
        </p:spPr>
      </p:pic>
      <p:sp>
        <p:nvSpPr>
          <p:cNvPr id="7" name="TextBox 6"/>
          <p:cNvSpPr txBox="1"/>
          <p:nvPr/>
        </p:nvSpPr>
        <p:spPr>
          <a:xfrm>
            <a:off x="7607968" y="5301916"/>
            <a:ext cx="1179914" cy="523220"/>
          </a:xfrm>
          <a:prstGeom prst="rect">
            <a:avLst/>
          </a:prstGeom>
          <a:noFill/>
        </p:spPr>
        <p:txBody>
          <a:bodyPr wrap="square" rtlCol="0">
            <a:spAutoFit/>
          </a:bodyPr>
          <a:lstStyle/>
          <a:p>
            <a:r>
              <a:rPr lang="en-US" sz="1400" smtClean="0"/>
              <a:t>Jean-Marie Nknoge</a:t>
            </a:r>
            <a:endParaRPr lang="en-US" sz="1400"/>
          </a:p>
        </p:txBody>
      </p:sp>
      <p:sp>
        <p:nvSpPr>
          <p:cNvPr id="8" name="TextBox 7"/>
          <p:cNvSpPr txBox="1"/>
          <p:nvPr/>
        </p:nvSpPr>
        <p:spPr>
          <a:xfrm>
            <a:off x="7620000" y="1295400"/>
            <a:ext cx="914400" cy="523220"/>
          </a:xfrm>
          <a:prstGeom prst="rect">
            <a:avLst/>
          </a:prstGeom>
          <a:noFill/>
        </p:spPr>
        <p:txBody>
          <a:bodyPr wrap="square" rtlCol="0">
            <a:spAutoFit/>
          </a:bodyPr>
          <a:lstStyle/>
          <a:p>
            <a:r>
              <a:rPr lang="en-US" sz="1400" smtClean="0"/>
              <a:t>David Fraser</a:t>
            </a:r>
            <a:endParaRPr lang="en-US" sz="1400"/>
          </a:p>
        </p:txBody>
      </p:sp>
      <p:sp>
        <p:nvSpPr>
          <p:cNvPr id="9" name="TextBox 8"/>
          <p:cNvSpPr txBox="1"/>
          <p:nvPr/>
        </p:nvSpPr>
        <p:spPr>
          <a:xfrm>
            <a:off x="5943600" y="5301916"/>
            <a:ext cx="1066800" cy="523220"/>
          </a:xfrm>
          <a:prstGeom prst="rect">
            <a:avLst/>
          </a:prstGeom>
          <a:noFill/>
        </p:spPr>
        <p:txBody>
          <a:bodyPr wrap="square" rtlCol="0">
            <a:spAutoFit/>
          </a:bodyPr>
          <a:lstStyle/>
          <a:p>
            <a:r>
              <a:rPr lang="en-US" sz="1400" smtClean="0"/>
              <a:t>Harold Overstreet</a:t>
            </a:r>
            <a:endParaRPr lang="en-US" sz="1400"/>
          </a:p>
        </p:txBody>
      </p:sp>
      <p:sp>
        <p:nvSpPr>
          <p:cNvPr id="10" name="TextBox 9"/>
          <p:cNvSpPr txBox="1"/>
          <p:nvPr/>
        </p:nvSpPr>
        <p:spPr>
          <a:xfrm>
            <a:off x="5867400" y="1305580"/>
            <a:ext cx="914400" cy="523220"/>
          </a:xfrm>
          <a:prstGeom prst="rect">
            <a:avLst/>
          </a:prstGeom>
          <a:noFill/>
        </p:spPr>
        <p:txBody>
          <a:bodyPr wrap="square" rtlCol="0">
            <a:spAutoFit/>
          </a:bodyPr>
          <a:lstStyle/>
          <a:p>
            <a:r>
              <a:rPr lang="en-US" sz="1400" smtClean="0"/>
              <a:t>Christine Mutua</a:t>
            </a:r>
            <a:endParaRPr lang="en-U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Profile of Program II</a:t>
            </a:r>
            <a:endParaRPr lang="en-US" dirty="0"/>
          </a:p>
        </p:txBody>
      </p:sp>
      <p:sp>
        <p:nvSpPr>
          <p:cNvPr id="3" name="Content Placeholder 2"/>
          <p:cNvSpPr>
            <a:spLocks noGrp="1"/>
          </p:cNvSpPr>
          <p:nvPr>
            <p:ph idx="1"/>
          </p:nvPr>
        </p:nvSpPr>
        <p:spPr>
          <a:xfrm>
            <a:off x="304800" y="914400"/>
            <a:ext cx="8294687" cy="5116513"/>
          </a:xfrm>
        </p:spPr>
        <p:txBody>
          <a:bodyPr/>
          <a:lstStyle/>
          <a:p>
            <a:pPr>
              <a:buNone/>
            </a:pPr>
            <a:r>
              <a:rPr lang="en-US" sz="2800" dirty="0" smtClean="0"/>
              <a:t>Currently: </a:t>
            </a:r>
          </a:p>
          <a:p>
            <a:pPr>
              <a:buFont typeface="Wingdings" pitchFamily="2" charset="2"/>
              <a:buChar char="v"/>
            </a:pPr>
            <a:r>
              <a:rPr lang="en-US" sz="2800" dirty="0" smtClean="0"/>
              <a:t>Annual budget: US </a:t>
            </a:r>
            <a:r>
              <a:rPr lang="en-US" sz="2800" dirty="0"/>
              <a:t>$685,000 </a:t>
            </a:r>
            <a:r>
              <a:rPr lang="en-US" sz="2800" dirty="0" smtClean="0"/>
              <a:t>($200,000 additional revenue from student fees and tuition)</a:t>
            </a:r>
            <a:endParaRPr lang="en-US" sz="3200" dirty="0" smtClean="0"/>
          </a:p>
          <a:p>
            <a:pPr>
              <a:buFont typeface="Wingdings" pitchFamily="2" charset="2"/>
              <a:buChar char="v"/>
            </a:pPr>
            <a:r>
              <a:rPr lang="en-US" sz="2800" dirty="0" smtClean="0"/>
              <a:t>Fundraising required: approximately </a:t>
            </a:r>
            <a:r>
              <a:rPr lang="en-US" sz="2800" smtClean="0"/>
              <a:t>$1000-1100/student </a:t>
            </a:r>
            <a:r>
              <a:rPr lang="en-US" sz="2800" dirty="0" smtClean="0"/>
              <a:t>per year</a:t>
            </a:r>
          </a:p>
          <a:p>
            <a:pPr>
              <a:buFont typeface="Wingdings" pitchFamily="2" charset="2"/>
              <a:buChar char="v"/>
            </a:pPr>
            <a:r>
              <a:rPr lang="en-US" sz="2800" dirty="0" smtClean="0"/>
              <a:t>Future horizon: plans seek to have 1000 active students in the program </a:t>
            </a:r>
            <a:r>
              <a:rPr lang="en-US" sz="2800" smtClean="0"/>
              <a:t>by 2015 </a:t>
            </a:r>
            <a:endParaRPr lang="en-US" sz="2800" dirty="0" smtClean="0"/>
          </a:p>
          <a:p>
            <a:pPr>
              <a:buFont typeface="Wingdings" pitchFamily="2" charset="2"/>
              <a:buChar char="v"/>
            </a:pPr>
            <a:r>
              <a:rPr lang="en-US" sz="2800" dirty="0" smtClean="0"/>
              <a:t>The MA is currently in </a:t>
            </a:r>
            <a:r>
              <a:rPr lang="en-US" sz="2800" smtClean="0"/>
              <a:t>a slow growth mode.</a:t>
            </a:r>
          </a:p>
          <a:p>
            <a:pPr>
              <a:buFont typeface="Wingdings" pitchFamily="2" charset="2"/>
              <a:buChar char="v"/>
            </a:pPr>
            <a:r>
              <a:rPr lang="en-US" sz="2800" smtClean="0"/>
              <a:t>About 1300 students enrolled since start</a:t>
            </a:r>
            <a:endParaRPr lang="en-US" sz="2800" dirty="0"/>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943600" y="4114800"/>
            <a:ext cx="41148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Values Emphasized in the MA</a:t>
            </a:r>
            <a:endParaRPr lang="en-US" dirty="0"/>
          </a:p>
        </p:txBody>
      </p:sp>
      <p:sp>
        <p:nvSpPr>
          <p:cNvPr id="3" name="Content Placeholder 2"/>
          <p:cNvSpPr>
            <a:spLocks noGrp="1"/>
          </p:cNvSpPr>
          <p:nvPr>
            <p:ph idx="1"/>
          </p:nvPr>
        </p:nvSpPr>
        <p:spPr/>
        <p:txBody>
          <a:bodyPr>
            <a:normAutofit/>
          </a:bodyPr>
          <a:lstStyle/>
          <a:p>
            <a:pPr lvl="0"/>
            <a:r>
              <a:rPr lang="en-US" sz="2400" u="sng" dirty="0" smtClean="0"/>
              <a:t>Effectiveness</a:t>
            </a:r>
            <a:r>
              <a:rPr lang="en-US" sz="2400" dirty="0" smtClean="0"/>
              <a:t>: a practice-focused curriculum delivered by facilitators who are able to engage students in a cross-cultural context around leadership issues and models in ways that are transformational.</a:t>
            </a:r>
          </a:p>
          <a:p>
            <a:pPr lvl="0"/>
            <a:r>
              <a:rPr lang="en-US" sz="2400" u="sng" dirty="0" smtClean="0"/>
              <a:t>Integrity</a:t>
            </a:r>
            <a:r>
              <a:rPr lang="en-US" sz="2400" dirty="0" smtClean="0"/>
              <a:t>: an insistence on high standards in student learning outcomes that reflect the goals of transformation and character formation as well as the development of high levels of competence in servant leadership.</a:t>
            </a:r>
          </a:p>
          <a:p>
            <a:pPr lvl="0"/>
            <a:r>
              <a:rPr lang="en-US" sz="2400" u="sng" dirty="0" smtClean="0"/>
              <a:t>Humility</a:t>
            </a:r>
            <a:r>
              <a:rPr lang="en-US" sz="2400" dirty="0" smtClean="0"/>
              <a:t>: a posture of learning on the part of both student and facilitator, always aware that students bring a great deal of wisdom, experience and insight into the classroom as well as the facilitator</a:t>
            </a:r>
          </a:p>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Values Emphasized II</a:t>
            </a:r>
            <a:endParaRPr lang="en-US" dirty="0"/>
          </a:p>
        </p:txBody>
      </p:sp>
      <p:sp>
        <p:nvSpPr>
          <p:cNvPr id="3" name="Content Placeholder 2"/>
          <p:cNvSpPr>
            <a:spLocks noGrp="1"/>
          </p:cNvSpPr>
          <p:nvPr>
            <p:ph idx="1"/>
          </p:nvPr>
        </p:nvSpPr>
        <p:spPr/>
        <p:txBody>
          <a:bodyPr/>
          <a:lstStyle/>
          <a:p>
            <a:pPr>
              <a:buNone/>
            </a:pPr>
            <a:r>
              <a:rPr lang="en-US" sz="2400" dirty="0" smtClean="0"/>
              <a:t>The MA program emphasizes:</a:t>
            </a:r>
          </a:p>
          <a:p>
            <a:pPr lvl="0"/>
            <a:r>
              <a:rPr lang="en-US" sz="2400" u="sng" dirty="0" smtClean="0"/>
              <a:t>Partnering</a:t>
            </a:r>
            <a:r>
              <a:rPr lang="en-US" sz="2400" dirty="0" smtClean="0"/>
              <a:t>: an appreciative collaboration with host educational institutions who we seek to serve and strengthen.</a:t>
            </a:r>
          </a:p>
          <a:p>
            <a:pPr lvl="0"/>
            <a:r>
              <a:rPr lang="en-US" sz="2400" u="sng" dirty="0" smtClean="0"/>
              <a:t>Biblically-based</a:t>
            </a:r>
            <a:r>
              <a:rPr lang="en-US" sz="2400" dirty="0" smtClean="0"/>
              <a:t>: a curriculum and delivery system that comports well with and, where relevant, refers directly to biblical materials for grounding and illuminating the best practices of Christian leadership in dialog with the best contemporary leadership thought</a:t>
            </a:r>
            <a:endParaRPr lang="en-US" sz="2400" dirty="0"/>
          </a:p>
        </p:txBody>
      </p:sp>
      <p:pic>
        <p:nvPicPr>
          <p:cNvPr id="4" name="Picture 3" descr="DAI logo medium.jpg"/>
          <p:cNvPicPr>
            <a:picLocks noChangeAspect="1"/>
          </p:cNvPicPr>
          <p:nvPr/>
        </p:nvPicPr>
        <p:blipFill>
          <a:blip r:embed="rId3" cstate="print"/>
          <a:stretch>
            <a:fillRect/>
          </a:stretch>
        </p:blipFill>
        <p:spPr>
          <a:xfrm>
            <a:off x="2209800" y="4495799"/>
            <a:ext cx="4343400" cy="2015609"/>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AI MA Program&amp;quot;&quot;/&gt;&lt;property id=&quot;20307&quot; value=&quot;256&quot;/&gt;&lt;/object&gt;&lt;object type=&quot;3&quot; unique_id=&quot;10005&quot;&gt;&lt;property id=&quot;20148&quot; value=&quot;5&quot;/&gt;&lt;property id=&quot;20300&quot; value=&quot;Slide 3 - &amp;quot;Development Associates International&amp;quot;&quot;/&gt;&lt;property id=&quot;20307&quot; value=&quot;270&quot;/&gt;&lt;/object&gt;&lt;object type=&quot;3&quot; unique_id=&quot;10006&quot;&gt;&lt;property id=&quot;20148&quot; value=&quot;5&quot;/&gt;&lt;property id=&quot;20300&quot; value=&quot;Slide 9 - &amp;quot;MA Program Distinctives&amp;quot;&quot;/&gt;&lt;property id=&quot;20307&quot; value=&quot;257&quot;/&gt;&lt;/object&gt;&lt;object type=&quot;3&quot; unique_id=&quot;10007&quot;&gt;&lt;property id=&quot;20148&quot; value=&quot;5&quot;/&gt;&lt;property id=&quot;20300&quot; value=&quot;Slide 10 - &amp;quot;MA Program&amp;quot;&quot;/&gt;&lt;property id=&quot;20307&quot; value=&quot;258&quot;/&gt;&lt;/object&gt;&lt;object type=&quot;3&quot; unique_id=&quot;10008&quot;&gt;&lt;property id=&quot;20148&quot; value=&quot;5&quot;/&gt;&lt;property id=&quot;20300&quot; value=&quot;Slide 11 - &amp;quot;Major Outcomes &amp;quot;&quot;/&gt;&lt;property id=&quot;20307&quot; value=&quot;259&quot;/&gt;&lt;/object&gt;&lt;object type=&quot;3&quot; unique_id=&quot;10009&quot;&gt;&lt;property id=&quot;20148&quot; value=&quot;5&quot;/&gt;&lt;property id=&quot;20300&quot; value=&quot;Slide 12 - &amp;quot;Major Outcomes II&amp;quot;&quot;/&gt;&lt;property id=&quot;20307&quot; value=&quot;260&quot;/&gt;&lt;/object&gt;&lt;object type=&quot;3&quot; unique_id=&quot;10010&quot;&gt;&lt;property id=&quot;20148&quot; value=&quot;5&quot;/&gt;&lt;property id=&quot;20300&quot; value=&quot;Slide 13 - &amp;quot;Major Outcomes III&amp;quot;&quot;/&gt;&lt;property id=&quot;20307&quot; value=&quot;261&quot;/&gt;&lt;/object&gt;&lt;object type=&quot;3&quot; unique_id=&quot;10011&quot;&gt;&lt;property id=&quot;20148&quot; value=&quot;5&quot;/&gt;&lt;property id=&quot;20300&quot; value=&quot;Slide 14 - &amp;quot;Overview of Current Status (2011)&amp;quot;&quot;/&gt;&lt;property id=&quot;20307&quot; value=&quot;262&quot;/&gt;&lt;/object&gt;&lt;object type=&quot;3&quot; unique_id=&quot;10012&quot;&gt;&lt;property id=&quot;20148&quot; value=&quot;5&quot;/&gt;&lt;property id=&quot;20300&quot; value=&quot;Slide 15 - &amp;quot;Current Partnerships&amp;quot;&quot;/&gt;&lt;property id=&quot;20307&quot; value=&quot;265&quot;/&gt;&lt;/object&gt;&lt;object type=&quot;3&quot; unique_id=&quot;10013&quot;&gt;&lt;property id=&quot;20148&quot; value=&quot;5&quot;/&gt;&lt;property id=&quot;20300&quot; value=&quot;Slide 16 - &amp;quot;Future Profile&amp;quot;&quot;/&gt;&lt;property id=&quot;20307&quot; value=&quot;263&quot;/&gt;&lt;/object&gt;&lt;object type=&quot;3&quot; unique_id=&quot;10015&quot;&gt;&lt;property id=&quot;20148&quot; value=&quot;5&quot;/&gt;&lt;property id=&quot;20300&quot; value=&quot;Slide 17 - &amp;quot;Operations&amp;quot;&quot;/&gt;&lt;property id=&quot;20307&quot; value=&quot;266&quot;/&gt;&lt;/object&gt;&lt;object type=&quot;3&quot; unique_id=&quot;10016&quot;&gt;&lt;property id=&quot;20148&quot; value=&quot;5&quot;/&gt;&lt;property id=&quot;20300&quot; value=&quot;Slide 18 - &amp;quot;Curriculum Year 1&amp;quot;&quot;/&gt;&lt;property id=&quot;20307&quot; value=&quot;267&quot;/&gt;&lt;/object&gt;&lt;object type=&quot;3&quot; unique_id=&quot;10017&quot;&gt;&lt;property id=&quot;20148&quot; value=&quot;5&quot;/&gt;&lt;property id=&quot;20300&quot; value=&quot;Slide 19 - &amp;quot;Curriculum Year 2&amp;quot;&quot;/&gt;&lt;property id=&quot;20307&quot; value=&quot;268&quot;/&gt;&lt;/object&gt;&lt;object type=&quot;3&quot; unique_id=&quot;10018&quot;&gt;&lt;property id=&quot;20148&quot; value=&quot;5&quot;/&gt;&lt;property id=&quot;20300&quot; value=&quot;Slide 20 - &amp;quot;Curriculum Year 3&amp;quot;&quot;/&gt;&lt;property id=&quot;20307&quot; value=&quot;269&quot;/&gt;&lt;/object&gt;&lt;object type=&quot;3&quot; unique_id=&quot;10019&quot;&gt;&lt;property id=&quot;20148&quot; value=&quot;5&quot;/&gt;&lt;property id=&quot;20300&quot; value=&quot;Slide 22 - &amp;quot;Questions?&amp;quot;&quot;/&gt;&lt;property id=&quot;20307&quot; value=&quot;271&quot;/&gt;&lt;/object&gt;&lt;object type=&quot;3&quot; unique_id=&quot;10182&quot;&gt;&lt;property id=&quot;20148&quot; value=&quot;5&quot;/&gt;&lt;property id=&quot;20300&quot; value=&quot;Slide 4 - &amp;quot;MA Program Purpose&amp;quot;&quot;/&gt;&lt;property id=&quot;20307&quot; value=&quot;272&quot;/&gt;&lt;/object&gt;&lt;object type=&quot;3&quot; unique_id=&quot;10183&quot;&gt;&lt;property id=&quot;20148&quot; value=&quot;5&quot;/&gt;&lt;property id=&quot;20300&quot; value=&quot;Slide 5 - &amp;quot;Quick Profile of Program&amp;quot;&quot;/&gt;&lt;property id=&quot;20307&quot; value=&quot;273&quot;/&gt;&lt;/object&gt;&lt;object type=&quot;3&quot; unique_id=&quot;10184&quot;&gt;&lt;property id=&quot;20148&quot; value=&quot;5&quot;/&gt;&lt;property id=&quot;20300&quot; value=&quot;Slide 6 - &amp;quot;Quick Profile of Program II&amp;quot;&quot;/&gt;&lt;property id=&quot;20307&quot; value=&quot;274&quot;/&gt;&lt;/object&gt;&lt;object type=&quot;3&quot; unique_id=&quot;10290&quot;&gt;&lt;property id=&quot;20148&quot; value=&quot;5&quot;/&gt;&lt;property id=&quot;20300&quot; value=&quot;Slide 7 - &amp;quot;Core Values Emphasized in the MA&amp;quot;&quot;/&gt;&lt;property id=&quot;20307&quot; value=&quot;275&quot;/&gt;&lt;/object&gt;&lt;object type=&quot;3&quot; unique_id=&quot;10291&quot;&gt;&lt;property id=&quot;20148&quot; value=&quot;5&quot;/&gt;&lt;property id=&quot;20300&quot; value=&quot;Slide 8 - &amp;quot;Core Values Emphasized II&amp;quot;&quot;/&gt;&lt;property id=&quot;20307&quot; value=&quot;276&quot;/&gt;&lt;/object&gt;&lt;object type=&quot;3&quot; unique_id=&quot;10550&quot;&gt;&lt;property id=&quot;20148&quot; value=&quot;5&quot;/&gt;&lt;property id=&quot;20300&quot; value=&quot;Slide 2&quot;/&gt;&lt;property id=&quot;20307&quot; value=&quot;278&quot;/&gt;&lt;/object&gt;&lt;object type=&quot;3&quot; unique_id=&quot;10884&quot;&gt;&lt;property id=&quot;20148&quot; value=&quot;5&quot;/&gt;&lt;property id=&quot;20300&quot; value=&quot;Slide 21 - &amp;quot;Final Field Project Thesis&amp;quot;&quot;/&gt;&lt;property id=&quot;20307&quot; value=&quot;279&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imated picture effects for PowerPoi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Animated hierarchy and process graphics with Smart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PPP_SVECT_TXT_Building_Green">
  <a:themeElements>
    <a:clrScheme name="">
      <a:dk1>
        <a:srgbClr val="B2B2B2"/>
      </a:dk1>
      <a:lt1>
        <a:srgbClr val="FFFFFF"/>
      </a:lt1>
      <a:dk2>
        <a:srgbClr val="B2B2B2"/>
      </a:dk2>
      <a:lt2>
        <a:srgbClr val="FFFFFF"/>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fontScheme name="PPP_SVECT_TXT_Building_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VECT_TXT_Building_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VECT_TXT_Building_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VECT_TXT_Building_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VECT_TXT_Building_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VECT_TXT_Building_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VECT_TXT_Building_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VECT_TXT_Building_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VECT_TXT_Building_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VECT_TXT_Building_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VECT_TXT_Building_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VECT_TXT_Building_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VECT_TXT_Building_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VECT_TXT_Building_Green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VECT_TXT_Building_Green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VECT_TXT_Building_Green 15">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VECT_TXT_Building_Green 16">
        <a:dk1>
          <a:srgbClr val="000000"/>
        </a:dk1>
        <a:lt1>
          <a:srgbClr val="B2B2B2"/>
        </a:lt1>
        <a:dk2>
          <a:srgbClr val="FFFFFF"/>
        </a:dk2>
        <a:lt2>
          <a:srgbClr val="B2B2B2"/>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E07C25C0DD32498269C871E277903C" ma:contentTypeVersion="0" ma:contentTypeDescription="Create a new document." ma:contentTypeScope="" ma:versionID="eaad92f0b4b72b24b949470fd05caa0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9752CE-A5ED-419B-8553-12C496C7E75D}">
  <ds:schemaRefs>
    <ds:schemaRef ds:uri="http://schemas.microsoft.com/sharepoint/v3/contenttype/forms"/>
  </ds:schemaRefs>
</ds:datastoreItem>
</file>

<file path=customXml/itemProps2.xml><?xml version="1.0" encoding="utf-8"?>
<ds:datastoreItem xmlns:ds="http://schemas.openxmlformats.org/officeDocument/2006/customXml" ds:itemID="{ABE61A5E-AA2C-49E2-B961-DBB25A3031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A21133D-8C9C-4796-A0E9-CB7245DAD17D}">
  <ds:schemaRefs>
    <ds:schemaRef ds:uri="http://purl.org/dc/dcmitype/"/>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Animated Picture effects</Template>
  <TotalTime>963</TotalTime>
  <Words>1169</Words>
  <Application>Microsoft Office PowerPoint</Application>
  <PresentationFormat>On-screen Show (4:3)</PresentationFormat>
  <Paragraphs>233</Paragraphs>
  <Slides>24</Slides>
  <Notes>24</Notes>
  <HiddenSlides>0</HiddenSlides>
  <MMClips>0</MMClips>
  <ScaleCrop>false</ScaleCrop>
  <HeadingPairs>
    <vt:vector size="4" baseType="variant">
      <vt:variant>
        <vt:lpstr>Theme</vt:lpstr>
      </vt:variant>
      <vt:variant>
        <vt:i4>49</vt:i4>
      </vt:variant>
      <vt:variant>
        <vt:lpstr>Slide Titles</vt:lpstr>
      </vt:variant>
      <vt:variant>
        <vt:i4>24</vt:i4>
      </vt:variant>
    </vt:vector>
  </HeadingPairs>
  <TitlesOfParts>
    <vt:vector size="73" baseType="lpstr">
      <vt:lpstr>1_Office Theme</vt:lpstr>
      <vt:lpstr>Animated picture effects for PowerPoint slides</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Animated hierarchy and process graphics with SmartArt</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PPP_SVECT_TXT_Building_Green</vt:lpstr>
      <vt:lpstr>DAI MA Program</vt:lpstr>
      <vt:lpstr>PowerPoint Presentation</vt:lpstr>
      <vt:lpstr>Development Associates International</vt:lpstr>
      <vt:lpstr>MA Program Purpose</vt:lpstr>
      <vt:lpstr>Some History: How We Started</vt:lpstr>
      <vt:lpstr>Quick Profile of Program (Mid-2012)</vt:lpstr>
      <vt:lpstr>Quick Profile of Program II</vt:lpstr>
      <vt:lpstr>Core Values Emphasized in the MA</vt:lpstr>
      <vt:lpstr>Core Values Emphasized II</vt:lpstr>
      <vt:lpstr>MA Program Distinctives</vt:lpstr>
      <vt:lpstr>MA Program</vt:lpstr>
      <vt:lpstr>Major Outcomes </vt:lpstr>
      <vt:lpstr>Major Outcomes II</vt:lpstr>
      <vt:lpstr>Major Outcomes III</vt:lpstr>
      <vt:lpstr>Overview of Current Status (2012)</vt:lpstr>
      <vt:lpstr>Current Partnerships</vt:lpstr>
      <vt:lpstr>Future Profile</vt:lpstr>
      <vt:lpstr>Operations</vt:lpstr>
      <vt:lpstr>PowerPoint Presentation</vt:lpstr>
      <vt:lpstr>Curriculum Year 1</vt:lpstr>
      <vt:lpstr>Curriculum Year 2</vt:lpstr>
      <vt:lpstr>Curriculum Year 3</vt:lpstr>
      <vt:lpstr>Final Field Project Thesis</vt:lpstr>
      <vt:lpstr>The MA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 MA Program</dc:title>
  <dc:creator>Administrator</dc:creator>
  <cp:lastModifiedBy>Administrator</cp:lastModifiedBy>
  <cp:revision>117</cp:revision>
  <dcterms:created xsi:type="dcterms:W3CDTF">2009-01-14T12:48:04Z</dcterms:created>
  <dcterms:modified xsi:type="dcterms:W3CDTF">2012-10-24T20:26:39Z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0x0101006AE07C25C0DD32498269C871E277903C</vt:lpwstr>
  </property>
</Properties>
</file>