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4"/>
  </p:sldMasterIdLst>
  <p:notesMasterIdLst>
    <p:notesMasterId r:id="rId35"/>
  </p:notesMasterIdLst>
  <p:handoutMasterIdLst>
    <p:handoutMasterId r:id="rId36"/>
  </p:handoutMasterIdLst>
  <p:sldIdLst>
    <p:sldId id="287" r:id="rId5"/>
    <p:sldId id="256" r:id="rId6"/>
    <p:sldId id="260" r:id="rId7"/>
    <p:sldId id="261" r:id="rId8"/>
    <p:sldId id="262" r:id="rId9"/>
    <p:sldId id="259" r:id="rId10"/>
    <p:sldId id="264" r:id="rId11"/>
    <p:sldId id="285" r:id="rId12"/>
    <p:sldId id="265" r:id="rId13"/>
    <p:sldId id="266" r:id="rId14"/>
    <p:sldId id="283" r:id="rId15"/>
    <p:sldId id="293" r:id="rId16"/>
    <p:sldId id="281" r:id="rId17"/>
    <p:sldId id="279" r:id="rId18"/>
    <p:sldId id="292" r:id="rId19"/>
    <p:sldId id="286" r:id="rId20"/>
    <p:sldId id="282" r:id="rId21"/>
    <p:sldId id="277" r:id="rId22"/>
    <p:sldId id="284" r:id="rId23"/>
    <p:sldId id="268" r:id="rId24"/>
    <p:sldId id="267" r:id="rId25"/>
    <p:sldId id="269" r:id="rId26"/>
    <p:sldId id="270" r:id="rId27"/>
    <p:sldId id="276" r:id="rId28"/>
    <p:sldId id="271" r:id="rId29"/>
    <p:sldId id="272" r:id="rId30"/>
    <p:sldId id="278" r:id="rId31"/>
    <p:sldId id="274" r:id="rId32"/>
    <p:sldId id="280" r:id="rId33"/>
    <p:sldId id="290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99CCFF"/>
    <a:srgbClr val="FFDA65"/>
    <a:srgbClr val="000000"/>
    <a:srgbClr val="DAE4F2"/>
    <a:srgbClr val="45441B"/>
    <a:srgbClr val="FF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778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27B1A21-1F9C-4E14-96AC-CC5CD3A4F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98EAA09-5B1B-46F7-BF3D-5A72C8376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8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60DB4-9636-4E38-B80E-8D7888F2CD6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07BB7-B521-4518-A8E1-0F98018503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D2C6D-43D7-4550-9644-C9A69E376BB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EAA09-5B1B-46F7-BF3D-5A72C83763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2DE72-058A-49F0-8E8D-41468B7F70D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5FE30-EE24-4A7B-B980-B89100BC258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EAA09-5B1B-46F7-BF3D-5A72C83763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55543-4867-4644-B66A-CD80AA3A2A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D364-C83A-4F7A-ADA6-1DD2378221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F1EFA-39CC-4F98-B418-1BE5C08854B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A0F87-CFB4-4749-8ED1-33ACD1DE66F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3C6D-5D69-490E-AEC1-05ABF8B18BB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117DE-D13C-437B-A4B5-ACFE82A504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08C16-3D87-42E7-A97C-28C7B7A86E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7CC2D-4E4E-426D-87E8-A36202D5AE9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3094F-3352-44F4-8FC7-D86F36F4189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80216-65FA-42CE-9119-A898B346A03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6CA95-4606-4C83-B2A0-85D09B1572D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59AAB-822B-457F-95D2-BB7714A0BC5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35947-2F40-4A13-9956-4D09FB30C36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D3FCD-5437-47FB-975F-A750C266FDF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6E996-7CED-4064-B0A2-81027959B3F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EB4E8-F474-453C-B992-2BC236E6AB3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EAA09-5B1B-46F7-BF3D-5A72C83763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2950F-6FCE-4884-97F5-2310B32F375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6C0A5-B062-4747-9649-DAFF0158241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D1925-BDC9-4633-ACA7-34FC15191EA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79722-A2A5-4760-9B75-FD6059B876E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8EBCB-43FB-49FA-B376-E190AC4A00C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75563-F720-452C-9D66-F6334157673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Users\Administrator\AppData\Roaming\PresPro\Member\PPP_AGLOB_TLE_Orbit.avi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PP_AGLOB_TLE_Orbi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450" y="3717925"/>
            <a:ext cx="2932113" cy="28829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163" y="1997075"/>
            <a:ext cx="7758112" cy="1169988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6525" y="0"/>
            <a:ext cx="5903913" cy="1790700"/>
          </a:xfrm>
        </p:spPr>
        <p:txBody>
          <a:bodyPr anchor="ctr"/>
          <a:lstStyle>
            <a:lvl1pPr marL="0" indent="0">
              <a:buFontTx/>
              <a:buNone/>
              <a:defRPr sz="2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6525" y="6375400"/>
            <a:ext cx="1922463" cy="48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25800" y="6375400"/>
            <a:ext cx="2814638" cy="48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02463" y="6375400"/>
            <a:ext cx="1920875" cy="48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CA0A-AA26-4123-A51C-FA1A4FE25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4F75-90A9-442F-9A94-D00D572DA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0"/>
            <a:ext cx="18351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" y="0"/>
            <a:ext cx="53562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66F8-18B8-4163-A2BC-1D9A78E21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B679-966A-4CBA-BAD9-EC66BB084F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2CFF-50C6-4A24-B469-20AA04E99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652588"/>
            <a:ext cx="3595688" cy="4200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4463" y="1652588"/>
            <a:ext cx="3595687" cy="4200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39F4-25FD-4C79-B3A2-3952B00FC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D2AC-592D-4F23-91C1-82C132725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A418-9CA1-47B5-B0A7-FB6E15D4B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0AAB-A3CB-4259-9C4D-9CF9C8184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0796-99E1-44B9-99F0-0A2A7F501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6C90-18DB-4106-A059-355FFB08A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file:///C:\Users\Administrator\AppData\Roaming\PresPro\Member\PPP_AGLOB_TXT_Orbit.avi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PP_AGLOB_TXT_Orbit.avi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0963" y="17463"/>
            <a:ext cx="1436687" cy="1436687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0"/>
            <a:ext cx="70691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652588"/>
            <a:ext cx="7343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4008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A58357-13D8-4605-BFAD-602789C9FB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overstreet@daint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Faculty Orientation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Finish Well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3238"/>
            <a:ext cx="8382000" cy="4932362"/>
          </a:xfrm>
        </p:spPr>
        <p:txBody>
          <a:bodyPr/>
          <a:lstStyle/>
          <a:p>
            <a:r>
              <a:rPr lang="en-US" dirty="0" smtClean="0"/>
              <a:t>Submit one or two sets of exam papers to DAI office (see sample exam for details- more are available from the US office)</a:t>
            </a:r>
          </a:p>
          <a:p>
            <a:r>
              <a:rPr lang="en-US" dirty="0" smtClean="0"/>
              <a:t>Submit assignment grades to local and US office before final exam </a:t>
            </a:r>
          </a:p>
          <a:p>
            <a:r>
              <a:rPr lang="en-US" dirty="0" smtClean="0"/>
              <a:t>Give feedback to DAI (about your experience)</a:t>
            </a:r>
          </a:p>
          <a:p>
            <a:r>
              <a:rPr lang="en-US" dirty="0" smtClean="0"/>
              <a:t>General questions to David Fraser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3238"/>
            <a:ext cx="8382000" cy="4932362"/>
          </a:xfrm>
        </p:spPr>
        <p:txBody>
          <a:bodyPr/>
          <a:lstStyle/>
          <a:p>
            <a:r>
              <a:rPr lang="en-US" smtClean="0"/>
              <a:t>Grade final exam</a:t>
            </a:r>
          </a:p>
          <a:p>
            <a:pPr lvl="1"/>
            <a:r>
              <a:rPr lang="en-US" smtClean="0"/>
              <a:t>See sample marking sheet</a:t>
            </a:r>
          </a:p>
          <a:p>
            <a:r>
              <a:rPr lang="en-US" smtClean="0"/>
              <a:t>Weight of internal to external</a:t>
            </a:r>
          </a:p>
          <a:p>
            <a:pPr lvl="1"/>
            <a:r>
              <a:rPr lang="en-US" smtClean="0"/>
              <a:t>Differs from country to country</a:t>
            </a:r>
          </a:p>
          <a:p>
            <a:r>
              <a:rPr lang="en-US" smtClean="0"/>
              <a:t>Comparison of grades in US-UK-Africa..</a:t>
            </a:r>
          </a:p>
          <a:p>
            <a:pPr lvl="1"/>
            <a:r>
              <a:rPr lang="en-US" smtClean="0"/>
              <a:t>See Grading Systems Sheet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Rationale for British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652588"/>
            <a:ext cx="5508625" cy="4200525"/>
          </a:xfrm>
        </p:spPr>
        <p:txBody>
          <a:bodyPr/>
          <a:lstStyle/>
          <a:p>
            <a:r>
              <a:rPr lang="en-US" smtClean="0"/>
              <a:t>Different Premise</a:t>
            </a:r>
          </a:p>
          <a:p>
            <a:pPr lvl="1"/>
            <a:r>
              <a:rPr lang="en-US"/>
              <a:t>A</a:t>
            </a:r>
            <a:r>
              <a:rPr lang="en-US" smtClean="0"/>
              <a:t> level = Einstein in Physics…. With Albert at 100%</a:t>
            </a:r>
          </a:p>
          <a:p>
            <a:pPr lvl="1"/>
            <a:r>
              <a:rPr lang="en-US" smtClean="0"/>
              <a:t>An A indicates very high mastery of the subject matter (which only very few show). So a 75% A means excellent work AND you still have a lot to learn!</a:t>
            </a:r>
          </a:p>
          <a:p>
            <a:pPr lvl="1"/>
            <a:r>
              <a:rPr lang="en-US" smtClean="0"/>
              <a:t>The numerical range reflects this (India example)</a:t>
            </a:r>
          </a:p>
          <a:p>
            <a:pPr marL="914400" lvl="2" indent="0">
              <a:buNone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95403"/>
              </p:ext>
            </p:extLst>
          </p:nvPr>
        </p:nvGraphicFramePr>
        <p:xfrm>
          <a:off x="5867400" y="3048000"/>
          <a:ext cx="2895601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284"/>
                <a:gridCol w="864010"/>
                <a:gridCol w="817307"/>
              </a:tblGrid>
              <a:tr h="971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75 - 100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First division with honors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485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60-74.9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First division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485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50-59.9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Second division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2961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41-49.9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580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40 &amp; 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Failure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6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7620000" cy="4751388"/>
          </a:xfrm>
        </p:spPr>
        <p:txBody>
          <a:bodyPr/>
          <a:lstStyle/>
          <a:p>
            <a:r>
              <a:rPr lang="en-US" sz="2600" dirty="0" smtClean="0"/>
              <a:t>Student List</a:t>
            </a:r>
          </a:p>
          <a:p>
            <a:r>
              <a:rPr lang="en-US" sz="2600" dirty="0" smtClean="0"/>
              <a:t>In the event of a problem with a student:</a:t>
            </a:r>
          </a:p>
          <a:p>
            <a:pPr lvl="1"/>
            <a:r>
              <a:rPr lang="en-US" sz="2600" dirty="0" smtClean="0"/>
              <a:t>Communicate with the cohort coordinator and with Harold</a:t>
            </a:r>
            <a:r>
              <a:rPr lang="en-US" sz="2600" smtClean="0"/>
              <a:t>, </a:t>
            </a:r>
            <a:r>
              <a:rPr lang="en-US" sz="2600" smtClean="0"/>
              <a:t>David, Jean-Marie </a:t>
            </a:r>
            <a:r>
              <a:rPr lang="en-US" sz="2600" dirty="0" smtClean="0"/>
              <a:t>or Christine</a:t>
            </a:r>
          </a:p>
          <a:p>
            <a:pPr lvl="1"/>
            <a:r>
              <a:rPr lang="en-US" sz="2600" dirty="0" smtClean="0"/>
              <a:t>Late work is the clearest and most frequent issue:</a:t>
            </a:r>
          </a:p>
          <a:p>
            <a:pPr lvl="2"/>
            <a:r>
              <a:rPr lang="en-US" sz="2400" dirty="0" smtClean="0"/>
              <a:t>This requires some flexibility since “life” happens</a:t>
            </a:r>
          </a:p>
          <a:p>
            <a:pPr lvl="2"/>
            <a:r>
              <a:rPr lang="en-US" sz="2400" dirty="0" smtClean="0"/>
              <a:t>But you need to be clear with the students from the beginning what your policy is and the consequences for late work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Timeline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 flipV="1">
            <a:off x="0" y="4343400"/>
            <a:ext cx="914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V="1">
            <a:off x="0" y="6172200"/>
            <a:ext cx="914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81000" y="1592263"/>
            <a:ext cx="8077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Before </a:t>
            </a:r>
            <a:r>
              <a:rPr lang="en-US" sz="18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your </a:t>
            </a:r>
            <a:r>
              <a:rPr lang="en-US" sz="18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20+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involvement in facilitating a course discuss with Harold: Course, Country, Time, CV, Travel, Material, Orientation…</a:t>
            </a:r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9144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18288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27432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36576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45720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54864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64008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73152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>
            <a:off x="8229600" y="3962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9144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18288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27432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36576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79" name="Line 22"/>
          <p:cNvSpPr>
            <a:spLocks noChangeShapeType="1"/>
          </p:cNvSpPr>
          <p:nvPr/>
        </p:nvSpPr>
        <p:spPr bwMode="auto">
          <a:xfrm>
            <a:off x="45720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80" name="Line 23"/>
          <p:cNvSpPr>
            <a:spLocks noChangeShapeType="1"/>
          </p:cNvSpPr>
          <p:nvPr/>
        </p:nvSpPr>
        <p:spPr bwMode="auto">
          <a:xfrm>
            <a:off x="54864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81" name="Line 24"/>
          <p:cNvSpPr>
            <a:spLocks noChangeShapeType="1"/>
          </p:cNvSpPr>
          <p:nvPr/>
        </p:nvSpPr>
        <p:spPr bwMode="auto">
          <a:xfrm>
            <a:off x="64008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82" name="Line 25"/>
          <p:cNvSpPr>
            <a:spLocks noChangeShapeType="1"/>
          </p:cNvSpPr>
          <p:nvPr/>
        </p:nvSpPr>
        <p:spPr bwMode="auto">
          <a:xfrm>
            <a:off x="73152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83" name="Line 26"/>
          <p:cNvSpPr>
            <a:spLocks noChangeShapeType="1"/>
          </p:cNvSpPr>
          <p:nvPr/>
        </p:nvSpPr>
        <p:spPr bwMode="auto">
          <a:xfrm>
            <a:off x="8229600" y="5791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-76200" y="3613150"/>
            <a:ext cx="1089594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Pre-Res.: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Personal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Preparation</a:t>
            </a: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857250" y="3657600"/>
            <a:ext cx="976486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1: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Residency</a:t>
            </a: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1754188" y="3613150"/>
            <a:ext cx="836832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2: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Travel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2514600" y="3673475"/>
            <a:ext cx="8368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3: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1</a:t>
            </a:r>
          </a:p>
        </p:txBody>
      </p:sp>
      <p:sp>
        <p:nvSpPr>
          <p:cNvPr id="15388" name="Text Box 32"/>
          <p:cNvSpPr txBox="1">
            <a:spLocks noChangeArrowheads="1"/>
          </p:cNvSpPr>
          <p:nvPr/>
        </p:nvSpPr>
        <p:spPr bwMode="auto">
          <a:xfrm>
            <a:off x="3309716" y="3700790"/>
            <a:ext cx="8368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4: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2</a:t>
            </a:r>
          </a:p>
        </p:txBody>
      </p:sp>
      <p:sp>
        <p:nvSpPr>
          <p:cNvPr id="15389" name="Text Box 33"/>
          <p:cNvSpPr txBox="1">
            <a:spLocks noChangeArrowheads="1"/>
          </p:cNvSpPr>
          <p:nvPr/>
        </p:nvSpPr>
        <p:spPr bwMode="auto">
          <a:xfrm>
            <a:off x="4153584" y="3733800"/>
            <a:ext cx="8368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5: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3</a:t>
            </a:r>
          </a:p>
        </p:txBody>
      </p:sp>
      <p:sp>
        <p:nvSpPr>
          <p:cNvPr id="15390" name="Text Box 34"/>
          <p:cNvSpPr txBox="1">
            <a:spLocks noChangeArrowheads="1"/>
          </p:cNvSpPr>
          <p:nvPr/>
        </p:nvSpPr>
        <p:spPr bwMode="auto">
          <a:xfrm>
            <a:off x="4862165" y="3741821"/>
            <a:ext cx="8368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6: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4</a:t>
            </a:r>
          </a:p>
        </p:txBody>
      </p:sp>
      <p:sp>
        <p:nvSpPr>
          <p:cNvPr id="15391" name="Text Box 35"/>
          <p:cNvSpPr txBox="1">
            <a:spLocks noChangeArrowheads="1"/>
          </p:cNvSpPr>
          <p:nvPr/>
        </p:nvSpPr>
        <p:spPr bwMode="auto">
          <a:xfrm>
            <a:off x="5631895" y="3741821"/>
            <a:ext cx="88357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7:</a:t>
            </a: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Catch up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392" name="Text Box 36"/>
          <p:cNvSpPr txBox="1">
            <a:spLocks noChangeArrowheads="1"/>
          </p:cNvSpPr>
          <p:nvPr/>
        </p:nvSpPr>
        <p:spPr bwMode="auto">
          <a:xfrm>
            <a:off x="6407269" y="3741821"/>
            <a:ext cx="8368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8:</a:t>
            </a: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5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393" name="Text Box 37"/>
          <p:cNvSpPr txBox="1">
            <a:spLocks noChangeArrowheads="1"/>
          </p:cNvSpPr>
          <p:nvPr/>
        </p:nvSpPr>
        <p:spPr bwMode="auto">
          <a:xfrm>
            <a:off x="7290844" y="3752927"/>
            <a:ext cx="8368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9: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6</a:t>
            </a:r>
          </a:p>
        </p:txBody>
      </p:sp>
      <p:sp>
        <p:nvSpPr>
          <p:cNvPr id="15394" name="Text Box 38"/>
          <p:cNvSpPr txBox="1">
            <a:spLocks noChangeArrowheads="1"/>
          </p:cNvSpPr>
          <p:nvPr/>
        </p:nvSpPr>
        <p:spPr bwMode="auto">
          <a:xfrm>
            <a:off x="76200" y="5426075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11: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8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395" name="Text Box 39"/>
          <p:cNvSpPr txBox="1">
            <a:spLocks noChangeArrowheads="1"/>
          </p:cNvSpPr>
          <p:nvPr/>
        </p:nvSpPr>
        <p:spPr bwMode="auto">
          <a:xfrm>
            <a:off x="915988" y="5410200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12: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Catch up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396" name="Text Box 40"/>
          <p:cNvSpPr txBox="1">
            <a:spLocks noChangeArrowheads="1"/>
          </p:cNvSpPr>
          <p:nvPr/>
        </p:nvSpPr>
        <p:spPr bwMode="auto">
          <a:xfrm>
            <a:off x="1828800" y="5426075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13: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9</a:t>
            </a:r>
          </a:p>
        </p:txBody>
      </p:sp>
      <p:sp>
        <p:nvSpPr>
          <p:cNvPr id="15397" name="Text Box 41"/>
          <p:cNvSpPr txBox="1">
            <a:spLocks noChangeArrowheads="1"/>
          </p:cNvSpPr>
          <p:nvPr/>
        </p:nvSpPr>
        <p:spPr bwMode="auto">
          <a:xfrm>
            <a:off x="2743200" y="5410200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14: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10</a:t>
            </a:r>
          </a:p>
        </p:txBody>
      </p:sp>
      <p:sp>
        <p:nvSpPr>
          <p:cNvPr id="15398" name="Text Box 42"/>
          <p:cNvSpPr txBox="1">
            <a:spLocks noChangeArrowheads="1"/>
          </p:cNvSpPr>
          <p:nvPr/>
        </p:nvSpPr>
        <p:spPr bwMode="auto">
          <a:xfrm>
            <a:off x="3659188" y="5410200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15: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11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399" name="Text Box 43"/>
          <p:cNvSpPr txBox="1">
            <a:spLocks noChangeArrowheads="1"/>
          </p:cNvSpPr>
          <p:nvPr/>
        </p:nvSpPr>
        <p:spPr bwMode="auto">
          <a:xfrm>
            <a:off x="4572000" y="5410200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16:</a:t>
            </a: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12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400" name="Text Box 44"/>
          <p:cNvSpPr txBox="1">
            <a:spLocks noChangeArrowheads="1"/>
          </p:cNvSpPr>
          <p:nvPr/>
        </p:nvSpPr>
        <p:spPr bwMode="auto">
          <a:xfrm>
            <a:off x="5486400" y="5410200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17: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13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401" name="Text Box 45"/>
          <p:cNvSpPr txBox="1">
            <a:spLocks noChangeArrowheads="1"/>
          </p:cNvSpPr>
          <p:nvPr/>
        </p:nvSpPr>
        <p:spPr bwMode="auto">
          <a:xfrm>
            <a:off x="6381750" y="5410200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18: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Catch up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402" name="Text Box 46"/>
          <p:cNvSpPr txBox="1">
            <a:spLocks noChangeArrowheads="1"/>
          </p:cNvSpPr>
          <p:nvPr/>
        </p:nvSpPr>
        <p:spPr bwMode="auto">
          <a:xfrm>
            <a:off x="7315200" y="5410200"/>
            <a:ext cx="93461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19: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Final 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Paper</a:t>
            </a:r>
          </a:p>
        </p:txBody>
      </p:sp>
      <p:sp>
        <p:nvSpPr>
          <p:cNvPr id="15403" name="Text Box 47"/>
          <p:cNvSpPr txBox="1">
            <a:spLocks noChangeArrowheads="1"/>
          </p:cNvSpPr>
          <p:nvPr/>
        </p:nvSpPr>
        <p:spPr bwMode="auto">
          <a:xfrm>
            <a:off x="8210550" y="5441950"/>
            <a:ext cx="1098121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26-7: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Exam </a:t>
            </a: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Grading</a:t>
            </a:r>
          </a:p>
        </p:txBody>
      </p:sp>
      <p:sp>
        <p:nvSpPr>
          <p:cNvPr id="15404" name="Line 48"/>
          <p:cNvSpPr>
            <a:spLocks noChangeShapeType="1"/>
          </p:cNvSpPr>
          <p:nvPr/>
        </p:nvSpPr>
        <p:spPr bwMode="auto">
          <a:xfrm>
            <a:off x="914400" y="3200400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05" name="Text Box 49"/>
          <p:cNvSpPr txBox="1">
            <a:spLocks noChangeArrowheads="1"/>
          </p:cNvSpPr>
          <p:nvPr/>
        </p:nvSpPr>
        <p:spPr bwMode="auto">
          <a:xfrm>
            <a:off x="457200" y="2438400"/>
            <a:ext cx="875561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Docs for</a:t>
            </a:r>
          </a:p>
          <a:p>
            <a:pPr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Students</a:t>
            </a:r>
          </a:p>
        </p:txBody>
      </p:sp>
      <p:sp>
        <p:nvSpPr>
          <p:cNvPr id="15406" name="Line 50"/>
          <p:cNvSpPr>
            <a:spLocks noChangeShapeType="1"/>
          </p:cNvSpPr>
          <p:nvPr/>
        </p:nvSpPr>
        <p:spPr bwMode="auto">
          <a:xfrm>
            <a:off x="4990416" y="5137876"/>
            <a:ext cx="0" cy="333149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07" name="Line 51"/>
          <p:cNvSpPr>
            <a:spLocks noChangeShapeType="1"/>
          </p:cNvSpPr>
          <p:nvPr/>
        </p:nvSpPr>
        <p:spPr bwMode="auto">
          <a:xfrm>
            <a:off x="4593803" y="3253264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08" name="Line 52"/>
          <p:cNvSpPr>
            <a:spLocks noChangeShapeType="1"/>
          </p:cNvSpPr>
          <p:nvPr/>
        </p:nvSpPr>
        <p:spPr bwMode="auto">
          <a:xfrm>
            <a:off x="6114442" y="3208421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09" name="Line 53"/>
          <p:cNvSpPr>
            <a:spLocks noChangeShapeType="1"/>
          </p:cNvSpPr>
          <p:nvPr/>
        </p:nvSpPr>
        <p:spPr bwMode="auto">
          <a:xfrm>
            <a:off x="8759610" y="3274595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10" name="Line 54"/>
          <p:cNvSpPr>
            <a:spLocks noChangeShapeType="1"/>
          </p:cNvSpPr>
          <p:nvPr/>
        </p:nvSpPr>
        <p:spPr bwMode="auto">
          <a:xfrm>
            <a:off x="1828800" y="5105400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11" name="Line 55"/>
          <p:cNvSpPr>
            <a:spLocks noChangeShapeType="1"/>
          </p:cNvSpPr>
          <p:nvPr/>
        </p:nvSpPr>
        <p:spPr bwMode="auto">
          <a:xfrm>
            <a:off x="3657600" y="5105400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12" name="Line 56"/>
          <p:cNvSpPr>
            <a:spLocks noChangeShapeType="1"/>
          </p:cNvSpPr>
          <p:nvPr/>
        </p:nvSpPr>
        <p:spPr bwMode="auto">
          <a:xfrm>
            <a:off x="6964793" y="4954671"/>
            <a:ext cx="817713" cy="487279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13" name="Line 57"/>
          <p:cNvSpPr>
            <a:spLocks noChangeShapeType="1"/>
          </p:cNvSpPr>
          <p:nvPr/>
        </p:nvSpPr>
        <p:spPr bwMode="auto">
          <a:xfrm>
            <a:off x="8990461" y="5089525"/>
            <a:ext cx="0" cy="33655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14" name="Text Box 58"/>
          <p:cNvSpPr txBox="1">
            <a:spLocks noChangeArrowheads="1"/>
          </p:cNvSpPr>
          <p:nvPr/>
        </p:nvSpPr>
        <p:spPr bwMode="auto">
          <a:xfrm>
            <a:off x="4522675" y="4443329"/>
            <a:ext cx="96372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Exams 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Questions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to DAI</a:t>
            </a:r>
          </a:p>
        </p:txBody>
      </p:sp>
      <p:sp>
        <p:nvSpPr>
          <p:cNvPr id="15415" name="Text Box 59"/>
          <p:cNvSpPr txBox="1">
            <a:spLocks noChangeArrowheads="1"/>
          </p:cNvSpPr>
          <p:nvPr/>
        </p:nvSpPr>
        <p:spPr bwMode="auto">
          <a:xfrm>
            <a:off x="4031542" y="2514600"/>
            <a:ext cx="101181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Receive 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first 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homework</a:t>
            </a:r>
          </a:p>
        </p:txBody>
      </p:sp>
      <p:sp>
        <p:nvSpPr>
          <p:cNvPr id="15416" name="Text Box 60"/>
          <p:cNvSpPr txBox="1">
            <a:spLocks noChangeArrowheads="1"/>
          </p:cNvSpPr>
          <p:nvPr/>
        </p:nvSpPr>
        <p:spPr bwMode="auto">
          <a:xfrm>
            <a:off x="5346918" y="2461736"/>
            <a:ext cx="1599220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Feedback finished</a:t>
            </a: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on</a:t>
            </a:r>
          </a:p>
          <a:p>
            <a:pPr algn="ctr"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homework</a:t>
            </a:r>
          </a:p>
        </p:txBody>
      </p:sp>
      <p:sp>
        <p:nvSpPr>
          <p:cNvPr id="15417" name="Text Box 61"/>
          <p:cNvSpPr txBox="1">
            <a:spLocks noChangeArrowheads="1"/>
          </p:cNvSpPr>
          <p:nvPr/>
        </p:nvSpPr>
        <p:spPr bwMode="auto">
          <a:xfrm>
            <a:off x="8212643" y="2590800"/>
            <a:ext cx="101181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Receive </a:t>
            </a:r>
          </a:p>
          <a:p>
            <a:pPr algn="ctr"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second</a:t>
            </a:r>
          </a:p>
          <a:p>
            <a:pPr algn="ctr"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homework</a:t>
            </a:r>
          </a:p>
        </p:txBody>
      </p:sp>
      <p:sp>
        <p:nvSpPr>
          <p:cNvPr id="15418" name="Text Box 62"/>
          <p:cNvSpPr txBox="1">
            <a:spLocks noChangeArrowheads="1"/>
          </p:cNvSpPr>
          <p:nvPr/>
        </p:nvSpPr>
        <p:spPr bwMode="auto">
          <a:xfrm>
            <a:off x="3183443" y="4419600"/>
            <a:ext cx="101181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Receive 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third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homework</a:t>
            </a:r>
          </a:p>
        </p:txBody>
      </p:sp>
      <p:sp>
        <p:nvSpPr>
          <p:cNvPr id="15419" name="Text Box 63"/>
          <p:cNvSpPr txBox="1">
            <a:spLocks noChangeArrowheads="1"/>
          </p:cNvSpPr>
          <p:nvPr/>
        </p:nvSpPr>
        <p:spPr bwMode="auto">
          <a:xfrm>
            <a:off x="5455504" y="4399213"/>
            <a:ext cx="185249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Feedback finished on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homework &amp;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Final Paper</a:t>
            </a:r>
          </a:p>
        </p:txBody>
      </p:sp>
      <p:sp>
        <p:nvSpPr>
          <p:cNvPr id="15420" name="Text Box 64"/>
          <p:cNvSpPr txBox="1">
            <a:spLocks noChangeArrowheads="1"/>
          </p:cNvSpPr>
          <p:nvPr/>
        </p:nvSpPr>
        <p:spPr bwMode="auto">
          <a:xfrm>
            <a:off x="997441" y="4375150"/>
            <a:ext cx="1599220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Feedback finished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on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homework</a:t>
            </a:r>
          </a:p>
        </p:txBody>
      </p:sp>
      <p:sp>
        <p:nvSpPr>
          <p:cNvPr id="15421" name="Text Box 65"/>
          <p:cNvSpPr txBox="1">
            <a:spLocks noChangeArrowheads="1"/>
          </p:cNvSpPr>
          <p:nvPr/>
        </p:nvSpPr>
        <p:spPr bwMode="auto">
          <a:xfrm>
            <a:off x="7508408" y="4407234"/>
            <a:ext cx="1233031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Final </a:t>
            </a:r>
          </a:p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Grading &amp; </a:t>
            </a:r>
          </a:p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Any late</a:t>
            </a:r>
          </a:p>
          <a:p>
            <a:pPr algn="ctr" eaLnBrk="0" hangingPunct="0"/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Assignments 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5422" name="Line 66"/>
          <p:cNvSpPr>
            <a:spLocks noChangeShapeType="1"/>
          </p:cNvSpPr>
          <p:nvPr/>
        </p:nvSpPr>
        <p:spPr bwMode="auto">
          <a:xfrm>
            <a:off x="8207887" y="5405110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423" name="Text Box 68"/>
          <p:cNvSpPr txBox="1">
            <a:spLocks noChangeArrowheads="1"/>
          </p:cNvSpPr>
          <p:nvPr/>
        </p:nvSpPr>
        <p:spPr bwMode="auto">
          <a:xfrm>
            <a:off x="8454852" y="4314825"/>
            <a:ext cx="790922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Submit 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Final </a:t>
            </a:r>
          </a:p>
          <a:p>
            <a:pPr algn="ctr"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Grades</a:t>
            </a:r>
          </a:p>
        </p:txBody>
      </p:sp>
      <p:sp>
        <p:nvSpPr>
          <p:cNvPr id="15424" name="AutoShape 69"/>
          <p:cNvSpPr>
            <a:spLocks noChangeArrowheads="1"/>
          </p:cNvSpPr>
          <p:nvPr/>
        </p:nvSpPr>
        <p:spPr bwMode="auto">
          <a:xfrm>
            <a:off x="7600070" y="6019800"/>
            <a:ext cx="990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Break</a:t>
            </a:r>
          </a:p>
        </p:txBody>
      </p:sp>
      <p:pic>
        <p:nvPicPr>
          <p:cNvPr id="65" name="Picture 6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8042379" y="3741821"/>
            <a:ext cx="93461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Week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10: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eaLnBrk="0" hangingPunct="0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Unit </a:t>
            </a:r>
            <a:r>
              <a:rPr lang="en-US" sz="1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</a:rPr>
              <a:t>7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Schedule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441826" cy="5181600"/>
          </a:xfrm>
        </p:spPr>
        <p:txBody>
          <a:bodyPr/>
          <a:lstStyle/>
          <a:p>
            <a:pPr lvl="0"/>
            <a:r>
              <a:rPr lang="en-US" sz="1800" b="1"/>
              <a:t>Week 1. February 29-March 5: Introduction to Module in residency </a:t>
            </a:r>
            <a:endParaRPr lang="en-US" sz="2000"/>
          </a:p>
          <a:p>
            <a:pPr lvl="0"/>
            <a:r>
              <a:rPr lang="en-US" sz="1800"/>
              <a:t>Week 2. Time off to recover!</a:t>
            </a:r>
            <a:endParaRPr lang="en-US" sz="2000"/>
          </a:p>
          <a:p>
            <a:pPr lvl="0"/>
            <a:r>
              <a:rPr lang="en-US" sz="1800"/>
              <a:t>Week 3. March 13-19: Unit 1</a:t>
            </a:r>
            <a:endParaRPr lang="en-US" sz="2000"/>
          </a:p>
          <a:p>
            <a:pPr lvl="0"/>
            <a:r>
              <a:rPr lang="en-US" sz="1800"/>
              <a:t>Week 4. March 20-26: Unit </a:t>
            </a:r>
            <a:r>
              <a:rPr lang="en-US" sz="1800" smtClean="0"/>
              <a:t>2</a:t>
            </a:r>
            <a:endParaRPr lang="en-US" sz="2000"/>
          </a:p>
          <a:p>
            <a:pPr lvl="1"/>
            <a:r>
              <a:rPr lang="en-US" sz="1400" b="1" smtClean="0">
                <a:solidFill>
                  <a:srgbClr val="FFCF37"/>
                </a:solidFill>
              </a:rPr>
              <a:t>Due  </a:t>
            </a:r>
            <a:r>
              <a:rPr lang="en-US" sz="1400" b="1">
                <a:solidFill>
                  <a:srgbClr val="FFCF37"/>
                </a:solidFill>
              </a:rPr>
              <a:t>by April 2, 2011: Compulsory written </a:t>
            </a:r>
            <a:r>
              <a:rPr lang="en-US" sz="1600" b="1">
                <a:solidFill>
                  <a:srgbClr val="FFCF37"/>
                </a:solidFill>
              </a:rPr>
              <a:t>assignment</a:t>
            </a:r>
            <a:r>
              <a:rPr lang="en-US" sz="1400" b="1">
                <a:solidFill>
                  <a:srgbClr val="FFCF37"/>
                </a:solidFill>
              </a:rPr>
              <a:t> #1</a:t>
            </a:r>
            <a:endParaRPr lang="en-US" sz="2000">
              <a:solidFill>
                <a:srgbClr val="FFCF37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/>
              <a:t>Week 5. March 27-April 2:  Unit 3</a:t>
            </a:r>
            <a:endParaRPr lang="en-US" sz="2000"/>
          </a:p>
          <a:p>
            <a:pPr lvl="0">
              <a:spcAft>
                <a:spcPts val="600"/>
              </a:spcAft>
            </a:pPr>
            <a:r>
              <a:rPr lang="en-US" sz="1800" u="sng"/>
              <a:t>Week 6. April 3-9: </a:t>
            </a:r>
            <a:r>
              <a:rPr lang="en-US" sz="1800" u="sng" smtClean="0"/>
              <a:t>Discussion </a:t>
            </a:r>
            <a:r>
              <a:rPr lang="en-US" sz="1800" u="sng"/>
              <a:t>with Learning </a:t>
            </a:r>
            <a:r>
              <a:rPr lang="en-US" sz="1800" u="sng" smtClean="0"/>
              <a:t>Group</a:t>
            </a:r>
            <a:endParaRPr lang="en-US" sz="2000" u="sng"/>
          </a:p>
          <a:p>
            <a:pPr lvl="0"/>
            <a:r>
              <a:rPr lang="en-US" sz="1800"/>
              <a:t>Week 7. April 10-16: Unit 4</a:t>
            </a:r>
            <a:endParaRPr lang="en-US" sz="2000"/>
          </a:p>
          <a:p>
            <a:pPr lvl="0"/>
            <a:r>
              <a:rPr lang="en-US" sz="1800"/>
              <a:t>Week 8. April 17-23: </a:t>
            </a:r>
            <a:r>
              <a:rPr lang="en-US" sz="1600" b="1">
                <a:solidFill>
                  <a:srgbClr val="FF0000"/>
                </a:solidFill>
              </a:rPr>
              <a:t>NO </a:t>
            </a:r>
            <a:r>
              <a:rPr lang="en-US" sz="1600" b="1" smtClean="0">
                <a:solidFill>
                  <a:srgbClr val="FF0000"/>
                </a:solidFill>
              </a:rPr>
              <a:t>ASSIGN.—Good </a:t>
            </a:r>
            <a:r>
              <a:rPr lang="en-US" sz="1600" b="1">
                <a:solidFill>
                  <a:srgbClr val="FF0000"/>
                </a:solidFill>
              </a:rPr>
              <a:t>Friday, Easter </a:t>
            </a:r>
            <a:r>
              <a:rPr lang="en-US" sz="1600" b="1" smtClean="0">
                <a:solidFill>
                  <a:srgbClr val="FF0000"/>
                </a:solidFill>
              </a:rPr>
              <a:t>week (Apr 24)</a:t>
            </a:r>
            <a:endParaRPr lang="en-US" sz="1800">
              <a:solidFill>
                <a:srgbClr val="FF0000"/>
              </a:solidFill>
            </a:endParaRPr>
          </a:p>
          <a:p>
            <a:pPr lvl="0"/>
            <a:r>
              <a:rPr lang="en-US" sz="1800"/>
              <a:t>Week 9. April 24-30: </a:t>
            </a:r>
            <a:r>
              <a:rPr lang="en-US" sz="1800" smtClean="0"/>
              <a:t>Unit 5</a:t>
            </a:r>
            <a:endParaRPr lang="en-US" sz="2000"/>
          </a:p>
          <a:p>
            <a:pPr lvl="0"/>
            <a:r>
              <a:rPr lang="en-US" sz="1800"/>
              <a:t>Week 10. May 1-7: Unit 6 </a:t>
            </a:r>
            <a:endParaRPr lang="en-US" sz="2000"/>
          </a:p>
          <a:p>
            <a:pPr lvl="0">
              <a:spcAft>
                <a:spcPts val="600"/>
              </a:spcAft>
            </a:pPr>
            <a:r>
              <a:rPr lang="en-US" sz="1800"/>
              <a:t>Week 11. May 8-14 Unit 7</a:t>
            </a:r>
            <a:endParaRPr lang="en-US" sz="2000"/>
          </a:p>
          <a:p>
            <a:pPr lvl="0"/>
            <a:r>
              <a:rPr lang="en-US" sz="1800" u="sng"/>
              <a:t>Week 12. May 15-21</a:t>
            </a:r>
            <a:r>
              <a:rPr lang="en-US" sz="1800" u="sng" smtClean="0"/>
              <a:t>: </a:t>
            </a:r>
            <a:r>
              <a:rPr lang="en-US" sz="1800" u="sng"/>
              <a:t>Discussion with Learning Group</a:t>
            </a:r>
            <a:endParaRPr lang="en-US" sz="2000" u="sng"/>
          </a:p>
          <a:p>
            <a:endParaRPr lang="en-US" sz="1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7150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13. May 22-28: Unit </a:t>
            </a:r>
            <a:r>
              <a:rPr lang="en-US" sz="1800" smtClean="0">
                <a:ea typeface="Times New Roman"/>
                <a:cs typeface="Times New Roman"/>
              </a:rPr>
              <a:t>8</a:t>
            </a:r>
            <a:endParaRPr lang="en-US" sz="2000" smtClean="0"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400" b="1" smtClean="0">
                <a:solidFill>
                  <a:srgbClr val="FFCF37"/>
                </a:solidFill>
                <a:ea typeface="Times New Roman"/>
                <a:cs typeface="Arial"/>
              </a:rPr>
              <a:t>DUE </a:t>
            </a:r>
            <a:r>
              <a:rPr lang="en-US" sz="1400" b="1">
                <a:solidFill>
                  <a:srgbClr val="FFCF37"/>
                </a:solidFill>
                <a:ea typeface="Times New Roman"/>
                <a:cs typeface="Arial"/>
              </a:rPr>
              <a:t>BY June 4: COMPULSORY WRITING ASSIGNMENT #2  </a:t>
            </a:r>
            <a:endParaRPr lang="en-US" sz="2000">
              <a:solidFill>
                <a:srgbClr val="FFCF37"/>
              </a:solidFill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14. May 29-June 4:  </a:t>
            </a:r>
            <a:r>
              <a:rPr lang="en-US" sz="1400" b="1">
                <a:solidFill>
                  <a:srgbClr val="FF0000"/>
                </a:solidFill>
                <a:ea typeface="Times New Roman"/>
                <a:cs typeface="Times New Roman"/>
              </a:rPr>
              <a:t>NO READING ASSIGNMENT</a:t>
            </a:r>
            <a:endParaRPr lang="en-US" sz="1600">
              <a:solidFill>
                <a:srgbClr val="FF0000"/>
              </a:solidFill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15. June 5-11:  Unit 9</a:t>
            </a:r>
            <a:endParaRPr lang="en-US" sz="2000"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16. June 12-18:  Unit 10 </a:t>
            </a:r>
            <a:endParaRPr lang="en-US" sz="2000"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 u="sng">
                <a:ea typeface="Times New Roman"/>
                <a:cs typeface="Times New Roman"/>
              </a:rPr>
              <a:t>Week 17. June 19-25:  Meeting/ Discussion with Learning Group</a:t>
            </a:r>
            <a:endParaRPr lang="en-US" sz="2000" u="sng"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18: June 26-July 2:  Unit 11</a:t>
            </a:r>
            <a:endParaRPr lang="en-US" sz="2000"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19: July 3-9: Unit 12</a:t>
            </a:r>
            <a:endParaRPr lang="en-US" sz="2000"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20: July 10-16: Unit 13</a:t>
            </a:r>
            <a:endParaRPr lang="en-US" sz="2000"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800">
                <a:ea typeface="Times New Roman"/>
                <a:cs typeface="Times New Roman"/>
              </a:rPr>
              <a:t>Week 21: July </a:t>
            </a:r>
            <a:r>
              <a:rPr lang="en-US" sz="1800" smtClean="0">
                <a:ea typeface="Times New Roman"/>
                <a:cs typeface="Times New Roman"/>
              </a:rPr>
              <a:t>17-23</a:t>
            </a:r>
            <a:endParaRPr lang="en-US" sz="2000" smtClean="0"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1400" b="1" smtClean="0">
                <a:solidFill>
                  <a:srgbClr val="FFCF37"/>
                </a:solidFill>
                <a:ea typeface="Times New Roman"/>
                <a:cs typeface="Times New Roman"/>
              </a:rPr>
              <a:t>DUE </a:t>
            </a:r>
            <a:r>
              <a:rPr lang="en-US" sz="1400" b="1">
                <a:solidFill>
                  <a:srgbClr val="FFCF37"/>
                </a:solidFill>
                <a:ea typeface="Times New Roman"/>
                <a:cs typeface="Times New Roman"/>
              </a:rPr>
              <a:t>BY July 23 : </a:t>
            </a:r>
            <a:r>
              <a:rPr lang="en-US" sz="1400" b="1">
                <a:solidFill>
                  <a:srgbClr val="FFCF37"/>
                </a:solidFill>
                <a:ea typeface="Times New Roman"/>
                <a:cs typeface="Arial"/>
              </a:rPr>
              <a:t>FINAL COMPULSORY WRITING ASSIGNMENT #</a:t>
            </a:r>
            <a:r>
              <a:rPr lang="en-US" sz="1400" b="1" smtClean="0">
                <a:solidFill>
                  <a:srgbClr val="FFCF37"/>
                </a:solidFill>
                <a:ea typeface="Times New Roman"/>
                <a:cs typeface="Arial"/>
              </a:rPr>
              <a:t>3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800">
              <a:solidFill>
                <a:srgbClr val="FFCF37"/>
              </a:solidFill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800">
                <a:ea typeface="Times New Roman"/>
                <a:cs typeface="Times New Roman"/>
              </a:rPr>
              <a:t>Weeks 22-25: time </a:t>
            </a:r>
            <a:r>
              <a:rPr lang="en-US" sz="1800" smtClean="0">
                <a:ea typeface="Times New Roman"/>
                <a:cs typeface="Times New Roman"/>
              </a:rPr>
              <a:t>for students to </a:t>
            </a:r>
            <a:r>
              <a:rPr lang="en-US" sz="1800">
                <a:ea typeface="Times New Roman"/>
                <a:cs typeface="Times New Roman"/>
              </a:rPr>
              <a:t>prepare for final exams</a:t>
            </a:r>
            <a:r>
              <a:rPr lang="en-US" sz="1800" smtClean="0">
                <a:ea typeface="Times New Roman"/>
                <a:cs typeface="Times New Roman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92D050"/>
                </a:solidFill>
                <a:ea typeface="Times New Roman"/>
                <a:cs typeface="Times New Roman"/>
              </a:rPr>
              <a:t>Final Exam August 22, </a:t>
            </a:r>
            <a:r>
              <a:rPr lang="en-US" sz="1800" b="1" smtClean="0">
                <a:solidFill>
                  <a:srgbClr val="92D050"/>
                </a:solidFill>
                <a:ea typeface="Times New Roman"/>
                <a:cs typeface="Times New Roman"/>
              </a:rPr>
              <a:t>2011</a:t>
            </a:r>
            <a:endParaRPr lang="en-US" sz="2000">
              <a:solidFill>
                <a:srgbClr val="92D05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3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Research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mtClean="0"/>
              <a:t>The summative project is a Field Research thesis</a:t>
            </a:r>
          </a:p>
          <a:p>
            <a:pPr lvl="1"/>
            <a:r>
              <a:rPr lang="en-US" sz="2400" b="1" smtClean="0"/>
              <a:t>Grows out of the Research Methods course</a:t>
            </a:r>
          </a:p>
          <a:p>
            <a:pPr lvl="1"/>
            <a:r>
              <a:rPr lang="en-US" sz="2400" b="1" smtClean="0"/>
              <a:t>Professionally oriented</a:t>
            </a:r>
          </a:p>
          <a:p>
            <a:pPr lvl="2"/>
            <a:r>
              <a:rPr lang="en-US" sz="2400" b="1" smtClean="0"/>
              <a:t>Not library but empirical research</a:t>
            </a:r>
          </a:p>
          <a:p>
            <a:pPr lvl="2"/>
            <a:r>
              <a:rPr lang="en-US" sz="2400" b="1" smtClean="0"/>
              <a:t>Mini-project in the research course gets these projects started</a:t>
            </a:r>
          </a:p>
          <a:p>
            <a:pPr lvl="2"/>
            <a:r>
              <a:rPr lang="en-US" sz="2400" b="1" smtClean="0"/>
              <a:t>Finish a 60-80 page thesis plus appendices as the last part of the MA</a:t>
            </a:r>
          </a:p>
          <a:p>
            <a:pPr lvl="1"/>
            <a:r>
              <a:rPr lang="en-US" sz="2400" b="1" smtClean="0"/>
              <a:t>We need thesis readers/supervisors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105400" cy="31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133600"/>
            <a:ext cx="8027988" cy="762000"/>
          </a:xfrm>
        </p:spPr>
        <p:txBody>
          <a:bodyPr/>
          <a:lstStyle/>
          <a:p>
            <a:r>
              <a:rPr lang="en-US" dirty="0" smtClean="0"/>
              <a:t>Part 2 – Administrative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Want to facilitate?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will have a chance at the end of our time together to sign up</a:t>
            </a:r>
          </a:p>
          <a:p>
            <a:r>
              <a:rPr lang="en-US" smtClean="0"/>
              <a:t>We have a pool of interested faculty and may not be able to place you right away into a residency</a:t>
            </a:r>
          </a:p>
          <a:p>
            <a:r>
              <a:rPr lang="en-US" smtClean="0"/>
              <a:t>Harold Overstreet will contact you in terms of your profile of desired courses and time availability</a:t>
            </a:r>
          </a:p>
          <a:p>
            <a:endParaRPr lang="en-US" smtClean="0"/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Part 1 – Academic Issues</a:t>
            </a:r>
          </a:p>
        </p:txBody>
      </p:sp>
      <p:pic>
        <p:nvPicPr>
          <p:cNvPr id="4100" name="Picture 9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151007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CV, Diploma and Picture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need to have:</a:t>
            </a:r>
          </a:p>
          <a:p>
            <a:pPr lvl="1"/>
            <a:r>
              <a:rPr lang="en-US" dirty="0" smtClean="0"/>
              <a:t> a copy of your CV </a:t>
            </a:r>
          </a:p>
          <a:p>
            <a:pPr lvl="1"/>
            <a:r>
              <a:rPr lang="en-US" dirty="0" smtClean="0"/>
              <a:t>a copy of your highest Diploma (a copy of your transcript from your highest earned degree will do)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current photo of you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agreed to facilitate a course a contract will be send to you</a:t>
            </a:r>
          </a:p>
          <a:p>
            <a:r>
              <a:rPr lang="en-US" dirty="0" smtClean="0"/>
              <a:t>Professor’s role</a:t>
            </a:r>
          </a:p>
          <a:p>
            <a:r>
              <a:rPr lang="en-US" dirty="0" smtClean="0"/>
              <a:t>DAI’s commitment to Professor</a:t>
            </a:r>
          </a:p>
          <a:p>
            <a:r>
              <a:rPr lang="en-US" dirty="0" smtClean="0"/>
              <a:t>W-9 Form (for US Citizens only)</a:t>
            </a:r>
          </a:p>
          <a:p>
            <a:r>
              <a:rPr lang="en-US" dirty="0" smtClean="0"/>
              <a:t>Payment information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Tickets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early</a:t>
            </a:r>
          </a:p>
          <a:p>
            <a:r>
              <a:rPr lang="en-US" dirty="0" smtClean="0"/>
              <a:t>Let us know the final cost before final booking for approval</a:t>
            </a:r>
          </a:p>
          <a:p>
            <a:r>
              <a:rPr lang="en-US" dirty="0" smtClean="0"/>
              <a:t>Golden Rule Travel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Myron Miller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Email: </a:t>
            </a:r>
            <a:r>
              <a:rPr lang="en-US" b="1" dirty="0" smtClean="0">
                <a:solidFill>
                  <a:srgbClr val="C00000"/>
                </a:solidFill>
              </a:rPr>
              <a:t>Myron@goldenrule.net</a:t>
            </a:r>
          </a:p>
          <a:p>
            <a:pPr lvl="1">
              <a:buFontTx/>
              <a:buNone/>
            </a:pPr>
            <a:r>
              <a:rPr lang="en-US" dirty="0" smtClean="0"/>
              <a:t>Web: </a:t>
            </a:r>
            <a:r>
              <a:rPr lang="en-US" u="sng" dirty="0" smtClean="0"/>
              <a:t>http://goldenruletravel.com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Arrangements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Visa &amp; Invitation Letter</a:t>
            </a:r>
          </a:p>
          <a:p>
            <a:r>
              <a:rPr lang="en-US" smtClean="0"/>
              <a:t>Immunization</a:t>
            </a:r>
          </a:p>
          <a:p>
            <a:r>
              <a:rPr lang="en-US" smtClean="0"/>
              <a:t>Communication to partners &amp; DAI office</a:t>
            </a:r>
          </a:p>
          <a:p>
            <a:r>
              <a:rPr lang="en-US" smtClean="0"/>
              <a:t>Local staff or cohort coordinator will pick you up at the airport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read the document carefully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Info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Update email addresses during residency</a:t>
            </a:r>
          </a:p>
          <a:p>
            <a:r>
              <a:rPr lang="en-US" smtClean="0"/>
              <a:t>Student photos</a:t>
            </a:r>
          </a:p>
          <a:p>
            <a:pPr lvl="1"/>
            <a:r>
              <a:rPr lang="en-US" smtClean="0"/>
              <a:t>We seek to get photos of all students and are working on supplying facilitators with class lists and photos of their students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Country Info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Academic Partner contacts</a:t>
            </a:r>
          </a:p>
          <a:p>
            <a:r>
              <a:rPr lang="en-US" smtClean="0"/>
              <a:t>DAI office contacts</a:t>
            </a:r>
          </a:p>
          <a:p>
            <a:r>
              <a:rPr lang="en-US" smtClean="0"/>
              <a:t>Local coordinator</a:t>
            </a:r>
          </a:p>
          <a:p>
            <a:endParaRPr lang="en-US" smtClean="0"/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Grades and more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Where and when to send what?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Final Exam (you may be asked to hand carry back previous exams)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Mail back to country coordinator using DHL, UPS </a:t>
            </a:r>
            <a:r>
              <a:rPr lang="en-US" dirty="0" err="1" smtClean="0"/>
              <a:t>etc</a:t>
            </a:r>
            <a:r>
              <a:rPr lang="en-US" dirty="0" smtClean="0"/>
              <a:t> (tracking number) in a timely manner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Email DAI US office the tracking number and details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Please do not mark anything on original exam – use extra mark sheet!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Residency evaluation</a:t>
            </a:r>
          </a:p>
          <a:p>
            <a:pPr lvl="1"/>
            <a:r>
              <a:rPr lang="en-US" smtClean="0"/>
              <a:t>During last day of residency – hardcopy</a:t>
            </a:r>
          </a:p>
          <a:p>
            <a:pPr lvl="1"/>
            <a:r>
              <a:rPr lang="en-US" smtClean="0"/>
              <a:t>Check out sample forms</a:t>
            </a:r>
          </a:p>
          <a:p>
            <a:r>
              <a:rPr lang="en-US" smtClean="0"/>
              <a:t>Post-course evaluation</a:t>
            </a:r>
          </a:p>
          <a:p>
            <a:pPr lvl="1"/>
            <a:r>
              <a:rPr lang="en-US" smtClean="0"/>
              <a:t>On the first day of residency following each course, students are asked to fill out an instructor and course evaluation form</a:t>
            </a:r>
          </a:p>
          <a:p>
            <a:pPr lvl="1"/>
            <a:r>
              <a:rPr lang="en-US" smtClean="0"/>
              <a:t>Check out sample forms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pic>
        <p:nvPicPr>
          <p:cNvPr id="30724" name="Picture 5" descr="DSCN01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12 courses over 6 semesters in 3 years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2 semesters per year – Jan-April and Aug-October zones of time, normally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2 courses per semester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Blended Learning Approach (classroom and distance)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‘Classic’ distance education, modularized, textbooks, small learning groups and Email interactions with facilitator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Slow introduction of appropriate technology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5124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609600"/>
            <a:ext cx="344287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course is prepared for you</a:t>
            </a:r>
          </a:p>
          <a:p>
            <a:r>
              <a:rPr lang="en-US" dirty="0" smtClean="0"/>
              <a:t>For some this is good news</a:t>
            </a:r>
          </a:p>
          <a:p>
            <a:r>
              <a:rPr lang="en-US" dirty="0" smtClean="0"/>
              <a:t>Others are used to teach their own material</a:t>
            </a:r>
          </a:p>
          <a:p>
            <a:r>
              <a:rPr lang="en-US" dirty="0" smtClean="0"/>
              <a:t>You have to get your mind around another person’s thinking and design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069138" cy="895350"/>
          </a:xfrm>
        </p:spPr>
        <p:txBody>
          <a:bodyPr/>
          <a:lstStyle/>
          <a:p>
            <a:r>
              <a:rPr lang="en-US" smtClean="0"/>
              <a:t>Materials – you get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4398962"/>
          </a:xfrm>
        </p:spPr>
        <p:txBody>
          <a:bodyPr/>
          <a:lstStyle/>
          <a:p>
            <a:r>
              <a:rPr lang="en-US" dirty="0" smtClean="0"/>
              <a:t>Orientation Documents at Orientation</a:t>
            </a:r>
          </a:p>
          <a:p>
            <a:r>
              <a:rPr lang="en-US" dirty="0" smtClean="0"/>
              <a:t>Additional Resource Book (if required)</a:t>
            </a:r>
          </a:p>
          <a:p>
            <a:r>
              <a:rPr lang="en-US" dirty="0" smtClean="0"/>
              <a:t>Access to Wiki for teaching resources:</a:t>
            </a:r>
          </a:p>
          <a:p>
            <a:pPr lvl="1"/>
            <a:r>
              <a:rPr lang="en-US" dirty="0" smtClean="0"/>
              <a:t>Course book and available work books</a:t>
            </a:r>
          </a:p>
          <a:p>
            <a:pPr lvl="1"/>
            <a:r>
              <a:rPr lang="en-US" dirty="0" smtClean="0"/>
              <a:t>Sample Syllabus</a:t>
            </a:r>
          </a:p>
          <a:p>
            <a:pPr lvl="1"/>
            <a:r>
              <a:rPr lang="en-US" dirty="0" smtClean="0"/>
              <a:t>Sample Examination(s) </a:t>
            </a:r>
          </a:p>
          <a:p>
            <a:pPr lvl="1"/>
            <a:r>
              <a:rPr lang="en-US" smtClean="0"/>
              <a:t>Sample </a:t>
            </a:r>
            <a:r>
              <a:rPr lang="en-US" dirty="0" err="1" smtClean="0"/>
              <a:t>H</a:t>
            </a:r>
            <a:r>
              <a:rPr lang="en-US" smtClean="0"/>
              <a:t>andouts</a:t>
            </a:r>
            <a:endParaRPr lang="en-US" dirty="0" smtClean="0"/>
          </a:p>
          <a:p>
            <a:pPr lvl="1"/>
            <a:r>
              <a:rPr lang="en-US" dirty="0" smtClean="0"/>
              <a:t>Discussion with other facilitators</a:t>
            </a:r>
          </a:p>
          <a:p>
            <a:endParaRPr lang="en-US" dirty="0" smtClean="0"/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Preparation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652588"/>
            <a:ext cx="8632825" cy="4406899"/>
          </a:xfrm>
        </p:spPr>
        <p:txBody>
          <a:bodyPr/>
          <a:lstStyle/>
          <a:p>
            <a:r>
              <a:rPr lang="en-US" dirty="0" smtClean="0"/>
              <a:t>Study Module Workbook and Units</a:t>
            </a:r>
          </a:p>
          <a:p>
            <a:r>
              <a:rPr lang="en-US" dirty="0" smtClean="0"/>
              <a:t>Read Textbook</a:t>
            </a:r>
          </a:p>
          <a:p>
            <a:r>
              <a:rPr lang="en-US" dirty="0" smtClean="0"/>
              <a:t>Get familiar with translation (French..)</a:t>
            </a:r>
          </a:p>
          <a:p>
            <a:r>
              <a:rPr lang="en-US" dirty="0" smtClean="0"/>
              <a:t>Other reading and study as needed</a:t>
            </a:r>
          </a:p>
          <a:p>
            <a:r>
              <a:rPr lang="en-US" dirty="0" smtClean="0"/>
              <a:t>Contact Harold Overstreet (</a:t>
            </a:r>
            <a:r>
              <a:rPr lang="en-US" dirty="0" smtClean="0">
                <a:hlinkClick r:id="rId3"/>
              </a:rPr>
              <a:t>hoverstreet@daintl.org</a:t>
            </a:r>
            <a:r>
              <a:rPr lang="en-US" dirty="0" smtClean="0"/>
              <a:t>)  if something is unclear or incorrect and if necessary we will connect you with the course author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Residency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162800" cy="4932363"/>
          </a:xfrm>
        </p:spPr>
        <p:txBody>
          <a:bodyPr/>
          <a:lstStyle/>
          <a:p>
            <a:r>
              <a:rPr lang="en-US" sz="2400" smtClean="0"/>
              <a:t>Format</a:t>
            </a:r>
          </a:p>
          <a:p>
            <a:r>
              <a:rPr lang="en-US" sz="2400" smtClean="0"/>
              <a:t>Personnel</a:t>
            </a:r>
          </a:p>
          <a:p>
            <a:pPr lvl="1"/>
            <a:r>
              <a:rPr lang="en-US" sz="2400" smtClean="0"/>
              <a:t>Cohort coordinator</a:t>
            </a:r>
          </a:p>
          <a:p>
            <a:pPr lvl="1"/>
            <a:r>
              <a:rPr lang="en-US" sz="2400" smtClean="0"/>
              <a:t>MCD, DAI-USA staff, Ed Partner representative</a:t>
            </a:r>
          </a:p>
          <a:p>
            <a:r>
              <a:rPr lang="en-US" sz="2400" smtClean="0"/>
              <a:t>Schedule</a:t>
            </a:r>
          </a:p>
          <a:p>
            <a:pPr lvl="1"/>
            <a:r>
              <a:rPr lang="en-US" sz="2400" smtClean="0"/>
              <a:t>Sample Residency Schedule </a:t>
            </a:r>
          </a:p>
          <a:p>
            <a:r>
              <a:rPr lang="en-US" sz="2400" smtClean="0"/>
              <a:t>Handouts you have to prepare for students</a:t>
            </a:r>
          </a:p>
          <a:p>
            <a:pPr lvl="1"/>
            <a:r>
              <a:rPr lang="en-US" sz="2400" smtClean="0"/>
              <a:t>Syllabus with expectations and key information</a:t>
            </a:r>
          </a:p>
          <a:p>
            <a:pPr lvl="1"/>
            <a:r>
              <a:rPr lang="en-US" sz="2400" smtClean="0"/>
              <a:t>Assignment Sheet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Residency 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856162"/>
          </a:xfrm>
        </p:spPr>
        <p:txBody>
          <a:bodyPr/>
          <a:lstStyle/>
          <a:p>
            <a:r>
              <a:rPr lang="en-US" dirty="0" smtClean="0"/>
              <a:t>Objectives of Residency</a:t>
            </a:r>
          </a:p>
          <a:p>
            <a:pPr lvl="1"/>
            <a:r>
              <a:rPr lang="en-US" dirty="0" smtClean="0"/>
              <a:t>Build cohort community and cohesion</a:t>
            </a:r>
          </a:p>
          <a:p>
            <a:pPr lvl="1"/>
            <a:r>
              <a:rPr lang="en-US" dirty="0" smtClean="0"/>
              <a:t>Develop a personal relationship with students</a:t>
            </a:r>
          </a:p>
          <a:p>
            <a:pPr lvl="2"/>
            <a:r>
              <a:rPr lang="en-US" dirty="0" smtClean="0"/>
              <a:t>Build trust with the facilitator</a:t>
            </a:r>
          </a:p>
          <a:p>
            <a:pPr lvl="2"/>
            <a:r>
              <a:rPr lang="en-US" dirty="0" smtClean="0"/>
              <a:t>Learn the capabilities of the students</a:t>
            </a:r>
          </a:p>
          <a:p>
            <a:pPr lvl="1"/>
            <a:r>
              <a:rPr lang="en-US" dirty="0" smtClean="0"/>
              <a:t>Communicate expectations and requirements of the course</a:t>
            </a:r>
          </a:p>
          <a:p>
            <a:pPr lvl="1"/>
            <a:r>
              <a:rPr lang="en-US" dirty="0" smtClean="0"/>
              <a:t>Introduction to the course and its materials</a:t>
            </a:r>
          </a:p>
          <a:p>
            <a:pPr lvl="2"/>
            <a:r>
              <a:rPr lang="en-US" dirty="0" smtClean="0"/>
              <a:t>Model the expectations by doing some of the work in residency assignment(s)</a:t>
            </a:r>
          </a:p>
          <a:p>
            <a:pPr lvl="2"/>
            <a:r>
              <a:rPr lang="en-US" dirty="0" smtClean="0"/>
              <a:t>Cover critical material that needs face-to-face interaction and clarification</a:t>
            </a:r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728" y="5910984"/>
            <a:ext cx="754872" cy="7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 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Semester lasts for max. 18 weeks after residency (week 2 usually travel back home)  [Exception: Spiritual Formation]</a:t>
            </a:r>
          </a:p>
          <a:p>
            <a:r>
              <a:rPr lang="en-US" smtClean="0"/>
              <a:t>Acknowledge emails within 48 hrs</a:t>
            </a:r>
          </a:p>
          <a:p>
            <a:r>
              <a:rPr lang="en-US" smtClean="0"/>
              <a:t>Mark assignments &amp; give feedback (no grades in case of India)</a:t>
            </a:r>
          </a:p>
          <a:p>
            <a:r>
              <a:rPr lang="en-US" smtClean="0"/>
              <a:t>Remind students who are late or silent (local DAI office/cohort coordinator can assist)</a:t>
            </a:r>
          </a:p>
          <a:p>
            <a:endParaRPr lang="en-US" smtClean="0"/>
          </a:p>
        </p:txBody>
      </p:sp>
      <p:pic>
        <p:nvPicPr>
          <p:cNvPr id="5" name="Picture 4" descr="DAI mark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6447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aculty Orientation&amp;quot;&quot;/&gt;&lt;property id=&quot;20307&quot; value=&quot;287&quot;/&gt;&lt;/object&gt;&lt;object type=&quot;3&quot; unique_id=&quot;10005&quot;&gt;&lt;property id=&quot;20148&quot; value=&quot;5&quot;/&gt;&lt;property id=&quot;20300&quot; value=&quot;Slide 2 - &amp;quot;Part 1 – Academic Issues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Program Structure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Course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Materials – you get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Course Preparation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Residency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Residency II&amp;quot;&quot;/&gt;&lt;property id=&quot;20307&quot; value=&quot;285&quot;/&gt;&lt;/object&gt;&lt;object type=&quot;3&quot; unique_id=&quot;10012&quot;&gt;&lt;property id=&quot;20148&quot; value=&quot;5&quot;/&gt;&lt;property id=&quot;20300&quot; value=&quot;Slide 9 - &amp;quot;Follow Up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Finish Well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Grading&amp;quot;&quot;/&gt;&lt;property id=&quot;20307&quot; value=&quot;283&quot;/&gt;&lt;/object&gt;&lt;object type=&quot;3&quot; unique_id=&quot;10015&quot;&gt;&lt;property id=&quot;20148&quot; value=&quot;5&quot;/&gt;&lt;property id=&quot;20300&quot; value=&quot;Slide 12 - &amp;quot;Additional Information&amp;quot;&quot;/&gt;&lt;property id=&quot;20307&quot; value=&quot;281&quot;/&gt;&lt;/object&gt;&lt;object type=&quot;3&quot; unique_id=&quot;10016&quot;&gt;&lt;property id=&quot;20148&quot; value=&quot;5&quot;/&gt;&lt;property id=&quot;20300&quot; value=&quot;Slide 13 - &amp;quot;Timeline&amp;quot;&quot;/&gt;&lt;property id=&quot;20307&quot; value=&quot;279&quot;/&gt;&lt;/object&gt;&lt;object type=&quot;3&quot; unique_id=&quot;10018&quot;&gt;&lt;property id=&quot;20148&quot; value=&quot;5&quot;/&gt;&lt;property id=&quot;20300&quot; value=&quot;Slide 15 - &amp;quot;Field Research&amp;quot;&quot;/&gt;&lt;property id=&quot;20307&quot; value=&quot;286&quot;/&gt;&lt;/object&gt;&lt;object type=&quot;3&quot; unique_id=&quot;10019&quot;&gt;&lt;property id=&quot;20148&quot; value=&quot;5&quot;/&gt;&lt;property id=&quot;20300&quot; value=&quot;Slide 16 - &amp;quot;Questions?&amp;quot;&quot;/&gt;&lt;property id=&quot;20307&quot; value=&quot;282&quot;/&gt;&lt;/object&gt;&lt;object type=&quot;3&quot; unique_id=&quot;10020&quot;&gt;&lt;property id=&quot;20148&quot; value=&quot;5&quot;/&gt;&lt;property id=&quot;20300&quot; value=&quot;Slide 17 - &amp;quot;Part 2 – Administrative Issu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Want to facilitate?&amp;quot;&quot;/&gt;&lt;property id=&quot;20307&quot; value=&quot;284&quot;/&gt;&lt;/object&gt;&lt;object type=&quot;3&quot; unique_id=&quot;10022&quot;&gt;&lt;property id=&quot;20148&quot; value=&quot;5&quot;/&gt;&lt;property id=&quot;20300&quot; value=&quot;Slide 19 - &amp;quot;CV, Diploma and Picture&amp;quot;&quot;/&gt;&lt;property id=&quot;20307&quot; value=&quot;268&quot;/&gt;&lt;/object&gt;&lt;object type=&quot;3&quot; unique_id=&quot;10023&quot;&gt;&lt;property id=&quot;20148&quot; value=&quot;5&quot;/&gt;&lt;property id=&quot;20300&quot; value=&quot;Slide 20 - &amp;quot;Contract&amp;quot;&quot;/&gt;&lt;property id=&quot;20307&quot; value=&quot;267&quot;/&gt;&lt;/object&gt;&lt;object type=&quot;3&quot; unique_id=&quot;10024&quot;&gt;&lt;property id=&quot;20148&quot; value=&quot;5&quot;/&gt;&lt;property id=&quot;20300&quot; value=&quot;Slide 21 - &amp;quot;Tickets&amp;quot;&quot;/&gt;&lt;property id=&quot;20307&quot; value=&quot;269&quot;/&gt;&lt;/object&gt;&lt;object type=&quot;3&quot; unique_id=&quot;10025&quot;&gt;&lt;property id=&quot;20148&quot; value=&quot;5&quot;/&gt;&lt;property id=&quot;20300&quot; value=&quot;Slide 22 - &amp;quot;Travel Arrangements&amp;quot;&quot;/&gt;&lt;property id=&quot;20307&quot; value=&quot;270&quot;/&gt;&lt;/object&gt;&lt;object type=&quot;3&quot; unique_id=&quot;10026&quot;&gt;&lt;property id=&quot;20148&quot; value=&quot;5&quot;/&gt;&lt;property id=&quot;20300&quot; value=&quot;Slide 23 - &amp;quot;Travel Policy&amp;quot;&quot;/&gt;&lt;property id=&quot;20307&quot; value=&quot;276&quot;/&gt;&lt;/object&gt;&lt;object type=&quot;3&quot; unique_id=&quot;10027&quot;&gt;&lt;property id=&quot;20148&quot; value=&quot;5&quot;/&gt;&lt;property id=&quot;20300&quot; value=&quot;Slide 24 - &amp;quot;Student Info&amp;quot;&quot;/&gt;&lt;property id=&quot;20307&quot; value=&quot;271&quot;/&gt;&lt;/object&gt;&lt;object type=&quot;3&quot; unique_id=&quot;10028&quot;&gt;&lt;property id=&quot;20148&quot; value=&quot;5&quot;/&gt;&lt;property id=&quot;20300&quot; value=&quot;Slide 25 - &amp;quot;Country Info&amp;quot;&quot;/&gt;&lt;property id=&quot;20307&quot; value=&quot;272&quot;/&gt;&lt;/object&gt;&lt;object type=&quot;3&quot; unique_id=&quot;10029&quot;&gt;&lt;property id=&quot;20148&quot; value=&quot;5&quot;/&gt;&lt;property id=&quot;20300&quot; value=&quot;Slide 26 - &amp;quot;Grades and more&amp;quot;&quot;/&gt;&lt;property id=&quot;20307&quot; value=&quot;278&quot;/&gt;&lt;/object&gt;&lt;object type=&quot;3&quot; unique_id=&quot;10030&quot;&gt;&lt;property id=&quot;20148&quot; value=&quot;5&quot;/&gt;&lt;property id=&quot;20300&quot; value=&quot;Slide 27 - &amp;quot;Evaluations&amp;quot;&quot;/&gt;&lt;property id=&quot;20307&quot; value=&quot;274&quot;/&gt;&lt;/object&gt;&lt;object type=&quot;3&quot; unique_id=&quot;10031&quot;&gt;&lt;property id=&quot;20148&quot; value=&quot;5&quot;/&gt;&lt;property id=&quot;20300&quot; value=&quot;Slide 28 - &amp;quot;Questions&amp;quot;&quot;/&gt;&lt;property id=&quot;20307&quot; value=&quot;280&quot;/&gt;&lt;/object&gt;&lt;object type=&quot;3&quot; unique_id=&quot;10032&quot;&gt;&lt;property id=&quot;20148&quot; value=&quot;5&quot;/&gt;&lt;property id=&quot;20300&quot; value=&quot;Slide 29&quot;/&gt;&lt;property id=&quot;20307&quot; value=&quot;290&quot;/&gt;&lt;/object&gt;&lt;object type=&quot;3&quot; unique_id=&quot;10184&quot;&gt;&lt;property id=&quot;20148&quot; value=&quot;5&quot;/&gt;&lt;property id=&quot;20300&quot; value=&quot;Slide 14 - &amp;quot;Example of Schedule&amp;quot;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PP_AGLOB_TXT_Orbit">
  <a:themeElements>
    <a:clrScheme name="">
      <a:dk1>
        <a:srgbClr val="000000"/>
      </a:dk1>
      <a:lt1>
        <a:srgbClr val="969696"/>
      </a:lt1>
      <a:dk2>
        <a:srgbClr val="000000"/>
      </a:dk2>
      <a:lt2>
        <a:srgbClr val="808080"/>
      </a:lt2>
      <a:accent1>
        <a:srgbClr val="9999FF"/>
      </a:accent1>
      <a:accent2>
        <a:srgbClr val="3333CC"/>
      </a:accent2>
      <a:accent3>
        <a:srgbClr val="C9C9C9"/>
      </a:accent3>
      <a:accent4>
        <a:srgbClr val="000000"/>
      </a:accent4>
      <a:accent5>
        <a:srgbClr val="CAC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07C25C0DD32498269C871E277903C" ma:contentTypeVersion="0" ma:contentTypeDescription="Create a new document." ma:contentTypeScope="" ma:versionID="eaad92f0b4b72b24b949470fd05caa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A2B682-376C-4755-8AEB-9D5D67A92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1ED56F-CBBC-4E7C-8982-B18D52B89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F9247-37C1-491F-A62E-3A9E5DE2B960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Orbit </Template>
  <TotalTime>897</TotalTime>
  <Words>1411</Words>
  <Application>Microsoft Office PowerPoint</Application>
  <PresentationFormat>On-screen Show (4:3)</PresentationFormat>
  <Paragraphs>293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PPP_AGLOB_TXT_Orbit</vt:lpstr>
      <vt:lpstr>Faculty Orientation</vt:lpstr>
      <vt:lpstr>Part 1 – Academic Issues</vt:lpstr>
      <vt:lpstr>Program Structure</vt:lpstr>
      <vt:lpstr>Course</vt:lpstr>
      <vt:lpstr>Materials – you get</vt:lpstr>
      <vt:lpstr>Course Preparation</vt:lpstr>
      <vt:lpstr>Residency</vt:lpstr>
      <vt:lpstr>Residency II</vt:lpstr>
      <vt:lpstr>Follow Up</vt:lpstr>
      <vt:lpstr>Finish Well</vt:lpstr>
      <vt:lpstr>Grading</vt:lpstr>
      <vt:lpstr>Rationale for British System</vt:lpstr>
      <vt:lpstr>Additional Information</vt:lpstr>
      <vt:lpstr>Timeline</vt:lpstr>
      <vt:lpstr>Example of Schedule</vt:lpstr>
      <vt:lpstr>Field Research</vt:lpstr>
      <vt:lpstr>Questions?</vt:lpstr>
      <vt:lpstr>Part 2 – Administrative Issues</vt:lpstr>
      <vt:lpstr>Want to facilitate?</vt:lpstr>
      <vt:lpstr>CV, Diploma and Picture</vt:lpstr>
      <vt:lpstr>Contract</vt:lpstr>
      <vt:lpstr>Tickets</vt:lpstr>
      <vt:lpstr>Travel Arrangements</vt:lpstr>
      <vt:lpstr>Travel Policy</vt:lpstr>
      <vt:lpstr>Student Info</vt:lpstr>
      <vt:lpstr>Country Info</vt:lpstr>
      <vt:lpstr>Grades and more</vt:lpstr>
      <vt:lpstr>Evaluations</vt:lpstr>
      <vt:lpstr>Questions</vt:lpstr>
      <vt:lpstr>PowerPoint Presentation</vt:lpstr>
    </vt:vector>
  </TitlesOfParts>
  <Company>DAI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Riedner</dc:creator>
  <cp:lastModifiedBy>Administrator</cp:lastModifiedBy>
  <cp:revision>64</cp:revision>
  <dcterms:created xsi:type="dcterms:W3CDTF">2005-11-09T21:15:45Z</dcterms:created>
  <dcterms:modified xsi:type="dcterms:W3CDTF">2012-10-24T21:05:17Z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  <property fmtid="{D5CDD505-2E9C-101B-9397-08002B2CF9AE}" pid="3" name="ContentTypeId">
    <vt:lpwstr>0x0101006AE07C25C0DD32498269C871E277903C</vt:lpwstr>
  </property>
</Properties>
</file>