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4" r:id="rId4"/>
    <p:sldId id="258" r:id="rId5"/>
    <p:sldId id="265" r:id="rId6"/>
    <p:sldId id="259" r:id="rId7"/>
    <p:sldId id="260" r:id="rId8"/>
    <p:sldId id="263" r:id="rId9"/>
    <p:sldId id="268" r:id="rId10"/>
    <p:sldId id="262" r:id="rId11"/>
    <p:sldId id="266" r:id="rId12"/>
    <p:sldId id="267"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nimated Title Slide">
    <p:bg>
      <p:bgPr>
        <a:solidFill>
          <a:schemeClr val="accent6">
            <a:lumMod val="50000"/>
          </a:schemeClr>
        </a:solidFill>
        <a:effectLst/>
      </p:bgPr>
    </p:bg>
    <p:spTree>
      <p:nvGrpSpPr>
        <p:cNvPr id="1" name=""/>
        <p:cNvGrpSpPr/>
        <p:nvPr/>
      </p:nvGrpSpPr>
      <p:grpSpPr>
        <a:xfrm>
          <a:off x="0" y="0"/>
          <a:ext cx="0" cy="0"/>
          <a:chOff x="0" y="0"/>
          <a:chExt cx="0" cy="0"/>
        </a:xfrm>
      </p:grpSpPr>
      <p:pic>
        <p:nvPicPr>
          <p:cNvPr id="8" name="orange_rain_h264.mov">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0" y="762000"/>
            <a:ext cx="9144000" cy="5143500"/>
          </a:xfrm>
          <a:prstGeom prst="rect">
            <a:avLst/>
          </a:prstGeom>
        </p:spPr>
      </p:pic>
      <p:sp>
        <p:nvSpPr>
          <p:cNvPr id="13" name="Rectangle 12"/>
          <p:cNvSpPr/>
          <p:nvPr/>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ott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top_swis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bottom_swish"/>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 y="1752600"/>
            <a:ext cx="7772400" cy="1470025"/>
          </a:xfrm>
        </p:spPr>
        <p:txBody>
          <a:bodyPr anchor="b"/>
          <a:lstStyle>
            <a:lvl1pPr algn="l">
              <a:defRPr>
                <a:ln>
                  <a:solidFill>
                    <a:schemeClr val="accent3">
                      <a:lumMod val="50000"/>
                    </a:schemeClr>
                  </a:solidFill>
                </a:ln>
                <a:solidFill>
                  <a:schemeClr val="bg1"/>
                </a:solidFill>
                <a:effectLst>
                  <a:outerShdw blurRad="50800" dist="38100" dir="5400000" algn="t"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04800" y="3124200"/>
            <a:ext cx="6400800" cy="1752600"/>
          </a:xfrm>
        </p:spPr>
        <p:txBody>
          <a:bodyPr>
            <a:normAutofit/>
          </a:bodyPr>
          <a:lstStyle>
            <a:lvl1pPr marL="0" indent="0" algn="l">
              <a:buNone/>
              <a:defRPr sz="2400">
                <a:solidFill>
                  <a:schemeClr val="accent3">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A30993-28BF-4F94-9E33-75AF7F5CF5B7}" type="datetimeFigureOut">
              <a:rPr lang="en-US" smtClean="0"/>
              <a:pPr/>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114340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46" fill="hold"/>
                                        <p:tgtEl>
                                          <p:spTgt spid="8"/>
                                        </p:tgtEl>
                                      </p:cBhvr>
                                    </p:cmd>
                                  </p:childTnLst>
                                </p:cTn>
                              </p:par>
                              <p:par>
                                <p:cTn id="7" presetID="47"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22" presetClass="entr" presetSubtype="2" fill="hold" nodeType="withEffect">
                                  <p:stCondLst>
                                    <p:cond delay="33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2500"/>
                                        <p:tgtEl>
                                          <p:spTgt spid="11"/>
                                        </p:tgtEl>
                                      </p:cBhvr>
                                    </p:animEffect>
                                  </p:childTnLst>
                                </p:cTn>
                              </p:par>
                              <p:par>
                                <p:cTn id="20" presetID="22" presetClass="entr" presetSubtype="8" fill="hold" nodeType="withEffect">
                                  <p:stCondLst>
                                    <p:cond delay="18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par>
                                <p:cTn id="23" presetID="10" presetClass="exit" presetSubtype="0" fill="hold" grpId="0" nodeType="withEffect">
                                  <p:stCondLst>
                                    <p:cond delay="1100"/>
                                  </p:stCondLst>
                                  <p:childTnLst>
                                    <p:animEffect transition="out" filter="fade">
                                      <p:cBhvr>
                                        <p:cTn id="24" dur="1900"/>
                                        <p:tgtEl>
                                          <p:spTgt spid="13"/>
                                        </p:tgtEl>
                                      </p:cBhvr>
                                    </p:animEffect>
                                    <p:set>
                                      <p:cBhvr>
                                        <p:cTn id="25" dur="1" fill="hold">
                                          <p:stCondLst>
                                            <p:cond delay="1899"/>
                                          </p:stCondLst>
                                        </p:cTn>
                                        <p:tgtEl>
                                          <p:spTgt spid="13"/>
                                        </p:tgtEl>
                                        <p:attrNameLst>
                                          <p:attrName>style.visibility</p:attrName>
                                        </p:attrNameLst>
                                      </p:cBhvr>
                                      <p:to>
                                        <p:strVal val="hidden"/>
                                      </p:to>
                                    </p:set>
                                  </p:childTnLst>
                                </p:cTn>
                              </p:par>
                              <p:par>
                                <p:cTn id="26" presetID="10" presetClass="entr" presetSubtype="0" fill="hold" grpId="0" nodeType="withEffect">
                                  <p:stCondLst>
                                    <p:cond delay="28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100"/>
                                        <p:tgtEl>
                                          <p:spTgt spid="2"/>
                                        </p:tgtEl>
                                      </p:cBhvr>
                                    </p:animEffect>
                                  </p:childTnLst>
                                </p:cTn>
                              </p:par>
                              <p:par>
                                <p:cTn id="29" presetID="10" presetClass="entr" presetSubtype="0" fill="hold" grpId="0" nodeType="withEffect">
                                  <p:stCondLst>
                                    <p:cond delay="34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repeatCount="indefinite" fill="hold" display="0">
                  <p:stCondLst>
                    <p:cond delay="indefinite"/>
                  </p:stCondLst>
                </p:cTn>
                <p:tgtEl>
                  <p:spTgt spid="8"/>
                </p:tgtEl>
              </p:cMediaNode>
            </p:video>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8"/>
                                        </p:tgtEl>
                                      </p:cBhvr>
                                    </p:cmd>
                                  </p:childTnLst>
                                </p:cTn>
                              </p:par>
                            </p:childTnLst>
                          </p:cTn>
                        </p:par>
                      </p:childTnLst>
                    </p:cTn>
                  </p:par>
                </p:childTnLst>
              </p:cTn>
              <p:nextCondLst>
                <p:cond evt="onClick" delay="0">
                  <p:tgtEl>
                    <p:spTgt spid="8"/>
                  </p:tgtEl>
                </p:cond>
              </p:nextCondLst>
            </p:seq>
          </p:childTnLst>
        </p:cTn>
      </p:par>
    </p:tnLst>
    <p:bldLst>
      <p:bldP spid="13" grpId="0" animBg="1"/>
      <p:bldP spid="2" grpId="0"/>
      <p:bldP spid="3" grpId="0" build="p">
        <p:tmplLst>
          <p:tmpl lvl="1">
            <p:tnLst>
              <p:par>
                <p:cTn presetID="10" presetClass="entr" presetSubtype="0" fill="hold" nodeType="withEffect">
                  <p:stCondLst>
                    <p:cond delay="34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
            <a:ext cx="3048000" cy="1162050"/>
          </a:xfrm>
        </p:spPr>
        <p:txBody>
          <a:bodyPr anchor="b">
            <a:normAutofit/>
          </a:bodyPr>
          <a:lstStyle>
            <a:lvl1pPr algn="r">
              <a:defRPr sz="2800" b="1"/>
            </a:lvl1pPr>
          </a:lstStyle>
          <a:p>
            <a:r>
              <a:rPr lang="en-US"/>
              <a:t>Click to edit Master title style</a:t>
            </a:r>
            <a:endParaRPr lang="en-US" dirty="0"/>
          </a:p>
        </p:txBody>
      </p:sp>
      <p:sp>
        <p:nvSpPr>
          <p:cNvPr id="3" name="Content Placeholder 2"/>
          <p:cNvSpPr>
            <a:spLocks noGrp="1"/>
          </p:cNvSpPr>
          <p:nvPr>
            <p:ph idx="1"/>
          </p:nvPr>
        </p:nvSpPr>
        <p:spPr>
          <a:xfrm>
            <a:off x="152400" y="304800"/>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0" y="1752600"/>
            <a:ext cx="3124200" cy="2590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AEF441-2F34-7D46-BEDB-732F56FCC7E5}" type="datetimeFigureOut">
              <a:rPr lang="en-US" smtClean="0"/>
              <a:pPr/>
              <a:t>10/27/20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5C681-0BB8-2141-BD0A-37D8B5CFCEBC}" type="slidenum">
              <a:rPr lang="en-US" smtClean="0"/>
              <a:pPr/>
              <a:t>‹#›</a:t>
            </a:fld>
            <a:endParaRPr lang="en-US"/>
          </a:p>
        </p:txBody>
      </p:sp>
    </p:spTree>
    <p:extLst>
      <p:ext uri="{BB962C8B-B14F-4D97-AF65-F5344CB8AC3E}">
        <p14:creationId xmlns:p14="http://schemas.microsoft.com/office/powerpoint/2010/main" val="17354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75312" y="2362200"/>
            <a:ext cx="316388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4800" y="1371600"/>
            <a:ext cx="5105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675312" y="2928938"/>
            <a:ext cx="3163888" cy="1262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AEF441-2F34-7D46-BEDB-732F56FCC7E5}" type="datetimeFigureOut">
              <a:rPr lang="en-US" smtClean="0"/>
              <a:pPr/>
              <a:t>10/27/20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5C681-0BB8-2141-BD0A-37D8B5CFCEBC}" type="slidenum">
              <a:rPr lang="en-US" smtClean="0"/>
              <a:pPr/>
              <a:t>‹#›</a:t>
            </a:fld>
            <a:endParaRPr lang="en-US"/>
          </a:p>
        </p:txBody>
      </p:sp>
    </p:spTree>
    <p:extLst>
      <p:ext uri="{BB962C8B-B14F-4D97-AF65-F5344CB8AC3E}">
        <p14:creationId xmlns:p14="http://schemas.microsoft.com/office/powerpoint/2010/main" val="2231630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AEF441-2F34-7D46-BEDB-732F56FCC7E5}" type="datetimeFigureOut">
              <a:rPr lang="en-US" smtClean="0"/>
              <a:pPr/>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5C681-0BB8-2141-BD0A-37D8B5CFCEBC}" type="slidenum">
              <a:rPr lang="en-US" smtClean="0"/>
              <a:pPr/>
              <a:t>‹#›</a:t>
            </a:fld>
            <a:endParaRPr lang="en-US"/>
          </a:p>
        </p:txBody>
      </p:sp>
    </p:spTree>
    <p:extLst>
      <p:ext uri="{BB962C8B-B14F-4D97-AF65-F5344CB8AC3E}">
        <p14:creationId xmlns:p14="http://schemas.microsoft.com/office/powerpoint/2010/main" val="57652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AEF441-2F34-7D46-BEDB-732F56FCC7E5}" type="datetimeFigureOut">
              <a:rPr lang="en-US" smtClean="0"/>
              <a:pPr/>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5C681-0BB8-2141-BD0A-37D8B5CFCEBC}" type="slidenum">
              <a:rPr lang="en-US" smtClean="0"/>
              <a:pPr/>
              <a:t>‹#›</a:t>
            </a:fld>
            <a:endParaRPr lang="en-US"/>
          </a:p>
        </p:txBody>
      </p:sp>
    </p:spTree>
    <p:extLst>
      <p:ext uri="{BB962C8B-B14F-4D97-AF65-F5344CB8AC3E}">
        <p14:creationId xmlns:p14="http://schemas.microsoft.com/office/powerpoint/2010/main" val="3361427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438400" y="3237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438400" y="2436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438400" y="4038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3" name="Text Placeholder 10"/>
          <p:cNvSpPr>
            <a:spLocks noGrp="1"/>
          </p:cNvSpPr>
          <p:nvPr>
            <p:ph type="body" sz="quarter" idx="13"/>
          </p:nvPr>
        </p:nvSpPr>
        <p:spPr>
          <a:xfrm>
            <a:off x="476250" y="1143000"/>
            <a:ext cx="7620000" cy="457200"/>
          </a:xfrm>
        </p:spPr>
        <p:txBody>
          <a:bodyPr>
            <a:normAutofit/>
          </a:bodyPr>
          <a:lstStyle>
            <a:lvl1pPr algn="l">
              <a:buFontTx/>
              <a:buNone/>
              <a:defRPr sz="2400"/>
            </a:lvl1pPr>
          </a:lstStyle>
          <a:p>
            <a:pPr lvl="0"/>
            <a:r>
              <a:rPr lang="en-US"/>
              <a:t>Click to edit Master text styles</a:t>
            </a:r>
          </a:p>
        </p:txBody>
      </p:sp>
    </p:spTree>
    <p:extLst>
      <p:ext uri="{BB962C8B-B14F-4D97-AF65-F5344CB8AC3E}">
        <p14:creationId xmlns:p14="http://schemas.microsoft.com/office/powerpoint/2010/main" val="54669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Rounded Rectangle 1"/>
          <p:cNvSpPr/>
          <p:nvPr/>
        </p:nvSpPr>
        <p:spPr>
          <a:xfrm>
            <a:off x="4953000" y="1295400"/>
            <a:ext cx="3733800" cy="3581400"/>
          </a:xfrm>
          <a:prstGeom prst="roundRect">
            <a:avLst>
              <a:gd name="adj" fmla="val 493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914400" y="1371601"/>
            <a:ext cx="3505200" cy="3428999"/>
          </a:xfrm>
        </p:spPr>
        <p:txBody>
          <a:bodyPr>
            <a:normAutofit/>
          </a:bodyPr>
          <a:lstStyle>
            <a:lvl1pPr marL="0" indent="0">
              <a:buFontTx/>
              <a:buNone/>
              <a:defRPr sz="1600" b="0">
                <a:solidFill>
                  <a:schemeClr val="bg1"/>
                </a:solidFill>
              </a:defRPr>
            </a:lvl1pPr>
            <a:lvl2pPr marL="1828800" indent="-1828800">
              <a:buFontTx/>
              <a:buNone/>
              <a:defRPr sz="1600">
                <a:solidFill>
                  <a:schemeClr val="bg1"/>
                </a:solidFill>
              </a:defRPr>
            </a:lvl2pPr>
            <a:lvl3pPr marL="1828800" indent="-1828800">
              <a:buFontTx/>
              <a:buNone/>
              <a:defRPr sz="1600">
                <a:solidFill>
                  <a:schemeClr val="bg1"/>
                </a:solidFill>
              </a:defRPr>
            </a:lvl3pPr>
            <a:lvl4pPr marL="1828800" indent="-1828800">
              <a:buFontTx/>
              <a:buNone/>
              <a:defRPr sz="1600">
                <a:solidFill>
                  <a:schemeClr val="bg1"/>
                </a:solidFill>
              </a:defRPr>
            </a:lvl4pPr>
            <a:lvl5pPr marL="1828800" indent="-1828800">
              <a:buFontTx/>
              <a:buNone/>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200" y="1371601"/>
            <a:ext cx="3429000" cy="3428999"/>
          </a:xfrm>
        </p:spPr>
        <p:txBody>
          <a:bodyPr>
            <a:normAutofit/>
          </a:bodyPr>
          <a:lstStyle>
            <a:lvl1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914400" rtl="0" eaLnBrk="1" latinLnBrk="0" hangingPunct="1">
              <a:spcBef>
                <a:spcPct val="20000"/>
              </a:spcBef>
              <a:buFontTx/>
              <a:buNone/>
              <a:defRPr lang="en-US" sz="1600" b="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r>
              <a:rPr lang="en-US"/>
              <a:t>Copyright 2010</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5187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lang="en-US" sz="1800" kern="1200" dirty="0" smtClean="0">
                <a:solidFill>
                  <a:schemeClr val="accent3">
                    <a:lumMod val="40000"/>
                    <a:lumOff val="60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lnSpc>
                <a:spcPts val="2000"/>
              </a:lnSpc>
              <a:spcBef>
                <a:spcPct val="20000"/>
              </a:spcBef>
              <a:buFont typeface="Arial" pitchFamily="34" charset="0"/>
              <a:buNone/>
            </a:pPr>
            <a:r>
              <a:rPr lang="en-US"/>
              <a:t>Click to edit Master text styles</a:t>
            </a:r>
          </a:p>
        </p:txBody>
      </p:sp>
      <p:sp>
        <p:nvSpPr>
          <p:cNvPr id="15" name="Content Placeholder 2"/>
          <p:cNvSpPr>
            <a:spLocks noGrp="1"/>
          </p:cNvSpPr>
          <p:nvPr>
            <p:ph sz="half" idx="15"/>
          </p:nvPr>
        </p:nvSpPr>
        <p:spPr>
          <a:xfrm>
            <a:off x="457200" y="1066801"/>
            <a:ext cx="2743200" cy="1905000"/>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76600" y="1066801"/>
            <a:ext cx="2667000" cy="19050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066801"/>
            <a:ext cx="2743200" cy="1905000"/>
          </a:xfrm>
        </p:spPr>
        <p:txBody>
          <a:bodyPr>
            <a:normAutofit/>
          </a:bodyPr>
          <a:lstStyle>
            <a:lvl1pPr>
              <a:defRPr lang="en-US" sz="2000" kern="1200" dirty="0" smtClean="0">
                <a:solidFill>
                  <a:schemeClr val="accent3">
                    <a:lumMod val="40000"/>
                    <a:lumOff val="60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19" name="Title 18"/>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6740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wo Picture">
    <p:spTree>
      <p:nvGrpSpPr>
        <p:cNvPr id="1" name=""/>
        <p:cNvGrpSpPr/>
        <p:nvPr/>
      </p:nvGrpSpPr>
      <p:grpSpPr>
        <a:xfrm>
          <a:off x="0" y="0"/>
          <a:ext cx="0" cy="0"/>
          <a:chOff x="0" y="0"/>
          <a:chExt cx="0" cy="0"/>
        </a:xfrm>
      </p:grpSpPr>
      <p:sp>
        <p:nvSpPr>
          <p:cNvPr id="12" name="Rounded Rectangle 11"/>
          <p:cNvSpPr/>
          <p:nvPr/>
        </p:nvSpPr>
        <p:spPr>
          <a:xfrm>
            <a:off x="4279798" y="1371600"/>
            <a:ext cx="4092677" cy="2143125"/>
          </a:xfrm>
          <a:prstGeom prst="roundRect">
            <a:avLst/>
          </a:prstGeom>
          <a:solidFill>
            <a:schemeClr val="accent1">
              <a:lumMod val="60000"/>
              <a:lumOff val="40000"/>
              <a:alpha val="53000"/>
            </a:schemeClr>
          </a:solidFill>
          <a:ln>
            <a:solidFill>
              <a:schemeClr val="bg1">
                <a:alpha val="33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85800" y="2743200"/>
            <a:ext cx="4092677" cy="2133600"/>
          </a:xfrm>
          <a:prstGeom prst="roundRect">
            <a:avLst/>
          </a:prstGeom>
          <a:solidFill>
            <a:schemeClr val="tx2">
              <a:lumMod val="75000"/>
              <a:alpha val="53000"/>
            </a:schemeClr>
          </a:solidFill>
          <a:ln>
            <a:solidFill>
              <a:schemeClr val="bg1">
                <a:alpha val="33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r>
              <a:rPr lang="en-US"/>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4572000" y="1524001"/>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1965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tic Title Slide">
    <p:bg>
      <p:bgPr>
        <a:solidFill>
          <a:schemeClr val="accent6">
            <a:lumMod val="5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ot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top_swi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bottom_swi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 y="1752600"/>
            <a:ext cx="7772400" cy="1470025"/>
          </a:xfrm>
        </p:spPr>
        <p:txBody>
          <a:bodyPr anchor="b"/>
          <a:lstStyle>
            <a:lvl1pPr algn="l">
              <a:defRPr>
                <a:ln>
                  <a:solidFill>
                    <a:schemeClr val="accent3">
                      <a:lumMod val="50000"/>
                    </a:schemeClr>
                  </a:solidFill>
                </a:ln>
                <a:solidFill>
                  <a:schemeClr val="bg1"/>
                </a:solidFill>
                <a:effectLst>
                  <a:outerShdw blurRad="50800" dist="38100" dir="5400000" algn="t"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04800" y="3124200"/>
            <a:ext cx="6400800" cy="1752600"/>
          </a:xfrm>
        </p:spPr>
        <p:txBody>
          <a:bodyPr>
            <a:normAutofit/>
          </a:bodyPr>
          <a:lstStyle>
            <a:lvl1pPr marL="0" indent="0" algn="l">
              <a:buNone/>
              <a:defRPr sz="2400">
                <a:solidFill>
                  <a:schemeClr val="accent3">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A30993-28BF-4F94-9E33-75AF7F5CF5B7}" type="datetimeFigureOut">
              <a:rPr lang="en-US" smtClean="0"/>
              <a:pPr/>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58420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nimated Title and Content">
    <p:spTree>
      <p:nvGrpSpPr>
        <p:cNvPr id="1" name=""/>
        <p:cNvGrpSpPr/>
        <p:nvPr/>
      </p:nvGrpSpPr>
      <p:grpSpPr>
        <a:xfrm>
          <a:off x="0" y="0"/>
          <a:ext cx="0" cy="0"/>
          <a:chOff x="0" y="0"/>
          <a:chExt cx="0" cy="0"/>
        </a:xfrm>
      </p:grpSpPr>
      <p:pic>
        <p:nvPicPr>
          <p:cNvPr id="7" name="orange_rain_h264.mov">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0" y="723900"/>
            <a:ext cx="9144000" cy="5143500"/>
          </a:xfrm>
          <a:prstGeom prst="rect">
            <a:avLst/>
          </a:prstGeom>
        </p:spPr>
      </p:pic>
      <p:sp>
        <p:nvSpPr>
          <p:cNvPr id="16" name="Rectangle 15"/>
          <p:cNvSpPr/>
          <p:nvPr/>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bott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top_swis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bottom_swish"/>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152400"/>
            <a:ext cx="7924800" cy="1143000"/>
          </a:xfrm>
        </p:spPr>
        <p:txBody>
          <a:bodyPr>
            <a:normAutofit/>
          </a:bodyPr>
          <a:lstStyle>
            <a:lvl1pPr algn="r">
              <a:defRPr sz="3200"/>
            </a:lvl1pPr>
          </a:lstStyle>
          <a:p>
            <a:r>
              <a:rPr lang="en-US"/>
              <a:t>Click to edit Master title style</a:t>
            </a:r>
            <a:endParaRPr lang="en-US" dirty="0"/>
          </a:p>
        </p:txBody>
      </p:sp>
      <p:sp>
        <p:nvSpPr>
          <p:cNvPr id="3" name="Content Placeholder 2"/>
          <p:cNvSpPr>
            <a:spLocks noGrp="1"/>
          </p:cNvSpPr>
          <p:nvPr>
            <p:ph idx="1"/>
          </p:nvPr>
        </p:nvSpPr>
        <p:spPr>
          <a:xfrm>
            <a:off x="762000" y="1295400"/>
            <a:ext cx="792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30993-28BF-4F94-9E33-75AF7F5CF5B7}" type="datetimeFigureOut">
              <a:rPr lang="en-US" smtClean="0"/>
              <a:pPr/>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199533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46" fill="hold"/>
                                        <p:tgtEl>
                                          <p:spTgt spid="7"/>
                                        </p:tgtEl>
                                      </p:cBhvr>
                                    </p:cmd>
                                  </p:childTnLst>
                                </p:cTn>
                              </p:par>
                              <p:par>
                                <p:cTn id="7" presetID="47"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22" presetClass="entr" presetSubtype="2" fill="hold" nodeType="withEffect">
                                  <p:stCondLst>
                                    <p:cond delay="33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2500"/>
                                        <p:tgtEl>
                                          <p:spTgt spid="19"/>
                                        </p:tgtEl>
                                      </p:cBhvr>
                                    </p:animEffect>
                                  </p:childTnLst>
                                </p:cTn>
                              </p:par>
                              <p:par>
                                <p:cTn id="20" presetID="22" presetClass="entr" presetSubtype="8" fill="hold" nodeType="withEffect">
                                  <p:stCondLst>
                                    <p:cond delay="18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2000"/>
                                        <p:tgtEl>
                                          <p:spTgt spid="20"/>
                                        </p:tgtEl>
                                      </p:cBhvr>
                                    </p:animEffect>
                                  </p:childTnLst>
                                </p:cTn>
                              </p:par>
                              <p:par>
                                <p:cTn id="23" presetID="10" presetClass="exit" presetSubtype="0" fill="hold" grpId="0" nodeType="withEffect">
                                  <p:stCondLst>
                                    <p:cond delay="1100"/>
                                  </p:stCondLst>
                                  <p:childTnLst>
                                    <p:animEffect transition="out" filter="fade">
                                      <p:cBhvr>
                                        <p:cTn id="24" dur="1900"/>
                                        <p:tgtEl>
                                          <p:spTgt spid="16"/>
                                        </p:tgtEl>
                                      </p:cBhvr>
                                    </p:animEffect>
                                    <p:set>
                                      <p:cBhvr>
                                        <p:cTn id="25" dur="1" fill="hold">
                                          <p:stCondLst>
                                            <p:cond delay="18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33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200"/>
                                        <p:tgtEl>
                                          <p:spTgt spid="2"/>
                                        </p:tgtEl>
                                      </p:cBhvr>
                                    </p:animEffect>
                                  </p:childTnLst>
                                </p:cTn>
                              </p:par>
                              <p:par>
                                <p:cTn id="29" presetID="10" presetClass="entr" presetSubtype="0" fill="hold" grpId="0" nodeType="withEffect">
                                  <p:stCondLst>
                                    <p:cond delay="42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300"/>
                                        <p:tgtEl>
                                          <p:spTgt spid="3">
                                            <p:txEl>
                                              <p:pRg st="0" end="0"/>
                                            </p:txEl>
                                          </p:spTgt>
                                        </p:tgtEl>
                                      </p:cBhvr>
                                    </p:animEffect>
                                  </p:childTnLst>
                                </p:cTn>
                              </p:par>
                              <p:par>
                                <p:cTn id="32" presetID="10" presetClass="entr" presetSubtype="0" fill="hold" grpId="0" nodeType="withEffect">
                                  <p:stCondLst>
                                    <p:cond delay="110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par>
                                <p:cTn id="35" presetID="10" presetClass="entr" presetSubtype="0" fill="hold" grpId="0" nodeType="withEffect">
                                  <p:stCondLst>
                                    <p:cond delay="110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10" presetClass="entr" presetSubtype="0" fill="hold" grpId="0" nodeType="withEffect">
                                  <p:stCondLst>
                                    <p:cond delay="110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grpId="0" nodeType="withEffect">
                                  <p:stCondLst>
                                    <p:cond delay="110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4" repeatCount="indefinite" fill="hold" display="0">
                  <p:stCondLst>
                    <p:cond delay="indefinite"/>
                  </p:stCondLst>
                </p:cTn>
                <p:tgtEl>
                  <p:spTgt spid="7"/>
                </p:tgtEl>
              </p:cMediaNode>
            </p:video>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p:cTn id="49" dur="1" fill="hold"/>
                                        <p:tgtEl>
                                          <p:spTgt spid="7"/>
                                        </p:tgtEl>
                                      </p:cBhvr>
                                    </p:cmd>
                                  </p:childTnLst>
                                </p:cTn>
                              </p:par>
                            </p:childTnLst>
                          </p:cTn>
                        </p:par>
                      </p:childTnLst>
                    </p:cTn>
                  </p:par>
                </p:childTnLst>
              </p:cTn>
              <p:nextCondLst>
                <p:cond evt="onClick" delay="0">
                  <p:tgtEl>
                    <p:spTgt spid="7"/>
                  </p:tgtEl>
                </p:cond>
              </p:nextCondLst>
            </p:seq>
          </p:childTnLst>
        </p:cTn>
      </p:par>
    </p:tnLst>
    <p:bldLst>
      <p:bldP spid="16" grpId="0" animBg="1"/>
      <p:bldP spid="2" grpId="0"/>
      <p:bldP spid="3" grpId="0" build="p">
        <p:tmplLst>
          <p:tmpl lvl="1">
            <p:tnLst>
              <p:par>
                <p:cTn presetID="10" presetClass="entr" presetSubtype="0" fill="hold" nodeType="withEffect">
                  <p:stCondLst>
                    <p:cond delay="4200"/>
                  </p:stCondLst>
                  <p:childTnLst>
                    <p:set>
                      <p:cBhvr>
                        <p:cTn dur="1" fill="hold">
                          <p:stCondLst>
                            <p:cond delay="0"/>
                          </p:stCondLst>
                        </p:cTn>
                        <p:tgtEl>
                          <p:spTgt spid="3"/>
                        </p:tgtEl>
                        <p:attrNameLst>
                          <p:attrName>style.visibility</p:attrName>
                        </p:attrNameLst>
                      </p:cBhvr>
                      <p:to>
                        <p:strVal val="visible"/>
                      </p:to>
                    </p:set>
                    <p:animEffect transition="in" filter="fade">
                      <p:cBhvr>
                        <p:cTn dur="1300"/>
                        <p:tgtEl>
                          <p:spTgt spid="3"/>
                        </p:tgtEl>
                      </p:cBhvr>
                    </p:animEffect>
                  </p:childTnLst>
                </p:cTn>
              </p:par>
            </p:tnLst>
          </p:tmpl>
          <p:tmpl lvl="2">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bot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top_swi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bottom_swi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152400"/>
            <a:ext cx="7924800" cy="1143000"/>
          </a:xfrm>
        </p:spPr>
        <p:txBody>
          <a:bodyPr>
            <a:normAutofit/>
          </a:bodyPr>
          <a:lstStyle>
            <a:lvl1pPr algn="r">
              <a:defRPr sz="3200"/>
            </a:lvl1pPr>
          </a:lstStyle>
          <a:p>
            <a:r>
              <a:rPr lang="en-US"/>
              <a:t>Click to edit Master title style</a:t>
            </a:r>
            <a:endParaRPr lang="en-US" dirty="0"/>
          </a:p>
        </p:txBody>
      </p:sp>
      <p:sp>
        <p:nvSpPr>
          <p:cNvPr id="3" name="Content Placeholder 2"/>
          <p:cNvSpPr>
            <a:spLocks noGrp="1"/>
          </p:cNvSpPr>
          <p:nvPr>
            <p:ph idx="1"/>
          </p:nvPr>
        </p:nvSpPr>
        <p:spPr>
          <a:xfrm>
            <a:off x="762000" y="1295400"/>
            <a:ext cx="792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30993-28BF-4F94-9E33-75AF7F5CF5B7}" type="datetimeFigureOut">
              <a:rPr lang="en-US" smtClean="0"/>
              <a:pPr/>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C1DE3-D9D4-48E8-A40B-23B6B4077642}" type="slidenum">
              <a:rPr lang="en-US" smtClean="0"/>
              <a:pPr/>
              <a:t>‹#›</a:t>
            </a:fld>
            <a:endParaRPr lang="en-US"/>
          </a:p>
        </p:txBody>
      </p:sp>
    </p:spTree>
    <p:extLst>
      <p:ext uri="{BB962C8B-B14F-4D97-AF65-F5344CB8AC3E}">
        <p14:creationId xmlns:p14="http://schemas.microsoft.com/office/powerpoint/2010/main" val="194087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34813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33400" y="1981200"/>
            <a:ext cx="7772400" cy="1500187"/>
          </a:xfrm>
        </p:spPr>
        <p:txBody>
          <a:bodyPr anchor="b"/>
          <a:lstStyle>
            <a:lvl1pPr marL="0" indent="0">
              <a:buNone/>
              <a:defRPr sz="2000">
                <a:solidFill>
                  <a:schemeClr val="accent3">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AEF441-2F34-7D46-BEDB-732F56FCC7E5}" type="datetimeFigureOut">
              <a:rPr lang="en-US" smtClean="0"/>
              <a:pPr/>
              <a:t>10/27/20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5C681-0BB8-2141-BD0A-37D8B5CFCEBC}" type="slidenum">
              <a:rPr lang="en-US" smtClean="0"/>
              <a:pPr/>
              <a:t>‹#›</a:t>
            </a:fld>
            <a:endParaRPr lang="en-US"/>
          </a:p>
        </p:txBody>
      </p:sp>
    </p:spTree>
    <p:extLst>
      <p:ext uri="{BB962C8B-B14F-4D97-AF65-F5344CB8AC3E}">
        <p14:creationId xmlns:p14="http://schemas.microsoft.com/office/powerpoint/2010/main" val="421716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AEF441-2F34-7D46-BEDB-732F56FCC7E5}" type="datetimeFigureOut">
              <a:rPr lang="en-US" smtClean="0"/>
              <a:pPr/>
              <a:t>10/27/20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5C681-0BB8-2141-BD0A-37D8B5CFCEBC}" type="slidenum">
              <a:rPr lang="en-US" smtClean="0"/>
              <a:pPr/>
              <a:t>‹#›</a:t>
            </a:fld>
            <a:endParaRPr lang="en-US"/>
          </a:p>
        </p:txBody>
      </p:sp>
    </p:spTree>
    <p:extLst>
      <p:ext uri="{BB962C8B-B14F-4D97-AF65-F5344CB8AC3E}">
        <p14:creationId xmlns:p14="http://schemas.microsoft.com/office/powerpoint/2010/main" val="249906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AEF441-2F34-7D46-BEDB-732F56FCC7E5}" type="datetimeFigureOut">
              <a:rPr lang="en-US" smtClean="0"/>
              <a:pPr/>
              <a:t>10/27/20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5C681-0BB8-2141-BD0A-37D8B5CFCEBC}" type="slidenum">
              <a:rPr lang="en-US" smtClean="0"/>
              <a:pPr/>
              <a:t>‹#›</a:t>
            </a:fld>
            <a:endParaRPr lang="en-US"/>
          </a:p>
        </p:txBody>
      </p:sp>
    </p:spTree>
    <p:extLst>
      <p:ext uri="{BB962C8B-B14F-4D97-AF65-F5344CB8AC3E}">
        <p14:creationId xmlns:p14="http://schemas.microsoft.com/office/powerpoint/2010/main" val="256641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EF441-2F34-7D46-BEDB-732F56FCC7E5}" type="datetimeFigureOut">
              <a:rPr lang="en-US" smtClean="0"/>
              <a:pPr/>
              <a:t>10/27/20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5C681-0BB8-2141-BD0A-37D8B5CFCEBC}" type="slidenum">
              <a:rPr lang="en-US" smtClean="0"/>
              <a:pPr/>
              <a:t>‹#›</a:t>
            </a:fld>
            <a:endParaRPr lang="en-US"/>
          </a:p>
        </p:txBody>
      </p:sp>
    </p:spTree>
    <p:extLst>
      <p:ext uri="{BB962C8B-B14F-4D97-AF65-F5344CB8AC3E}">
        <p14:creationId xmlns:p14="http://schemas.microsoft.com/office/powerpoint/2010/main" val="406464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EF441-2F34-7D46-BEDB-732F56FCC7E5}" type="datetimeFigureOut">
              <a:rPr lang="en-US" smtClean="0"/>
              <a:pPr/>
              <a:t>10/27/20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5C681-0BB8-2141-BD0A-37D8B5CFCEBC}" type="slidenum">
              <a:rPr lang="en-US" smtClean="0"/>
              <a:pPr/>
              <a:t>‹#›</a:t>
            </a:fld>
            <a:endParaRPr lang="en-US"/>
          </a:p>
        </p:txBody>
      </p:sp>
    </p:spTree>
    <p:extLst>
      <p:ext uri="{BB962C8B-B14F-4D97-AF65-F5344CB8AC3E}">
        <p14:creationId xmlns:p14="http://schemas.microsoft.com/office/powerpoint/2010/main" val="344813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7" name="bottom"/>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top"/>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top_swish"/>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bottom_swish"/>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30993-28BF-4F94-9E33-75AF7F5CF5B7}" type="datetimeFigureOut">
              <a:rPr lang="en-US" smtClean="0"/>
              <a:pPr/>
              <a:t>10/27/20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C1DE3-D9D4-48E8-A40B-23B6B4077642}" type="slidenum">
              <a:rPr lang="en-US" smtClean="0"/>
              <a:pPr/>
              <a:t>‹#›</a:t>
            </a:fld>
            <a:endParaRPr lang="en-US"/>
          </a:p>
        </p:txBody>
      </p:sp>
    </p:spTree>
    <p:extLst>
      <p:ext uri="{BB962C8B-B14F-4D97-AF65-F5344CB8AC3E}">
        <p14:creationId xmlns:p14="http://schemas.microsoft.com/office/powerpoint/2010/main" val="2609768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spcBef>
          <a:spcPct val="0"/>
        </a:spcBef>
        <a:buNone/>
        <a:defRPr lang="en-US" sz="3200" kern="1200" dirty="0" smtClean="0">
          <a:ln>
            <a:solidFill>
              <a:schemeClr val="accent3">
                <a:lumMod val="50000"/>
              </a:schemeClr>
            </a:solidFill>
          </a:ln>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1pPr>
      <a:lvl2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2pPr>
      <a:lvl3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3pPr>
      <a:lvl4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4pPr>
      <a:lvl5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sakai.apu.edu/access/content/group/035c75e1-2aca-4a28-83c9-80f31c8aaa49/Readings/Bornstein_How%20to%20Change%20the%20World.pdf" TargetMode="External"/><Relationship Id="rId2" Type="http://schemas.openxmlformats.org/officeDocument/2006/relationships/hyperlink" Target="https://sakai.apu.edu/access/content/group/035c75e1-2aca-4a28-83c9-80f31c8aaa49/Readings/MclellandAchieving%20Society.pdf" TargetMode="External"/><Relationship Id="rId1" Type="http://schemas.openxmlformats.org/officeDocument/2006/relationships/slideLayout" Target="../slideLayouts/slideLayout3.xml"/><Relationship Id="rId4" Type="http://schemas.openxmlformats.org/officeDocument/2006/relationships/hyperlink" Target="http://www.slideshare.net/xmergnc/startup-change-the-world-guide-for-young-social-entrepreneu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sakai.apu.edu/access/content/group/035c75e1-2aca-4a28-83c9-80f31c8aaa49/Level%204:%20Social%20Entrepreneurship/TUL560.UnlockingEntrepreneur.Greer5.pp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Level 4: Economic Discipleship</a:t>
            </a:r>
            <a:br>
              <a:rPr lang="en-US" dirty="0"/>
            </a:br>
            <a:r>
              <a:rPr lang="en-US" dirty="0"/>
              <a:t>An Introduction to Entrepreneurship</a:t>
            </a:r>
          </a:p>
        </p:txBody>
      </p:sp>
      <p:sp>
        <p:nvSpPr>
          <p:cNvPr id="3" name="Subtitle 2"/>
          <p:cNvSpPr>
            <a:spLocks noGrp="1"/>
          </p:cNvSpPr>
          <p:nvPr>
            <p:ph type="subTitle" idx="1"/>
          </p:nvPr>
        </p:nvSpPr>
        <p:spPr>
          <a:xfrm>
            <a:off x="3325090" y="4194598"/>
            <a:ext cx="3380509" cy="682202"/>
          </a:xfrm>
        </p:spPr>
        <p:txBody>
          <a:bodyPr/>
          <a:lstStyle/>
          <a:p>
            <a:r>
              <a:rPr lang="en-US" dirty="0"/>
              <a:t>Viv Grigg,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Marketing – the Make or Break of any Startup</a:t>
            </a:r>
          </a:p>
        </p:txBody>
      </p:sp>
      <p:sp>
        <p:nvSpPr>
          <p:cNvPr id="5" name="Content Placeholder 4"/>
          <p:cNvSpPr>
            <a:spLocks noGrp="1"/>
          </p:cNvSpPr>
          <p:nvPr>
            <p:ph sz="half" idx="1"/>
          </p:nvPr>
        </p:nvSpPr>
        <p:spPr/>
        <p:txBody>
          <a:bodyPr>
            <a:normAutofit lnSpcReduction="10000"/>
          </a:bodyPr>
          <a:lstStyle/>
          <a:p>
            <a:r>
              <a:rPr lang="en-US" dirty="0"/>
              <a:t>Research</a:t>
            </a:r>
          </a:p>
          <a:p>
            <a:pPr marL="285750" indent="-285750">
              <a:buFont typeface="Arial" panose="020B0604020202020204" pitchFamily="34" charset="0"/>
              <a:buChar char="•"/>
            </a:pPr>
            <a:r>
              <a:rPr lang="en-US" dirty="0"/>
              <a:t>Identify the needs</a:t>
            </a:r>
          </a:p>
          <a:p>
            <a:pPr marL="285750" indent="-285750">
              <a:buFont typeface="Arial" panose="020B0604020202020204" pitchFamily="34" charset="0"/>
              <a:buChar char="•"/>
            </a:pPr>
            <a:r>
              <a:rPr lang="en-US" dirty="0"/>
              <a:t>Identify who are meeting the needs</a:t>
            </a:r>
          </a:p>
          <a:p>
            <a:pPr marL="285750" indent="-285750">
              <a:buFont typeface="Arial" panose="020B0604020202020204" pitchFamily="34" charset="0"/>
              <a:buChar char="•"/>
            </a:pPr>
            <a:r>
              <a:rPr lang="en-US" dirty="0"/>
              <a:t>Identify the need progressions</a:t>
            </a:r>
          </a:p>
          <a:p>
            <a:pPr marL="285750" indent="-285750">
              <a:buFont typeface="Arial" panose="020B0604020202020204" pitchFamily="34" charset="0"/>
              <a:buChar char="•"/>
            </a:pPr>
            <a:r>
              <a:rPr lang="en-US" dirty="0"/>
              <a:t>Identify who are moving one step sideways to existing products</a:t>
            </a:r>
          </a:p>
          <a:p>
            <a:pPr marL="285750" indent="-285750">
              <a:buFont typeface="Arial" panose="020B0604020202020204" pitchFamily="34" charset="0"/>
              <a:buChar char="•"/>
            </a:pPr>
            <a:r>
              <a:rPr lang="en-US" dirty="0"/>
              <a:t>Identify who is franchising businesses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br>
              <a:rPr lang="en-US" dirty="0"/>
            </a:br>
            <a:endParaRPr lang="en-US" dirty="0"/>
          </a:p>
          <a:p>
            <a:pPr lvl="1"/>
            <a:endParaRPr lang="en-US" dirty="0"/>
          </a:p>
          <a:p>
            <a:pPr lvl="1"/>
            <a:endParaRPr lang="en-US" dirty="0"/>
          </a:p>
          <a:p>
            <a:endParaRPr lang="en-US" dirty="0"/>
          </a:p>
        </p:txBody>
      </p:sp>
      <p:sp>
        <p:nvSpPr>
          <p:cNvPr id="6" name="Content Placeholder 5"/>
          <p:cNvSpPr>
            <a:spLocks noGrp="1"/>
          </p:cNvSpPr>
          <p:nvPr>
            <p:ph sz="half" idx="2"/>
          </p:nvPr>
        </p:nvSpPr>
        <p:spPr>
          <a:solidFill>
            <a:schemeClr val="accent6">
              <a:lumMod val="50000"/>
              <a:alpha val="83000"/>
            </a:schemeClr>
          </a:solidFill>
        </p:spPr>
        <p:txBody>
          <a:bodyPr>
            <a:normAutofit lnSpcReduction="10000"/>
          </a:bodyPr>
          <a:lstStyle/>
          <a:p>
            <a:pPr lvl="1"/>
            <a:r>
              <a:rPr lang="en-US" dirty="0"/>
              <a:t>Marketing Strategy</a:t>
            </a:r>
          </a:p>
          <a:p>
            <a:pPr marL="285750" lvl="1" indent="-285750">
              <a:buFont typeface="Arial" panose="020B0604020202020204" pitchFamily="34" charset="0"/>
              <a:buChar char="•"/>
            </a:pPr>
            <a:r>
              <a:rPr lang="en-US" dirty="0"/>
              <a:t>Incremental growth is needed, not massive action?</a:t>
            </a:r>
          </a:p>
          <a:p>
            <a:pPr marL="285750" lvl="1" indent="-285750">
              <a:buFont typeface="Arial" panose="020B0604020202020204" pitchFamily="34" charset="0"/>
              <a:buChar char="•"/>
            </a:pPr>
            <a:r>
              <a:rPr lang="en-US" dirty="0"/>
              <a:t>Feedback from the buyers is the key to innovation?</a:t>
            </a:r>
          </a:p>
          <a:p>
            <a:pPr marL="285750" lvl="1" indent="-285750">
              <a:buFont typeface="Arial" panose="020B0604020202020204" pitchFamily="34" charset="0"/>
              <a:buChar char="•"/>
            </a:pPr>
            <a:r>
              <a:rPr lang="en-US" dirty="0"/>
              <a:t>The slum economy is based on day trading – what is the capacity for daily sales?</a:t>
            </a:r>
          </a:p>
          <a:p>
            <a:pPr marL="285750" lvl="1" indent="-285750">
              <a:buFont typeface="Arial" panose="020B0604020202020204" pitchFamily="34" charset="0"/>
              <a:buChar char="•"/>
            </a:pPr>
            <a:r>
              <a:rPr lang="en-US" dirty="0"/>
              <a:t>Who is the most successful in a similar niche and what are they doing?</a:t>
            </a:r>
          </a:p>
          <a:p>
            <a:pPr marL="285750" lvl="1" indent="-285750">
              <a:buFont typeface="Arial" panose="020B0604020202020204" pitchFamily="34" charset="0"/>
              <a:buChar char="•"/>
            </a:pPr>
            <a:r>
              <a:rPr lang="en-US" dirty="0"/>
              <a:t>Who is training people to market?</a:t>
            </a:r>
          </a:p>
          <a:p>
            <a:pPr marL="285750" lvl="1" indent="-285750">
              <a:buFont typeface="Arial" panose="020B0604020202020204" pitchFamily="34" charset="0"/>
              <a:buChar char="•"/>
            </a:pPr>
            <a:r>
              <a:rPr lang="en-US" dirty="0"/>
              <a:t>Design your daily, weekly, monthly plan and goals, cost and expected income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Slum Level Entrepreneurship: </a:t>
            </a:r>
            <a:r>
              <a:rPr lang="en-US" dirty="0" err="1"/>
              <a:t>Konjo</a:t>
            </a:r>
            <a:r>
              <a:rPr lang="en-US" dirty="0"/>
              <a:t> Shoes, Kibera</a:t>
            </a:r>
          </a:p>
        </p:txBody>
      </p:sp>
      <p:sp>
        <p:nvSpPr>
          <p:cNvPr id="3" name="Content Placeholder 2"/>
          <p:cNvSpPr>
            <a:spLocks noGrp="1"/>
          </p:cNvSpPr>
          <p:nvPr>
            <p:ph sz="half" idx="1"/>
          </p:nvPr>
        </p:nvSpPr>
        <p:spPr/>
        <p:txBody>
          <a:bodyPr/>
          <a:lstStyle/>
          <a:p>
            <a:r>
              <a:rPr lang="en-US" b="1" dirty="0"/>
              <a:t>Converting old tires into </a:t>
            </a:r>
            <a:r>
              <a:rPr lang="en-US" b="1" dirty="0" err="1"/>
              <a:t>jandals</a:t>
            </a:r>
            <a:endParaRPr lang="en-US" b="1" dirty="0"/>
          </a:p>
          <a:p>
            <a:endParaRPr lang="en-US" dirty="0"/>
          </a:p>
          <a:p>
            <a:r>
              <a:rPr lang="en-US" b="1" dirty="0"/>
              <a:t>What are the Steps</a:t>
            </a:r>
          </a:p>
          <a:p>
            <a:pPr>
              <a:buFont typeface="Arial"/>
              <a:buChar char="•"/>
            </a:pPr>
            <a:r>
              <a:rPr lang="en-US" dirty="0"/>
              <a:t>Opportunities identified</a:t>
            </a:r>
          </a:p>
          <a:p>
            <a:pPr>
              <a:buFont typeface="Arial"/>
              <a:buChar char="•"/>
            </a:pPr>
            <a:r>
              <a:rPr lang="en-US" dirty="0"/>
              <a:t>Gifts identified</a:t>
            </a:r>
          </a:p>
          <a:p>
            <a:pPr>
              <a:buFont typeface="Arial"/>
              <a:buChar char="•"/>
            </a:pPr>
            <a:r>
              <a:rPr lang="en-US" dirty="0"/>
              <a:t>Initial  Self help group formed</a:t>
            </a:r>
          </a:p>
          <a:p>
            <a:pPr>
              <a:buFont typeface="Arial"/>
              <a:buChar char="•"/>
            </a:pPr>
            <a:r>
              <a:rPr lang="en-US" dirty="0"/>
              <a:t>Training to lift the level of quality of production to the next level</a:t>
            </a:r>
          </a:p>
          <a:p>
            <a:pPr>
              <a:buFont typeface="Arial"/>
              <a:buChar char="•"/>
            </a:pPr>
            <a:r>
              <a:rPr lang="en-US" dirty="0"/>
              <a:t>From local markets to national to global.</a:t>
            </a:r>
          </a:p>
        </p:txBody>
      </p:sp>
      <p:sp>
        <p:nvSpPr>
          <p:cNvPr id="4" name="Content Placeholder 3"/>
          <p:cNvSpPr>
            <a:spLocks noGrp="1"/>
          </p:cNvSpPr>
          <p:nvPr>
            <p:ph sz="half" idx="2"/>
          </p:nvPr>
        </p:nvSpPr>
        <p:spPr/>
        <p:txBody>
          <a:bodyPr/>
          <a:lstStyle/>
          <a:p>
            <a:r>
              <a:rPr lang="en-US" dirty="0"/>
              <a:t>What are the entrepreneurial opportunities in the lower circuit</a:t>
            </a:r>
          </a:p>
          <a:p>
            <a:endParaRPr lang="en-US" i="1" dirty="0">
              <a:solidFill>
                <a:schemeClr val="accent3">
                  <a:lumMod val="60000"/>
                  <a:lumOff val="40000"/>
                </a:schemeClr>
              </a:solidFill>
            </a:endParaRPr>
          </a:p>
          <a:p>
            <a:r>
              <a:rPr lang="en-US" i="1" dirty="0">
                <a:solidFill>
                  <a:schemeClr val="accent3">
                    <a:lumMod val="60000"/>
                    <a:lumOff val="40000"/>
                  </a:schemeClr>
                </a:solidFill>
              </a:rPr>
              <a:t>Food products + Value added</a:t>
            </a:r>
          </a:p>
          <a:p>
            <a:r>
              <a:rPr lang="en-US" dirty="0"/>
              <a:t>Spaghetti</a:t>
            </a:r>
          </a:p>
          <a:p>
            <a:r>
              <a:rPr lang="en-US" dirty="0"/>
              <a:t>Dried Fruits and Nuts packaged</a:t>
            </a:r>
          </a:p>
          <a:p>
            <a:endParaRPr lang="en-US" i="1" dirty="0"/>
          </a:p>
          <a:p>
            <a:r>
              <a:rPr lang="en-US" i="1" dirty="0"/>
              <a:t>Clothing + Value added</a:t>
            </a:r>
          </a:p>
          <a:p>
            <a:r>
              <a:rPr lang="en-US" dirty="0"/>
              <a:t>Embroidery</a:t>
            </a:r>
          </a:p>
          <a:p>
            <a:endParaRPr lang="en-US" dirty="0"/>
          </a:p>
          <a:p>
            <a:r>
              <a:rPr lang="en-US" i="1" dirty="0"/>
              <a:t>Housing</a:t>
            </a:r>
          </a:p>
          <a:p>
            <a:r>
              <a:rPr lang="en-US" dirty="0"/>
              <a:t>Roofing Sheets, nails, concrete,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People Move from the Lower Circuit to the Upper Circuit?</a:t>
            </a:r>
          </a:p>
        </p:txBody>
      </p:sp>
      <p:sp>
        <p:nvSpPr>
          <p:cNvPr id="3" name="Content Placeholder 2"/>
          <p:cNvSpPr>
            <a:spLocks noGrp="1"/>
          </p:cNvSpPr>
          <p:nvPr>
            <p:ph sz="half"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775241161"/>
              </p:ext>
            </p:extLst>
          </p:nvPr>
        </p:nvGraphicFramePr>
        <p:xfrm>
          <a:off x="1600200" y="2951479"/>
          <a:ext cx="6096000" cy="1828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Migration Opportunity Capital</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Capital ($) Formation through Coops</a:t>
                      </a:r>
                    </a:p>
                    <a:p>
                      <a:endParaRPr lang="en-US" dirty="0"/>
                    </a:p>
                  </a:txBody>
                  <a:tcPr/>
                </a:tc>
                <a:extLst>
                  <a:ext uri="{0D108BD9-81ED-4DB2-BD59-A6C34878D82A}">
                    <a16:rowId xmlns:a16="http://schemas.microsoft.com/office/drawing/2014/main" val="10000"/>
                  </a:ext>
                </a:extLst>
              </a:tr>
              <a:tr h="370840">
                <a:tc>
                  <a:txBody>
                    <a:bodyPr/>
                    <a:lstStyle/>
                    <a:p>
                      <a:r>
                        <a:rPr lang="en-US" dirty="0"/>
                        <a:t>Education – Brain Capital Formation</a:t>
                      </a:r>
                    </a:p>
                  </a:txBody>
                  <a:tcPr/>
                </a:tc>
                <a:tc>
                  <a:txBody>
                    <a:bodyPr/>
                    <a:lstStyle/>
                    <a:p>
                      <a:r>
                        <a:rPr lang="en-US" dirty="0"/>
                        <a:t>Technology Transfer – Tools of Production – Production Capital</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a:xfrm>
            <a:off x="284053" y="1036116"/>
            <a:ext cx="8402747" cy="5562600"/>
          </a:xfrm>
          <a:solidFill>
            <a:schemeClr val="accent4"/>
          </a:solidFill>
        </p:spPr>
        <p:txBody>
          <a:bodyPr>
            <a:normAutofit fontScale="85000" lnSpcReduction="20000"/>
          </a:bodyPr>
          <a:lstStyle/>
          <a:p>
            <a:r>
              <a:rPr lang="en-US" b="1" dirty="0"/>
              <a:t>Concepts Behind Entrepreneurship</a:t>
            </a:r>
            <a:endParaRPr lang="en-US" dirty="0"/>
          </a:p>
          <a:p>
            <a:r>
              <a:rPr lang="en-US" dirty="0"/>
              <a:t>McLelland, David C.  </a:t>
            </a:r>
            <a:r>
              <a:rPr lang="en-US" dirty="0">
                <a:hlinkClick r:id="rId2"/>
              </a:rPr>
              <a:t>Accelerating Economic Growth</a:t>
            </a:r>
            <a:r>
              <a:rPr lang="en-US" dirty="0"/>
              <a:t>. </a:t>
            </a:r>
            <a:r>
              <a:rPr lang="en-US" i="1" dirty="0"/>
              <a:t>The Achieving Society</a:t>
            </a:r>
            <a:r>
              <a:rPr lang="en-US" dirty="0"/>
              <a:t>. New York: Free Press. </a:t>
            </a:r>
            <a:br>
              <a:rPr lang="en-US" dirty="0"/>
            </a:br>
            <a:br>
              <a:rPr lang="en-US" dirty="0"/>
            </a:br>
            <a:br>
              <a:rPr lang="en-US" dirty="0"/>
            </a:br>
            <a:r>
              <a:rPr lang="en-US" b="1" dirty="0"/>
              <a:t>Social Entrepreneurship</a:t>
            </a:r>
            <a:br>
              <a:rPr lang="en-US" dirty="0"/>
            </a:br>
            <a:r>
              <a:rPr lang="en-US" dirty="0"/>
              <a:t>Bornstein, David.  (2007). </a:t>
            </a:r>
            <a:r>
              <a:rPr lang="en-US" dirty="0">
                <a:hlinkClick r:id="rId3"/>
              </a:rPr>
              <a:t>The Emergence of the Citizen Sector.</a:t>
            </a:r>
            <a:r>
              <a:rPr lang="en-US" dirty="0"/>
              <a:t> </a:t>
            </a:r>
            <a:r>
              <a:rPr lang="en-US" i="1" dirty="0"/>
              <a:t>How to Change the World</a:t>
            </a:r>
            <a:r>
              <a:rPr lang="en-US" dirty="0"/>
              <a:t>: </a:t>
            </a:r>
            <a:r>
              <a:rPr lang="en-US" i="1" dirty="0"/>
              <a:t>Social Entrepreneurs and the Power of New Ideas.</a:t>
            </a:r>
            <a:r>
              <a:rPr lang="en-US" dirty="0"/>
              <a:t> Oxford.</a:t>
            </a:r>
            <a:br>
              <a:rPr lang="en-US" dirty="0"/>
            </a:br>
            <a:br>
              <a:rPr lang="en-US" dirty="0"/>
            </a:br>
            <a:r>
              <a:rPr lang="en-US" dirty="0">
                <a:hlinkClick r:id="rId4"/>
              </a:rPr>
              <a:t>Startup and Change the World</a:t>
            </a:r>
            <a:r>
              <a:rPr lang="en-US" dirty="0"/>
              <a:t>: Guide for Young Social Entrepreneurs, a Power Point version of a booklet by Dev Appanah.</a:t>
            </a:r>
            <a:br>
              <a:rPr lang="en-US" dirty="0"/>
            </a:br>
            <a:br>
              <a:rPr lang="en-US" dirty="0"/>
            </a:br>
            <a:r>
              <a:rPr lang="en-US" b="1" dirty="0"/>
              <a:t>Supplemental Readings</a:t>
            </a:r>
            <a:br>
              <a:rPr lang="en-US" dirty="0"/>
            </a:br>
            <a:r>
              <a:rPr lang="en-US" dirty="0"/>
              <a:t>Blanchard, Ken. &amp; Waghorn, Terry. With Ballard, Jim. (1997)</a:t>
            </a:r>
            <a:r>
              <a:rPr lang="en-US" i="1" dirty="0"/>
              <a:t>. Mission Possible</a:t>
            </a:r>
            <a:r>
              <a:rPr lang="en-US" dirty="0"/>
              <a:t>. Blanchard Management Corporation &amp; Terry Waghorn.</a:t>
            </a:r>
          </a:p>
          <a:p>
            <a:r>
              <a:rPr lang="en-US" dirty="0"/>
              <a:t>Boehme, Ron. (2001)</a:t>
            </a:r>
            <a:r>
              <a:rPr lang="en-US" i="1" dirty="0"/>
              <a:t>. Leadership for the 21</a:t>
            </a:r>
            <a:r>
              <a:rPr lang="en-US" i="1" baseline="30000" dirty="0"/>
              <a:t>st</a:t>
            </a:r>
            <a:r>
              <a:rPr lang="en-US" i="1" dirty="0"/>
              <a:t>Century</a:t>
            </a:r>
            <a:r>
              <a:rPr lang="en-US" dirty="0"/>
              <a:t>, , Frontline Communication Seattle, Washington </a:t>
            </a:r>
          </a:p>
          <a:p>
            <a:r>
              <a:rPr lang="en-US" dirty="0"/>
              <a:t>Collins, Jim. (2001) </a:t>
            </a:r>
            <a:r>
              <a:rPr lang="en-US" i="1" dirty="0"/>
              <a:t>. Good to Great</a:t>
            </a:r>
            <a:r>
              <a:rPr lang="en-US" dirty="0"/>
              <a:t>,  Harper Collins Publishers Inc. NY 10022.</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Entrepreneur? </a:t>
            </a:r>
          </a:p>
        </p:txBody>
      </p:sp>
      <p:sp>
        <p:nvSpPr>
          <p:cNvPr id="3" name="Content Placeholder 2"/>
          <p:cNvSpPr>
            <a:spLocks noGrp="1"/>
          </p:cNvSpPr>
          <p:nvPr>
            <p:ph idx="1"/>
          </p:nvPr>
        </p:nvSpPr>
        <p:spPr/>
        <p:txBody>
          <a:bodyPr>
            <a:normAutofit/>
          </a:bodyPr>
          <a:lstStyle/>
          <a:p>
            <a:pPr marL="457200" indent="-457200">
              <a:buFont typeface="Wingdings" charset="2"/>
              <a:buAutoNum type="arabicPlain"/>
            </a:pPr>
            <a:r>
              <a:rPr lang="en-US" dirty="0"/>
              <a:t>What is an Entrepreneur? </a:t>
            </a:r>
          </a:p>
          <a:p>
            <a:pPr lvl="1"/>
            <a:r>
              <a:rPr lang="en-US" dirty="0"/>
              <a:t>	Biblical basis</a:t>
            </a:r>
          </a:p>
          <a:p>
            <a:r>
              <a:rPr lang="en-US" dirty="0"/>
              <a:t>2 What is a Slum Entrepreneur?</a:t>
            </a:r>
          </a:p>
          <a:p>
            <a:r>
              <a:rPr lang="en-US" dirty="0"/>
              <a:t>	small business development</a:t>
            </a:r>
          </a:p>
          <a:p>
            <a:r>
              <a:rPr lang="en-US" dirty="0"/>
              <a:t>	engaging the informal economy</a:t>
            </a:r>
          </a:p>
          <a:p>
            <a:r>
              <a:rPr lang="en-US" dirty="0"/>
              <a:t>3  The explosion of Social Entrepreneurship</a:t>
            </a:r>
          </a:p>
          <a:p>
            <a:pPr lvl="1"/>
            <a:r>
              <a:rPr lang="en-US" dirty="0"/>
              <a:t>	Its roots in Biblical values</a:t>
            </a:r>
          </a:p>
          <a:p>
            <a:pPr lvl="1"/>
            <a:r>
              <a:rPr lang="en-US" dirty="0"/>
              <a:t>		faith</a:t>
            </a:r>
          </a:p>
          <a:p>
            <a:pPr lvl="1"/>
            <a:r>
              <a:rPr lang="en-US" dirty="0"/>
              <a:t>		dependence on God</a:t>
            </a:r>
          </a:p>
          <a:p>
            <a:pPr lvl="1"/>
            <a:r>
              <a:rPr lang="en-US" dirty="0"/>
              <a:t>		Holiness, diligence, fortitude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Social Entrepreneurship or Micro Enterprise Development (MED) &amp; Business Development Service (BDS)</a:t>
            </a:r>
            <a:endParaRPr lang="en-US" dirty="0"/>
          </a:p>
        </p:txBody>
      </p:sp>
      <p:sp>
        <p:nvSpPr>
          <p:cNvPr id="3" name="Content Placeholder 2"/>
          <p:cNvSpPr>
            <a:spLocks noGrp="1"/>
          </p:cNvSpPr>
          <p:nvPr>
            <p:ph idx="1"/>
          </p:nvPr>
        </p:nvSpPr>
        <p:spPr/>
        <p:txBody>
          <a:bodyPr/>
          <a:lstStyle/>
          <a:p>
            <a:br>
              <a:rPr lang="en-US" dirty="0"/>
            </a:br>
            <a:br>
              <a:rPr lang="en-US" dirty="0"/>
            </a:br>
            <a:r>
              <a:rPr lang="en-US" dirty="0"/>
              <a:t>The prime objective of the MFI project is to help families to start businesses. During the process of the project the training should be focused more on skill training and techniques involved in the business, After one year of the MFI project the beneficiaries will start the business at the micro level.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an Entrepreneur</a:t>
            </a:r>
          </a:p>
        </p:txBody>
      </p:sp>
      <p:sp>
        <p:nvSpPr>
          <p:cNvPr id="3" name="Content Placeholder 2"/>
          <p:cNvSpPr>
            <a:spLocks noGrp="1"/>
          </p:cNvSpPr>
          <p:nvPr>
            <p:ph idx="1"/>
          </p:nvPr>
        </p:nvSpPr>
        <p:spPr/>
        <p:txBody>
          <a:bodyPr>
            <a:normAutofit/>
          </a:bodyPr>
          <a:lstStyle/>
          <a:p>
            <a:endParaRPr lang="en-US" dirty="0"/>
          </a:p>
          <a:p>
            <a:pPr marL="342900" indent="-342900">
              <a:buFont typeface="Arial" panose="020B0604020202020204" pitchFamily="34" charset="0"/>
              <a:buChar char="•"/>
            </a:pPr>
            <a:r>
              <a:rPr lang="en-US" dirty="0"/>
              <a:t>Defining the Dream</a:t>
            </a:r>
          </a:p>
          <a:p>
            <a:pPr marL="342900" indent="-342900">
              <a:buFont typeface="Arial" panose="020B0604020202020204" pitchFamily="34" charset="0"/>
              <a:buChar char="•"/>
            </a:pPr>
            <a:r>
              <a:rPr lang="en-US" dirty="0"/>
              <a:t>How to develop a Business Budget</a:t>
            </a:r>
          </a:p>
          <a:p>
            <a:pPr marL="342900" indent="-342900">
              <a:buFont typeface="Arial" panose="020B0604020202020204" pitchFamily="34" charset="0"/>
              <a:buChar char="•"/>
            </a:pPr>
            <a:r>
              <a:rPr lang="en-US" dirty="0"/>
              <a:t>How to develop a Cash Flow and Balance Sheet report</a:t>
            </a:r>
          </a:p>
          <a:p>
            <a:pPr marL="342900" indent="-342900">
              <a:buFont typeface="Arial" panose="020B0604020202020204" pitchFamily="34" charset="0"/>
              <a:buChar char="•"/>
            </a:pPr>
            <a:r>
              <a:rPr lang="en-US" dirty="0"/>
              <a:t>The Idea of Seed Projects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Capitalization</a:t>
            </a:r>
          </a:p>
        </p:txBody>
      </p:sp>
      <p:sp>
        <p:nvSpPr>
          <p:cNvPr id="3" name="Content Placeholder 2"/>
          <p:cNvSpPr>
            <a:spLocks noGrp="1"/>
          </p:cNvSpPr>
          <p:nvPr>
            <p:ph idx="1"/>
          </p:nvPr>
        </p:nvSpPr>
        <p:spPr/>
        <p:txBody>
          <a:bodyPr/>
          <a:lstStyle/>
          <a:p>
            <a:pPr lvl="1"/>
            <a:r>
              <a:rPr lang="en-US" dirty="0">
                <a:hlinkClick r:id="rId2"/>
              </a:rPr>
              <a:t>Capitalization</a:t>
            </a:r>
            <a:r>
              <a:rPr lang="en-US" dirty="0"/>
              <a:t> - Unlocking Entrepreneurship (</a:t>
            </a:r>
            <a:r>
              <a:rPr lang="en-US" dirty="0" err="1"/>
              <a:t>ppt</a:t>
            </a:r>
            <a:r>
              <a:rPr lang="en-US" dirty="0"/>
              <a:t> on Greer </a:t>
            </a:r>
            <a:r>
              <a:rPr lang="en-US" dirty="0" err="1"/>
              <a:t>ch</a:t>
            </a:r>
            <a:r>
              <a:rPr lang="en-US" dirty="0"/>
              <a:t> 5 by Bethel Hamel)</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Your Business Plan</a:t>
            </a:r>
          </a:p>
        </p:txBody>
      </p:sp>
      <p:sp>
        <p:nvSpPr>
          <p:cNvPr id="3" name="Content Placeholder 2"/>
          <p:cNvSpPr>
            <a:spLocks noGrp="1"/>
          </p:cNvSpPr>
          <p:nvPr>
            <p:ph idx="1"/>
          </p:nvPr>
        </p:nvSpPr>
        <p:spPr/>
        <p:txBody>
          <a:bodyPr>
            <a:normAutofit/>
          </a:bodyPr>
          <a:lstStyle/>
          <a:p>
            <a:endParaRPr lang="en-US" dirty="0"/>
          </a:p>
          <a:p>
            <a:endParaRPr lang="en-US" dirty="0"/>
          </a:p>
          <a:p>
            <a:pPr marL="342900" lvl="1" indent="-342900">
              <a:buFont typeface="Arial" panose="020B0604020202020204" pitchFamily="34" charset="0"/>
              <a:buChar char="•"/>
            </a:pPr>
            <a:r>
              <a:rPr lang="en-US" dirty="0"/>
              <a:t>	For a Small Business</a:t>
            </a:r>
          </a:p>
          <a:p>
            <a:pPr marL="342900" lvl="1" indent="-342900">
              <a:buFont typeface="Arial" panose="020B0604020202020204" pitchFamily="34" charset="0"/>
              <a:buChar char="•"/>
            </a:pPr>
            <a:r>
              <a:rPr lang="en-US" dirty="0"/>
              <a:t>	For an NGO</a:t>
            </a:r>
          </a:p>
          <a:p>
            <a:pPr marL="342900" lvl="1" indent="-342900">
              <a:buFont typeface="Arial" panose="020B0604020202020204" pitchFamily="34" charset="0"/>
              <a:buChar char="•"/>
            </a:pPr>
            <a:r>
              <a:rPr lang="en-US" dirty="0"/>
              <a:t>	An example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Incremental Development</a:t>
            </a:r>
          </a:p>
        </p:txBody>
      </p:sp>
      <p:sp>
        <p:nvSpPr>
          <p:cNvPr id="3" name="Content Placeholder 2"/>
          <p:cNvSpPr>
            <a:spLocks noGrp="1"/>
          </p:cNvSpPr>
          <p:nvPr>
            <p:ph idx="1"/>
          </p:nvPr>
        </p:nvSpPr>
        <p:spPr/>
        <p:txBody>
          <a:bodyPr>
            <a:normAutofit/>
          </a:bodyPr>
          <a:lstStyle/>
          <a:p>
            <a:pPr>
              <a:buNone/>
            </a:pPr>
            <a:r>
              <a:rPr lang="en-US" dirty="0"/>
              <a:t>Accessing Financial Resources </a:t>
            </a:r>
          </a:p>
          <a:p>
            <a:pPr marL="342900" lvl="1" indent="-342900">
              <a:buFont typeface="Arial" panose="020B0604020202020204" pitchFamily="34" charset="0"/>
              <a:buChar char="•"/>
            </a:pPr>
            <a:r>
              <a:rPr lang="en-US" dirty="0"/>
              <a:t>	NGO’s Funding Proposals</a:t>
            </a:r>
          </a:p>
          <a:p>
            <a:pPr marL="342900" lvl="1" indent="-342900">
              <a:buFont typeface="Arial" panose="020B0604020202020204" pitchFamily="34" charset="0"/>
              <a:buChar char="•"/>
            </a:pPr>
            <a:r>
              <a:rPr lang="en-US" dirty="0"/>
              <a:t>	Business Capital</a:t>
            </a:r>
          </a:p>
          <a:p>
            <a:pPr marL="342900" indent="-342900">
              <a:buFont typeface="Arial" panose="020B0604020202020204" pitchFamily="34" charset="0"/>
              <a:buChar char="•"/>
            </a:pPr>
            <a:r>
              <a:rPr lang="en-US" dirty="0"/>
              <a:t>	Examples  1  2  3  </a:t>
            </a:r>
          </a:p>
          <a:p>
            <a:pPr lvl="1"/>
            <a:r>
              <a:rPr lang="en-US" dirty="0"/>
              <a:t>Building the Personnel Resources </a:t>
            </a:r>
          </a:p>
          <a:p>
            <a:pPr marL="342900" lvl="1" indent="-342900">
              <a:buFont typeface="Arial" panose="020B0604020202020204" pitchFamily="34" charset="0"/>
              <a:buChar char="•"/>
            </a:pPr>
            <a:r>
              <a:rPr lang="en-US" dirty="0"/>
              <a:t>	The folly of Individualism</a:t>
            </a:r>
          </a:p>
          <a:p>
            <a:pPr marL="342900" lvl="1" indent="-342900">
              <a:buFont typeface="Arial" panose="020B0604020202020204" pitchFamily="34" charset="0"/>
              <a:buChar char="•"/>
            </a:pPr>
            <a:r>
              <a:rPr lang="en-US" dirty="0"/>
              <a:t>	The Makeup of the startup team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Progressions in the Slums</a:t>
            </a:r>
          </a:p>
        </p:txBody>
      </p:sp>
      <p:sp>
        <p:nvSpPr>
          <p:cNvPr id="3" name="Content Placeholder 2"/>
          <p:cNvSpPr>
            <a:spLocks noGrp="1"/>
          </p:cNvSpPr>
          <p:nvPr>
            <p:ph idx="1"/>
          </p:nvPr>
        </p:nvSpPr>
        <p:spPr>
          <a:xfrm>
            <a:off x="434434" y="1036116"/>
            <a:ext cx="8252366" cy="5821884"/>
          </a:xfrm>
          <a:solidFill>
            <a:schemeClr val="accent2">
              <a:alpha val="97000"/>
            </a:schemeClr>
          </a:solidFill>
        </p:spPr>
        <p:txBody>
          <a:bodyPr>
            <a:normAutofit lnSpcReduction="10000"/>
          </a:bodyPr>
          <a:lstStyle/>
          <a:p>
            <a:r>
              <a:rPr lang="en-GB" dirty="0"/>
              <a:t>The business environment draws its existence from the three basic needs, </a:t>
            </a:r>
            <a:r>
              <a:rPr lang="en-GB" b="1" dirty="0"/>
              <a:t>food, shelter and clothing</a:t>
            </a:r>
            <a:r>
              <a:rPr lang="en-GB" dirty="0"/>
              <a:t>. All the services and goods are provided at the marketplace in some way focus on satisfying human demands based on these three basics. They can be in their raw form or in an improved and diversified version. </a:t>
            </a:r>
            <a:r>
              <a:rPr lang="en-GB" b="1" dirty="0"/>
              <a:t> </a:t>
            </a:r>
            <a:endParaRPr lang="en-US" dirty="0"/>
          </a:p>
          <a:p>
            <a:r>
              <a:rPr lang="en-GB" dirty="0"/>
              <a:t> </a:t>
            </a:r>
            <a:endParaRPr lang="en-US" dirty="0"/>
          </a:p>
          <a:p>
            <a:r>
              <a:rPr lang="en-GB" dirty="0"/>
              <a:t>Businesses arise from these basic needs, 1 is the basic needs while the rest usually arise after complete satisfaction of 1. 2 to 5 are usually more costly and are require  creativity.</a:t>
            </a:r>
            <a:endParaRPr lang="en-US" dirty="0"/>
          </a:p>
          <a:p>
            <a:pPr lvl="2"/>
            <a:endParaRPr lang="en-US" dirty="0"/>
          </a:p>
          <a:p>
            <a:pPr marL="342900" lvl="2" indent="-342900">
              <a:buFont typeface="Arial" panose="020B0604020202020204" pitchFamily="34" charset="0"/>
              <a:buChar char="•"/>
            </a:pPr>
            <a:r>
              <a:rPr lang="en-US" dirty="0"/>
              <a:t>Where is the city moving? </a:t>
            </a:r>
          </a:p>
          <a:p>
            <a:pPr marL="342900" lvl="2" indent="-342900">
              <a:buFont typeface="Arial" panose="020B0604020202020204" pitchFamily="34" charset="0"/>
              <a:buChar char="•"/>
            </a:pPr>
            <a:r>
              <a:rPr lang="en-US" dirty="0"/>
              <a:t>What is the stage of development of the slum?</a:t>
            </a:r>
          </a:p>
          <a:p>
            <a:pPr marL="342900" lvl="2" indent="-342900">
              <a:buFont typeface="Arial" panose="020B0604020202020204" pitchFamily="34" charset="0"/>
              <a:buChar char="•"/>
            </a:pPr>
            <a:r>
              <a:rPr lang="en-US" dirty="0"/>
              <a:t>What value-added processes are people using to meet these basic needs? </a:t>
            </a:r>
          </a:p>
          <a:p>
            <a:pPr lvl="2"/>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Progressions in the Slums</a:t>
            </a:r>
          </a:p>
        </p:txBody>
      </p:sp>
      <p:sp>
        <p:nvSpPr>
          <p:cNvPr id="3" name="Content Placeholder 2"/>
          <p:cNvSpPr>
            <a:spLocks noGrp="1"/>
          </p:cNvSpPr>
          <p:nvPr>
            <p:ph idx="1"/>
          </p:nvPr>
        </p:nvSpPr>
        <p:spPr>
          <a:xfrm>
            <a:off x="434434" y="1036116"/>
            <a:ext cx="8252366" cy="5821884"/>
          </a:xfrm>
        </p:spPr>
        <p:txBody>
          <a:bodyPr>
            <a:normAutofit fontScale="85000" lnSpcReduction="10000"/>
          </a:bodyPr>
          <a:lstStyle/>
          <a:p>
            <a:endParaRPr lang="en-GB" dirty="0"/>
          </a:p>
          <a:p>
            <a:r>
              <a:rPr lang="en-GB" b="1" dirty="0"/>
              <a:t>Maslow’s Hierarchy of needs</a:t>
            </a:r>
          </a:p>
          <a:p>
            <a:r>
              <a:rPr lang="en-GB" dirty="0"/>
              <a:t>Abraham Maslow (1908-1970) defines human needs and satisfaction based on the hierarchy below.</a:t>
            </a:r>
            <a:endParaRPr lang="en-US" dirty="0"/>
          </a:p>
          <a:p>
            <a:r>
              <a:rPr lang="en-GB" dirty="0"/>
              <a:t> </a:t>
            </a:r>
            <a:endParaRPr lang="en-US" dirty="0"/>
          </a:p>
          <a:p>
            <a:pPr marL="457200" lvl="0" indent="-457200">
              <a:buFont typeface="Wingdings" charset="2"/>
              <a:buAutoNum type="arabicPlain"/>
            </a:pPr>
            <a:r>
              <a:rPr lang="en-GB" b="1" dirty="0"/>
              <a:t>Biological and Physiological needs – </a:t>
            </a:r>
            <a:r>
              <a:rPr lang="en-GB" dirty="0"/>
              <a:t>air, food, shelter, warmth, sex, sleep, etc.</a:t>
            </a:r>
            <a:endParaRPr lang="en-US" dirty="0"/>
          </a:p>
          <a:p>
            <a:pPr marL="457200" lvl="0" indent="-457200">
              <a:buFont typeface="Wingdings" charset="2"/>
              <a:buAutoNum type="arabicPlain"/>
            </a:pPr>
            <a:r>
              <a:rPr lang="en-GB" b="1" dirty="0"/>
              <a:t>Safety needs – </a:t>
            </a:r>
            <a:r>
              <a:rPr lang="en-GB" dirty="0"/>
              <a:t>protection from elements, security, order, law, limits, stability, etc</a:t>
            </a:r>
            <a:endParaRPr lang="en-US" dirty="0"/>
          </a:p>
          <a:p>
            <a:pPr marL="457200" lvl="0" indent="-457200">
              <a:buFont typeface="Wingdings" charset="2"/>
              <a:buAutoNum type="arabicPlain"/>
            </a:pPr>
            <a:r>
              <a:rPr lang="en-GB" b="1" dirty="0"/>
              <a:t>Belongingness and Love needs – </a:t>
            </a:r>
            <a:r>
              <a:rPr lang="en-GB" dirty="0"/>
              <a:t>workgroup, family, affection, relationships etc.</a:t>
            </a:r>
            <a:endParaRPr lang="en-US" dirty="0"/>
          </a:p>
          <a:p>
            <a:pPr marL="457200" lvl="0" indent="-457200">
              <a:buFont typeface="Wingdings" charset="2"/>
              <a:buAutoNum type="arabicPlain"/>
            </a:pPr>
            <a:r>
              <a:rPr lang="en-GB" b="1" dirty="0"/>
              <a:t>Esteem needs – </a:t>
            </a:r>
            <a:r>
              <a:rPr lang="en-GB" dirty="0"/>
              <a:t>self esteem, achievement, mastery, independence, status, dominance, prestige, managerial responsibility, etc.</a:t>
            </a:r>
            <a:endParaRPr lang="en-US" dirty="0"/>
          </a:p>
          <a:p>
            <a:pPr marL="457200" lvl="0" indent="-457200">
              <a:buFont typeface="Wingdings" charset="2"/>
              <a:buAutoNum type="arabicPlain"/>
            </a:pPr>
            <a:r>
              <a:rPr lang="en-GB" b="1" dirty="0"/>
              <a:t>Self-Actualisation needs – </a:t>
            </a:r>
            <a:r>
              <a:rPr lang="en-GB" dirty="0"/>
              <a:t>realising personal potential, self-fulfilment, seeking personal growth and peak experiences.</a:t>
            </a:r>
            <a:endParaRPr lang="en-US" dirty="0"/>
          </a:p>
          <a:p>
            <a:r>
              <a:rPr lang="en-GB" b="1" dirty="0"/>
              <a:t> </a:t>
            </a:r>
            <a:endParaRPr lang="en-US" dirty="0"/>
          </a:p>
          <a:p>
            <a:r>
              <a:rPr lang="en-GB" dirty="0"/>
              <a:t> </a:t>
            </a:r>
            <a:endParaRPr lang="en-US" dirty="0"/>
          </a:p>
          <a:p>
            <a:pPr lvl="2"/>
            <a:endParaRPr lang="en-US" dirty="0"/>
          </a:p>
          <a:p>
            <a:endParaRPr lang="en-US" dirty="0"/>
          </a:p>
        </p:txBody>
      </p:sp>
    </p:spTree>
  </p:cSld>
  <p:clrMapOvr>
    <a:masterClrMapping/>
  </p:clrMapOvr>
</p:sld>
</file>

<file path=ppt/theme/theme1.xml><?xml version="1.0" encoding="utf-8"?>
<a:theme xmlns:a="http://schemas.openxmlformats.org/drawingml/2006/main" name="PresenterMedia.com Orange Rain">
  <a:themeElements>
    <a:clrScheme name="orange_rain">
      <a:dk1>
        <a:sysClr val="windowText" lastClr="000000"/>
      </a:dk1>
      <a:lt1>
        <a:sysClr val="window" lastClr="FFFFFF"/>
      </a:lt1>
      <a:dk2>
        <a:srgbClr val="696464"/>
      </a:dk2>
      <a:lt2>
        <a:srgbClr val="E9E5DC"/>
      </a:lt2>
      <a:accent1>
        <a:srgbClr val="D34817"/>
      </a:accent1>
      <a:accent2>
        <a:srgbClr val="DC7B1A"/>
      </a:accent2>
      <a:accent3>
        <a:srgbClr val="FFD147"/>
      </a:accent3>
      <a:accent4>
        <a:srgbClr val="BD4343"/>
      </a:accent4>
      <a:accent5>
        <a:srgbClr val="918485"/>
      </a:accent5>
      <a:accent6>
        <a:srgbClr val="9F583B"/>
      </a:accent6>
      <a:hlink>
        <a:srgbClr val="CC9900"/>
      </a:hlink>
      <a:folHlink>
        <a:srgbClr val="96A9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orangerian.potx</Template>
  <TotalTime>4920</TotalTime>
  <Words>863</Words>
  <Application>Microsoft Macintosh PowerPoint</Application>
  <PresentationFormat>On-screen Show (4:3)</PresentationFormat>
  <Paragraphs>119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Impact</vt:lpstr>
      <vt:lpstr>Tahoma</vt:lpstr>
      <vt:lpstr>Wingdings</vt:lpstr>
      <vt:lpstr>PresenterMedia.com Orange Rain</vt:lpstr>
      <vt:lpstr>Level 4: Economic Discipleship An Introduction to Entrepreneurship</vt:lpstr>
      <vt:lpstr>What is an Entrepreneur? </vt:lpstr>
      <vt:lpstr>Social Entrepreneurship or Micro Enterprise Development (MED) &amp; Business Development Service (BDS)</vt:lpstr>
      <vt:lpstr>Becoming an Entrepreneur</vt:lpstr>
      <vt:lpstr>Capitalization</vt:lpstr>
      <vt:lpstr>Developing Your Business Plan</vt:lpstr>
      <vt:lpstr>Incremental Development</vt:lpstr>
      <vt:lpstr>Need Progressions in the Slums</vt:lpstr>
      <vt:lpstr>Need Progressions in the Slums</vt:lpstr>
      <vt:lpstr>Marketing – the Make or Break of any Startup</vt:lpstr>
      <vt:lpstr>Slum Level Entrepreneurship: Konjo Shoes, Kibera</vt:lpstr>
      <vt:lpstr>How do People Move from the Lower Circuit to the Upper Circuit?</vt:lpstr>
      <vt:lpstr>Readings</vt:lpstr>
    </vt:vector>
  </TitlesOfParts>
  <Company>Azusa Pacific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Entrepreneurship</dc:title>
  <dc:creator>Viv Grigg</dc:creator>
  <cp:lastModifiedBy>Viv Grigg</cp:lastModifiedBy>
  <cp:revision>11</cp:revision>
  <dcterms:created xsi:type="dcterms:W3CDTF">2012-03-27T00:23:54Z</dcterms:created>
  <dcterms:modified xsi:type="dcterms:W3CDTF">2020-10-28T06:40:43Z</dcterms:modified>
</cp:coreProperties>
</file>