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71781EF-2C3C-8146-ACC4-E006B9E03125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779" y="4733271"/>
            <a:ext cx="5964144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Theoretical Underpinnings of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9889" y="5257800"/>
            <a:ext cx="3339479" cy="621792"/>
          </a:xfrm>
        </p:spPr>
        <p:txBody>
          <a:bodyPr/>
          <a:lstStyle/>
          <a:p>
            <a:r>
              <a:rPr lang="en-US" dirty="0" smtClean="0"/>
              <a:t>Viv Grigg, based on Grey, </a:t>
            </a:r>
            <a:r>
              <a:rPr lang="en-US" dirty="0" err="1" smtClean="0"/>
              <a:t>ch</a:t>
            </a:r>
            <a:r>
              <a:rPr lang="en-US" dirty="0" smtClean="0"/>
              <a:t> 2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6667" y="6039556"/>
            <a:ext cx="321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Applied to Urban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5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Feminist Epistemologies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Presupposition: What is known is determined by social position.</a:t>
            </a:r>
          </a:p>
          <a:p>
            <a:r>
              <a:rPr lang="en-US" dirty="0" smtClean="0"/>
              <a:t>Marx define position as a persons relationship to the means of production</a:t>
            </a:r>
          </a:p>
          <a:p>
            <a:r>
              <a:rPr lang="en-US" dirty="0" smtClean="0"/>
              <a:t>Feminism defines womanhood as an oppressed social class. </a:t>
            </a:r>
          </a:p>
          <a:p>
            <a:r>
              <a:rPr lang="en-US" dirty="0" err="1" smtClean="0"/>
              <a:t>Logicist</a:t>
            </a:r>
            <a:r>
              <a:rPr lang="en-US" dirty="0" smtClean="0"/>
              <a:t> research is considered an aspect of male dominant thinking</a:t>
            </a:r>
          </a:p>
          <a:p>
            <a:r>
              <a:rPr lang="en-US" dirty="0" smtClean="0"/>
              <a:t>Alternative – more feminine – approaches include the </a:t>
            </a:r>
            <a:r>
              <a:rPr lang="en-US" dirty="0" err="1" smtClean="0"/>
              <a:t>relectivity</a:t>
            </a:r>
            <a:r>
              <a:rPr lang="en-US" dirty="0" smtClean="0"/>
              <a:t> and social </a:t>
            </a:r>
            <a:r>
              <a:rPr lang="en-US" dirty="0" err="1" smtClean="0"/>
              <a:t>postioning</a:t>
            </a:r>
            <a:r>
              <a:rPr lang="en-US" dirty="0" smtClean="0"/>
              <a:t> of ethnography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296333"/>
            <a:ext cx="16201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Appropriate in MATUL research in women’s issues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42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Pragmatism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older philosophy developed by Charles </a:t>
            </a:r>
            <a:r>
              <a:rPr lang="en-US" dirty="0" err="1" smtClean="0"/>
              <a:t>Piere</a:t>
            </a:r>
            <a:r>
              <a:rPr lang="en-US" dirty="0" smtClean="0"/>
              <a:t>, William James and John Dewey(1859-1952)</a:t>
            </a:r>
          </a:p>
          <a:p>
            <a:r>
              <a:rPr lang="en-US" dirty="0" smtClean="0"/>
              <a:t>Re-emergent as a research paradigm largely because of research into management</a:t>
            </a:r>
          </a:p>
          <a:p>
            <a:r>
              <a:rPr lang="en-US" dirty="0" smtClean="0"/>
              <a:t>Enables the mixing of approaches</a:t>
            </a:r>
          </a:p>
          <a:p>
            <a:r>
              <a:rPr lang="en-US" dirty="0" smtClean="0"/>
              <a:t>AN IDEOLOGY IS TRUE ONLY IF IT WORKS and GENERATES PRACTICAL CONSEQUENCES for SOCIETY.</a:t>
            </a:r>
          </a:p>
          <a:p>
            <a:r>
              <a:rPr lang="en-US" dirty="0" smtClean="0"/>
              <a:t>Does the proposition suit a purpose?  Is it capable of creating action?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8443" y="479778"/>
            <a:ext cx="1806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Underlies MATUL development research approach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567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henomenological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Inductive: Can allow new themes, new data to emerge. </a:t>
            </a:r>
          </a:p>
          <a:p>
            <a:r>
              <a:rPr lang="en-US" dirty="0" smtClean="0"/>
              <a:t>In depth: Producing “thick descriptions” of peoples experiences and perspectives</a:t>
            </a:r>
          </a:p>
          <a:p>
            <a:r>
              <a:rPr lang="en-US" dirty="0" smtClean="0"/>
              <a:t>Intimate: Often based on a small number of case studies or stories</a:t>
            </a:r>
          </a:p>
          <a:p>
            <a:r>
              <a:rPr lang="en-US" dirty="0" smtClean="0"/>
              <a:t>Unstructured: so hard to generalize and  largely non-reproducible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59222" y="493889"/>
            <a:ext cx="1961445" cy="2308324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Collations of stories on themes and case studies can be effective in emerging new MATUL themes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64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Purposes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Exploratory: explore an unknown topic evaluating what issues can be developed. </a:t>
            </a:r>
          </a:p>
          <a:p>
            <a:r>
              <a:rPr lang="en-US" dirty="0" smtClean="0"/>
              <a:t>Descriptive: What?</a:t>
            </a:r>
          </a:p>
          <a:p>
            <a:r>
              <a:rPr lang="en-US" dirty="0" smtClean="0"/>
              <a:t>Explanatory: why and how? causal relationships between variables</a:t>
            </a:r>
          </a:p>
          <a:p>
            <a:r>
              <a:rPr lang="en-US" dirty="0" smtClean="0"/>
              <a:t>Interpretive: explore peoples’ experiences, values, beliefs. Inductive, qualitative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37631" y="155222"/>
            <a:ext cx="2441222" cy="2248853"/>
          </a:xfrm>
          <a:prstGeom prst="cloudCallout">
            <a:avLst>
              <a:gd name="adj1" fmla="val -51469"/>
              <a:gd name="adj2" fmla="val 57480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Good for the short time frame of the MATUL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4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Gray, David E. (2014). </a:t>
            </a:r>
            <a:r>
              <a:rPr lang="en-US" i="1" dirty="0"/>
              <a:t>Doing Research in the Real World</a:t>
            </a:r>
            <a:r>
              <a:rPr lang="en-US" dirty="0"/>
              <a:t>. Los Angeles: </a:t>
            </a:r>
            <a:r>
              <a:rPr lang="en-US" dirty="0" smtClean="0"/>
              <a:t>Sage. </a:t>
            </a:r>
            <a:r>
              <a:rPr lang="en-US" dirty="0" err="1" smtClean="0"/>
              <a:t>Ch</a:t>
            </a:r>
            <a:r>
              <a:rPr lang="en-US" dirty="0" smtClean="0"/>
              <a:t> 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1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Inductive? Deductive?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inductive research?  </a:t>
            </a:r>
          </a:p>
          <a:p>
            <a:r>
              <a:rPr lang="en-US" dirty="0" smtClean="0"/>
              <a:t>What is deductive research?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6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Inductive? Deductive?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inductive research?  </a:t>
            </a:r>
          </a:p>
          <a:p>
            <a:pPr lvl="1"/>
            <a:r>
              <a:rPr lang="en-US" dirty="0" smtClean="0"/>
              <a:t>Fragments to the whole</a:t>
            </a:r>
          </a:p>
          <a:p>
            <a:pPr lvl="1"/>
            <a:r>
              <a:rPr lang="en-US" dirty="0" smtClean="0"/>
              <a:t>Elements to theory</a:t>
            </a:r>
          </a:p>
          <a:p>
            <a:r>
              <a:rPr lang="en-US" dirty="0" smtClean="0"/>
              <a:t>What is deductive research?</a:t>
            </a:r>
          </a:p>
          <a:p>
            <a:pPr lvl="1"/>
            <a:r>
              <a:rPr lang="en-US" dirty="0" smtClean="0"/>
              <a:t>From a theory, an integrative whole to the details</a:t>
            </a:r>
          </a:p>
          <a:p>
            <a:pPr lvl="1"/>
            <a:r>
              <a:rPr lang="en-US" dirty="0" smtClean="0"/>
              <a:t>Theory to elements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 deductive Process</a:t>
            </a:r>
          </a:p>
          <a:p>
            <a:pPr lvl="2"/>
            <a:r>
              <a:rPr lang="en-US" dirty="0" smtClean="0"/>
              <a:t>Presents a </a:t>
            </a:r>
            <a:r>
              <a:rPr lang="en-US" dirty="0" err="1" smtClean="0"/>
              <a:t>hyposthesis</a:t>
            </a:r>
            <a:endParaRPr lang="en-US" dirty="0" smtClean="0"/>
          </a:p>
          <a:p>
            <a:pPr lvl="2"/>
            <a:r>
              <a:rPr lang="en-US" dirty="0" smtClean="0"/>
              <a:t>Tests that hypothesis.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0856" y="389252"/>
            <a:ext cx="1175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Correct!!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2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7791"/>
            <a:ext cx="8453784" cy="512173"/>
          </a:xfrm>
        </p:spPr>
        <p:txBody>
          <a:bodyPr/>
          <a:lstStyle/>
          <a:p>
            <a:r>
              <a:rPr lang="en-US" sz="2400" dirty="0" smtClean="0"/>
              <a:t>Application to an Organization Engaging the </a:t>
            </a:r>
            <a:r>
              <a:rPr lang="en-US" sz="2400" dirty="0" smtClean="0">
                <a:solidFill>
                  <a:schemeClr val="bg1"/>
                </a:solidFill>
              </a:rPr>
              <a:t>Poor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810258"/>
              </p:ext>
            </p:extLst>
          </p:nvPr>
        </p:nvGraphicFramePr>
        <p:xfrm>
          <a:off x="0" y="100416"/>
          <a:ext cx="9144000" cy="6839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184138"/>
                <a:gridCol w="2911862"/>
              </a:tblGrid>
              <a:tr h="715465">
                <a:tc>
                  <a:txBody>
                    <a:bodyPr/>
                    <a:lstStyle/>
                    <a:p>
                      <a:r>
                        <a:rPr lang="en-US" dirty="0" smtClean="0"/>
                        <a:t>Stages in Deductive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Actions Taken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Example: </a:t>
                      </a:r>
                      <a:r>
                        <a:rPr lang="en-US" dirty="0" err="1" smtClean="0"/>
                        <a:t>toliets</a:t>
                      </a:r>
                      <a:r>
                        <a:rPr lang="en-US" dirty="0" smtClean="0"/>
                        <a:t> in </a:t>
                      </a:r>
                      <a:r>
                        <a:rPr lang="en-US" dirty="0" err="1" smtClean="0"/>
                        <a:t>Kibera</a:t>
                      </a:r>
                      <a:r>
                        <a:rPr lang="en-US" dirty="0" smtClean="0"/>
                        <a:t> Slums</a:t>
                      </a:r>
                      <a:endParaRPr lang="en-US" dirty="0"/>
                    </a:p>
                  </a:txBody>
                  <a:tcPr/>
                </a:tc>
              </a:tr>
              <a:tr h="913927">
                <a:tc>
                  <a:txBody>
                    <a:bodyPr/>
                    <a:lstStyle/>
                    <a:p>
                      <a:r>
                        <a:rPr lang="en-US" dirty="0" smtClean="0"/>
                        <a:t>Goals of 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ask leaders about the aims of the organization in this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Land rights for the poor, including sanitation </a:t>
                      </a:r>
                      <a:endParaRPr lang="en-US" dirty="0"/>
                    </a:p>
                  </a:txBody>
                  <a:tcPr/>
                </a:tc>
              </a:tr>
              <a:tr h="912545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a theory</a:t>
                      </a:r>
                      <a:r>
                        <a:rPr lang="en-US" baseline="0" dirty="0" smtClean="0"/>
                        <a:t> appropriate to the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Slum teen girls education</a:t>
                      </a:r>
                      <a:r>
                        <a:rPr lang="en-US" baseline="0" dirty="0" smtClean="0"/>
                        <a:t> suffers for lack of toilets</a:t>
                      </a:r>
                      <a:endParaRPr lang="en-US" dirty="0"/>
                    </a:p>
                  </a:txBody>
                  <a:tcPr/>
                </a:tc>
              </a:tr>
              <a:tr h="1186308">
                <a:tc>
                  <a:txBody>
                    <a:bodyPr/>
                    <a:lstStyle/>
                    <a:p>
                      <a:r>
                        <a:rPr lang="en-US" dirty="0" smtClean="0"/>
                        <a:t>Hypothesis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</a:t>
                      </a:r>
                      <a:r>
                        <a:rPr lang="en-US" baseline="0" dirty="0" smtClean="0"/>
                        <a:t> a testable hypothesis (relationship between two variables)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Look at </a:t>
                      </a:r>
                      <a:r>
                        <a:rPr lang="en-US" dirty="0" err="1" smtClean="0"/>
                        <a:t>Alessa</a:t>
                      </a:r>
                      <a:r>
                        <a:rPr lang="en-US" dirty="0" smtClean="0"/>
                        <a:t> thesis</a:t>
                      </a:r>
                      <a:endParaRPr lang="en-US" dirty="0"/>
                    </a:p>
                  </a:txBody>
                  <a:tcPr/>
                </a:tc>
              </a:tr>
              <a:tr h="1086697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can</a:t>
                      </a:r>
                      <a:r>
                        <a:rPr lang="en-US" baseline="0" dirty="0" smtClean="0"/>
                        <a:t> the concept be measured.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focus groups and interviews to identify how the teen girls perceive the issue</a:t>
                      </a:r>
                      <a:endParaRPr lang="en-US" dirty="0"/>
                    </a:p>
                  </a:txBody>
                  <a:tcPr/>
                </a:tc>
              </a:tr>
              <a:tr h="638782">
                <a:tc>
                  <a:txBody>
                    <a:bodyPr/>
                    <a:lstStyle/>
                    <a:p>
                      <a:r>
                        <a:rPr lang="en-US" dirty="0" smtClean="0"/>
                        <a:t>Test, collaborate, or falsification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Compare data</a:t>
                      </a:r>
                      <a:r>
                        <a:rPr lang="en-US" baseline="0" dirty="0" smtClean="0"/>
                        <a:t> with theory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Affirms the theory</a:t>
                      </a:r>
                      <a:endParaRPr lang="en-US" dirty="0"/>
                    </a:p>
                  </a:txBody>
                  <a:tcPr/>
                </a:tc>
              </a:tr>
              <a:tr h="414516">
                <a:tc>
                  <a:txBody>
                    <a:bodyPr/>
                    <a:lstStyle/>
                    <a:p>
                      <a:r>
                        <a:rPr lang="en-US" dirty="0" smtClean="0"/>
                        <a:t>Examine</a:t>
                      </a:r>
                      <a:r>
                        <a:rPr lang="en-US" baseline="0" dirty="0" smtClean="0"/>
                        <a:t> outcomes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 or reject hypothesis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5145">
                <a:tc>
                  <a:txBody>
                    <a:bodyPr/>
                    <a:lstStyle/>
                    <a:p>
                      <a:r>
                        <a:rPr lang="en-US" dirty="0" smtClean="0"/>
                        <a:t>Modify theory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Modify theory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Applied the theory to a specific context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53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Epistemology and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Epistemology is…..</a:t>
            </a:r>
          </a:p>
          <a:p>
            <a:endParaRPr lang="en-US" dirty="0"/>
          </a:p>
          <a:p>
            <a:r>
              <a:rPr lang="en-US" dirty="0" smtClean="0"/>
              <a:t>Ontology is….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7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Epistemology and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Epistemology is…..</a:t>
            </a:r>
          </a:p>
          <a:p>
            <a:pPr lvl="1"/>
            <a:r>
              <a:rPr lang="en-US" dirty="0" smtClean="0"/>
              <a:t>The study or a theory of the nature and grounds of knowledge especially with its limits and validity  (what it means to know)</a:t>
            </a:r>
            <a:endParaRPr lang="en-US" dirty="0"/>
          </a:p>
          <a:p>
            <a:r>
              <a:rPr lang="en-US" dirty="0" smtClean="0"/>
              <a:t>Ontology is….</a:t>
            </a:r>
          </a:p>
          <a:p>
            <a:pPr lvl="1"/>
            <a:r>
              <a:rPr lang="en-US" dirty="0" smtClean="0"/>
              <a:t>The study of being, the nature of existence, what constitutes reality  (what is?)</a:t>
            </a:r>
          </a:p>
          <a:p>
            <a:pPr lvl="1"/>
            <a:r>
              <a:rPr lang="en-US" dirty="0" smtClean="0"/>
              <a:t>Positivists: the world is independent of our knowledge, it is out there</a:t>
            </a:r>
          </a:p>
          <a:p>
            <a:pPr lvl="1"/>
            <a:r>
              <a:rPr lang="en-US" dirty="0" smtClean="0"/>
              <a:t>For relativists: there are multiple realities and ways of accessing them.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4429" y="3138714"/>
            <a:ext cx="2150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legitimate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20857" y="3508046"/>
            <a:ext cx="133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adequate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6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Divided academe (and theology)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Is the world changing and emerging? </a:t>
            </a:r>
          </a:p>
          <a:p>
            <a:pPr lvl="1"/>
            <a:r>
              <a:rPr lang="en-US" dirty="0" smtClean="0"/>
              <a:t>An ontology of becoming</a:t>
            </a:r>
          </a:p>
          <a:p>
            <a:pPr lvl="1"/>
            <a:r>
              <a:rPr lang="en-US" dirty="0" smtClean="0"/>
              <a:t>Chaos, formlessness, change…</a:t>
            </a:r>
          </a:p>
          <a:p>
            <a:r>
              <a:rPr lang="en-US" dirty="0" smtClean="0"/>
              <a:t>Is the world a permanent and unchanging reality? </a:t>
            </a:r>
          </a:p>
          <a:p>
            <a:pPr lvl="1"/>
            <a:r>
              <a:rPr lang="en-US" dirty="0" smtClean="0"/>
              <a:t>An ontology of being</a:t>
            </a:r>
          </a:p>
          <a:p>
            <a:pPr lvl="1"/>
            <a:r>
              <a:rPr lang="en-US" dirty="0" smtClean="0"/>
              <a:t>Formed of entities with identifiable properties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This has predominated, hence positivism underlies most research paradigms</a:t>
            </a:r>
          </a:p>
          <a:p>
            <a:pPr lvl="2"/>
            <a:r>
              <a:rPr lang="en-US" dirty="0" err="1" smtClean="0"/>
              <a:t>Objectivsm</a:t>
            </a:r>
            <a:r>
              <a:rPr lang="en-US" dirty="0" smtClean="0"/>
              <a:t> – reality out there, ignore feelings and values</a:t>
            </a:r>
          </a:p>
          <a:p>
            <a:pPr lvl="2"/>
            <a:r>
              <a:rPr lang="en-US" dirty="0" smtClean="0"/>
              <a:t>Objective subjectivism – study of values, attitudes and beliefs but with an objectivity.</a:t>
            </a:r>
          </a:p>
          <a:p>
            <a:pPr lvl="2"/>
            <a:r>
              <a:rPr lang="en-US" dirty="0" smtClean="0"/>
              <a:t>Positivism –a rigorous process of scientific inquiry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80667" y="914400"/>
            <a:ext cx="2384778" cy="2077403"/>
          </a:xfrm>
          <a:prstGeom prst="wedgeEllipseCallout">
            <a:avLst>
              <a:gd name="adj1" fmla="val -136809"/>
              <a:gd name="adj2" fmla="val 44944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Underlying MATUL &amp; urban theological paradigms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71734" y="3254023"/>
            <a:ext cx="2384778" cy="2077403"/>
          </a:xfrm>
          <a:prstGeom prst="wedgeEllipseCallout">
            <a:avLst>
              <a:gd name="adj1" fmla="val -136809"/>
              <a:gd name="adj2" fmla="val 44944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Underlying current modernist theological paradigms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25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within an Ontology of Being</a:t>
            </a:r>
            <a:br>
              <a:rPr lang="en-US" dirty="0" smtClean="0"/>
            </a:br>
            <a:r>
              <a:rPr lang="en-US" sz="2000" dirty="0" smtClean="0"/>
              <a:t>Change is a given and a goal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wedgeRectCallou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Constructivism – truth and meaning are created by the subjects interactions with the world.  Meaning is constructed not discovered.  </a:t>
            </a:r>
          </a:p>
          <a:p>
            <a:r>
              <a:rPr lang="en-US" dirty="0" smtClean="0"/>
              <a:t>Subjectivism – meaning is imposed on the object by the subject. </a:t>
            </a:r>
          </a:p>
          <a:p>
            <a:pPr lvl="1"/>
            <a:r>
              <a:rPr lang="en-US" dirty="0" smtClean="0"/>
              <a:t>Subjects do construct meaning, but do so from collective consciousness, dreams, religious beliefs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65576" y="578556"/>
            <a:ext cx="1755091" cy="2031325"/>
          </a:xfrm>
          <a:prstGeom prst="wedgeRectCallout">
            <a:avLst>
              <a:gd name="adj1" fmla="val -95833"/>
              <a:gd name="adj2" fmla="val 31934"/>
            </a:avLst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Can this be used in analyzing the values , beliefs of an emerging Christianity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84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Critical Inquiry </a:t>
            </a:r>
          </a:p>
          <a:p>
            <a:pPr lvl="1"/>
            <a:r>
              <a:rPr lang="en-US" dirty="0"/>
              <a:t>Questions values and beliefs, challenges conventional social </a:t>
            </a:r>
            <a:r>
              <a:rPr lang="en-US" dirty="0" smtClean="0"/>
              <a:t>structures</a:t>
            </a:r>
            <a:endParaRPr lang="en-US" dirty="0"/>
          </a:p>
          <a:p>
            <a:pPr lvl="1"/>
            <a:r>
              <a:rPr lang="en-US" dirty="0"/>
              <a:t>Invites the researcher to discard the “false consciousness” in order to develop new ways of understanding. </a:t>
            </a:r>
          </a:p>
          <a:p>
            <a:pPr lvl="1"/>
            <a:r>
              <a:rPr lang="en-US" dirty="0" smtClean="0"/>
              <a:t>Presuppositions (largely derived from Marxist theory)</a:t>
            </a:r>
            <a:endParaRPr lang="en-US" dirty="0"/>
          </a:p>
          <a:p>
            <a:pPr lvl="2"/>
            <a:r>
              <a:rPr lang="en-US" dirty="0"/>
              <a:t>Ideas are mediated by power relations in society</a:t>
            </a:r>
          </a:p>
          <a:p>
            <a:pPr lvl="2"/>
            <a:r>
              <a:rPr lang="en-US" dirty="0"/>
              <a:t>Some societal groups are privileged and hence oppressive</a:t>
            </a:r>
          </a:p>
          <a:p>
            <a:pPr lvl="2"/>
            <a:r>
              <a:rPr lang="en-US" dirty="0"/>
              <a:t>Facts cannot be </a:t>
            </a:r>
            <a:r>
              <a:rPr lang="en-US" dirty="0" smtClean="0"/>
              <a:t>disentangled </a:t>
            </a:r>
            <a:r>
              <a:rPr lang="en-US" dirty="0"/>
              <a:t>from ideology and self – </a:t>
            </a:r>
            <a:r>
              <a:rPr lang="en-US" dirty="0" smtClean="0"/>
              <a:t>interests </a:t>
            </a:r>
            <a:r>
              <a:rPr lang="en-US" dirty="0"/>
              <a:t>of the </a:t>
            </a:r>
            <a:r>
              <a:rPr lang="en-US" dirty="0" smtClean="0"/>
              <a:t>dominating </a:t>
            </a:r>
            <a:r>
              <a:rPr lang="en-US" dirty="0"/>
              <a:t>groups</a:t>
            </a:r>
          </a:p>
          <a:p>
            <a:pPr lvl="2"/>
            <a:r>
              <a:rPr lang="en-US" dirty="0"/>
              <a:t>Thus mainstream research is inherently </a:t>
            </a:r>
            <a:r>
              <a:rPr lang="en-US" dirty="0" smtClean="0"/>
              <a:t>reproducing systems </a:t>
            </a:r>
            <a:r>
              <a:rPr lang="en-US" dirty="0"/>
              <a:t>of class, race and gender oppression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96667" y="296333"/>
            <a:ext cx="173566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Appropriate for MATUL advocacy and land rights </a:t>
            </a:r>
            <a:r>
              <a:rPr lang="en-US" dirty="0" smtClean="0">
                <a:solidFill>
                  <a:srgbClr val="FFFFFF"/>
                </a:solidFill>
              </a:rPr>
              <a:t>research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45549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962</TotalTime>
  <Words>843</Words>
  <Application>Microsoft Macintosh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Theoretical Underpinnings of Research</vt:lpstr>
      <vt:lpstr>Inductive? Deductive?</vt:lpstr>
      <vt:lpstr>Inductive? Deductive?</vt:lpstr>
      <vt:lpstr>Application to an Organization Engaging the Poor</vt:lpstr>
      <vt:lpstr>Epistemology and ontology</vt:lpstr>
      <vt:lpstr>Epistemology and ontology</vt:lpstr>
      <vt:lpstr>Divided academe (and theology)</vt:lpstr>
      <vt:lpstr>Approaches within an Ontology of Being Change is a given and a goal</vt:lpstr>
      <vt:lpstr>(cont’d)</vt:lpstr>
      <vt:lpstr>Feminist Epistemologies</vt:lpstr>
      <vt:lpstr>Pragmatism</vt:lpstr>
      <vt:lpstr>Phenomenological Research</vt:lpstr>
      <vt:lpstr>Four Purposes of Research</vt:lpstr>
      <vt:lpstr>References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Research II</dc:title>
  <dc:creator>Viv Grigg</dc:creator>
  <cp:lastModifiedBy>Viv Grigg</cp:lastModifiedBy>
  <cp:revision>17</cp:revision>
  <dcterms:created xsi:type="dcterms:W3CDTF">2015-02-03T03:33:35Z</dcterms:created>
  <dcterms:modified xsi:type="dcterms:W3CDTF">2016-01-26T02:53:47Z</dcterms:modified>
</cp:coreProperties>
</file>